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handoutMasterIdLst>
    <p:handoutMasterId r:id="rId35"/>
  </p:handoutMasterIdLst>
  <p:sldIdLst>
    <p:sldId id="256" r:id="rId2"/>
    <p:sldId id="290" r:id="rId3"/>
    <p:sldId id="257" r:id="rId4"/>
    <p:sldId id="258" r:id="rId5"/>
    <p:sldId id="259" r:id="rId6"/>
    <p:sldId id="289" r:id="rId7"/>
    <p:sldId id="288" r:id="rId8"/>
    <p:sldId id="260" r:id="rId9"/>
    <p:sldId id="287" r:id="rId10"/>
    <p:sldId id="265" r:id="rId11"/>
    <p:sldId id="261" r:id="rId12"/>
    <p:sldId id="262" r:id="rId13"/>
    <p:sldId id="263" r:id="rId14"/>
    <p:sldId id="264" r:id="rId15"/>
    <p:sldId id="273" r:id="rId16"/>
    <p:sldId id="267" r:id="rId17"/>
    <p:sldId id="268" r:id="rId18"/>
    <p:sldId id="270" r:id="rId19"/>
    <p:sldId id="272" r:id="rId20"/>
    <p:sldId id="271" r:id="rId21"/>
    <p:sldId id="274" r:id="rId22"/>
    <p:sldId id="275" r:id="rId23"/>
    <p:sldId id="276" r:id="rId24"/>
    <p:sldId id="277" r:id="rId25"/>
    <p:sldId id="278" r:id="rId26"/>
    <p:sldId id="279" r:id="rId27"/>
    <p:sldId id="280" r:id="rId28"/>
    <p:sldId id="281" r:id="rId29"/>
    <p:sldId id="282" r:id="rId30"/>
    <p:sldId id="283" r:id="rId31"/>
    <p:sldId id="284" r:id="rId32"/>
    <p:sldId id="269" r:id="rId33"/>
    <p:sldId id="286" r:id="rId34"/>
  </p:sldIdLst>
  <p:sldSz cx="9144000" cy="6858000" type="screen4x3"/>
  <p:notesSz cx="6858000" cy="9296400"/>
  <p:custDataLst>
    <p:tags r:id="rId3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325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325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325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61C720D-87F6-43D7-916E-921A8DB9132D}" type="slidenum">
              <a:rPr lang="en-US"/>
              <a:pPr/>
              <a:t>‹#›</a:t>
            </a:fld>
            <a:endParaRPr lang="en-US"/>
          </a:p>
        </p:txBody>
      </p:sp>
    </p:spTree>
    <p:extLst>
      <p:ext uri="{BB962C8B-B14F-4D97-AF65-F5344CB8AC3E}">
        <p14:creationId xmlns:p14="http://schemas.microsoft.com/office/powerpoint/2010/main" val="15917579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endParaRPr lang="en-US"/>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endParaRPr lang="en-US" sz="2400">
                <a:latin typeface="Times New Roman" pitchFamily="-109"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09"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US"/>
            </a:p>
          </p:txBody>
        </p:sp>
      </p:grpSp>
      <p:sp>
        <p:nvSpPr>
          <p:cNvPr id="10242" name="Rectangle 2"/>
          <p:cNvSpPr>
            <a:spLocks noGrp="1" noChangeArrowheads="1"/>
          </p:cNvSpPr>
          <p:nvPr>
            <p:ph type="subTitle" idx="1"/>
          </p:nvPr>
        </p:nvSpPr>
        <p:spPr>
          <a:xfrm>
            <a:off x="2286000" y="3581400"/>
            <a:ext cx="5638800" cy="1905000"/>
          </a:xfrm>
        </p:spPr>
        <p:txBody>
          <a:bodyPr/>
          <a:lstStyle>
            <a:lvl1pPr marL="0" indent="0">
              <a:buFont typeface="Wingdings" pitchFamily="-109" charset="2"/>
              <a:buNone/>
              <a:defRPr/>
            </a:lvl1pPr>
          </a:lstStyle>
          <a:p>
            <a:r>
              <a:rPr lang="en-US"/>
              <a:t>Click to edit Master subtitle style</a:t>
            </a:r>
          </a:p>
        </p:txBody>
      </p:sp>
      <p:sp>
        <p:nvSpPr>
          <p:cNvPr id="10252"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fld id="{224333FA-E346-443B-A318-425911953F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308716E0-A982-4B84-A847-9E196CCE8A8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28E110E1-011F-4008-BD40-24BE8993C2A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AU"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quarter" idx="2"/>
          </p:nvPr>
        </p:nvSpPr>
        <p:spPr>
          <a:xfrm>
            <a:off x="4856163" y="1981200"/>
            <a:ext cx="3754437" cy="19812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Content Placeholder 4"/>
          <p:cNvSpPr>
            <a:spLocks noGrp="1"/>
          </p:cNvSpPr>
          <p:nvPr>
            <p:ph sz="quarter" idx="3"/>
          </p:nvPr>
        </p:nvSpPr>
        <p:spPr>
          <a:xfrm>
            <a:off x="4856163" y="4114800"/>
            <a:ext cx="3754437" cy="19812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endParaRPr lang="en-US"/>
          </a:p>
        </p:txBody>
      </p:sp>
      <p:sp>
        <p:nvSpPr>
          <p:cNvPr id="7" name="Rectangle 7"/>
          <p:cNvSpPr>
            <a:spLocks noGrp="1" noChangeArrowheads="1"/>
          </p:cNvSpPr>
          <p:nvPr>
            <p:ph type="ftr" sz="quarter" idx="11"/>
          </p:nvPr>
        </p:nvSpPr>
        <p:spPr>
          <a:ln/>
        </p:spPr>
        <p:txBody>
          <a:bodyPr/>
          <a:lstStyle>
            <a:lvl1pPr>
              <a:defRPr/>
            </a:lvl1pPr>
          </a:lstStyle>
          <a:p>
            <a:endParaRPr lang="en-US"/>
          </a:p>
        </p:txBody>
      </p:sp>
      <p:sp>
        <p:nvSpPr>
          <p:cNvPr id="8" name="Rectangle 8"/>
          <p:cNvSpPr>
            <a:spLocks noGrp="1" noChangeArrowheads="1"/>
          </p:cNvSpPr>
          <p:nvPr>
            <p:ph type="sldNum" sz="quarter" idx="12"/>
          </p:nvPr>
        </p:nvSpPr>
        <p:spPr>
          <a:ln/>
        </p:spPr>
        <p:txBody>
          <a:bodyPr/>
          <a:lstStyle>
            <a:lvl1pPr>
              <a:defRPr/>
            </a:lvl1pPr>
          </a:lstStyle>
          <a:p>
            <a:fld id="{667359BD-A462-4235-91E1-82AE751A26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A0AC90D4-D648-468B-B5D8-8911B515B3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FB57B6A4-7A55-476D-815F-1CD3529643C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3DA20FC1-B010-419A-8EFC-CAF7391193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endParaRPr lang="en-US"/>
          </a:p>
        </p:txBody>
      </p:sp>
      <p:sp>
        <p:nvSpPr>
          <p:cNvPr id="8" name="Rectangle 7"/>
          <p:cNvSpPr>
            <a:spLocks noGrp="1" noChangeArrowheads="1"/>
          </p:cNvSpPr>
          <p:nvPr>
            <p:ph type="ftr" sz="quarter" idx="11"/>
          </p:nvPr>
        </p:nvSpPr>
        <p:spPr>
          <a:ln/>
        </p:spPr>
        <p:txBody>
          <a:bodyPr/>
          <a:lstStyle>
            <a:lvl1pPr>
              <a:defRPr/>
            </a:lvl1pPr>
          </a:lstStyle>
          <a:p>
            <a:endParaRPr lang="en-US"/>
          </a:p>
        </p:txBody>
      </p:sp>
      <p:sp>
        <p:nvSpPr>
          <p:cNvPr id="9" name="Rectangle 8"/>
          <p:cNvSpPr>
            <a:spLocks noGrp="1" noChangeArrowheads="1"/>
          </p:cNvSpPr>
          <p:nvPr>
            <p:ph type="sldNum" sz="quarter" idx="12"/>
          </p:nvPr>
        </p:nvSpPr>
        <p:spPr>
          <a:ln/>
        </p:spPr>
        <p:txBody>
          <a:bodyPr/>
          <a:lstStyle>
            <a:lvl1pPr>
              <a:defRPr/>
            </a:lvl1pPr>
          </a:lstStyle>
          <a:p>
            <a:fld id="{1E2E7DD6-A935-4A7B-B354-D9C8CD75758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endParaRPr lang="en-US"/>
          </a:p>
        </p:txBody>
      </p:sp>
      <p:sp>
        <p:nvSpPr>
          <p:cNvPr id="4" name="Rectangle 7"/>
          <p:cNvSpPr>
            <a:spLocks noGrp="1" noChangeArrowheads="1"/>
          </p:cNvSpPr>
          <p:nvPr>
            <p:ph type="ftr" sz="quarter" idx="11"/>
          </p:nvPr>
        </p:nvSpPr>
        <p:spPr>
          <a:ln/>
        </p:spPr>
        <p:txBody>
          <a:bodyPr/>
          <a:lstStyle>
            <a:lvl1pPr>
              <a:defRPr/>
            </a:lvl1pPr>
          </a:lstStyle>
          <a:p>
            <a:endParaRPr lang="en-US"/>
          </a:p>
        </p:txBody>
      </p:sp>
      <p:sp>
        <p:nvSpPr>
          <p:cNvPr id="5" name="Rectangle 8"/>
          <p:cNvSpPr>
            <a:spLocks noGrp="1" noChangeArrowheads="1"/>
          </p:cNvSpPr>
          <p:nvPr>
            <p:ph type="sldNum" sz="quarter" idx="12"/>
          </p:nvPr>
        </p:nvSpPr>
        <p:spPr>
          <a:ln/>
        </p:spPr>
        <p:txBody>
          <a:bodyPr/>
          <a:lstStyle>
            <a:lvl1pPr>
              <a:defRPr/>
            </a:lvl1pPr>
          </a:lstStyle>
          <a:p>
            <a:fld id="{BF34ED20-0000-4796-A7E0-27E7183714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endParaRPr lang="en-US"/>
          </a:p>
        </p:txBody>
      </p:sp>
      <p:sp>
        <p:nvSpPr>
          <p:cNvPr id="3" name="Rectangle 7"/>
          <p:cNvSpPr>
            <a:spLocks noGrp="1" noChangeArrowheads="1"/>
          </p:cNvSpPr>
          <p:nvPr>
            <p:ph type="ftr" sz="quarter" idx="11"/>
          </p:nvPr>
        </p:nvSpPr>
        <p:spPr>
          <a:ln/>
        </p:spPr>
        <p:txBody>
          <a:bodyPr/>
          <a:lstStyle>
            <a:lvl1pPr>
              <a:defRPr/>
            </a:lvl1pPr>
          </a:lstStyle>
          <a:p>
            <a:endParaRPr lang="en-US"/>
          </a:p>
        </p:txBody>
      </p:sp>
      <p:sp>
        <p:nvSpPr>
          <p:cNvPr id="4" name="Rectangle 8"/>
          <p:cNvSpPr>
            <a:spLocks noGrp="1" noChangeArrowheads="1"/>
          </p:cNvSpPr>
          <p:nvPr>
            <p:ph type="sldNum" sz="quarter" idx="12"/>
          </p:nvPr>
        </p:nvSpPr>
        <p:spPr>
          <a:ln/>
        </p:spPr>
        <p:txBody>
          <a:bodyPr/>
          <a:lstStyle>
            <a:lvl1pPr>
              <a:defRPr/>
            </a:lvl1pPr>
          </a:lstStyle>
          <a:p>
            <a:fld id="{FD4E3551-0ED9-46CC-B610-1D31F95E718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DE8EFF11-A54A-48CB-B9EC-11A4DF788A6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2E25BC0D-6026-47E1-BD40-2F9E1BF8466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endParaRPr lang="en-US" sz="2400">
              <a:latin typeface="Times New Roman" pitchFamily="-109" charset="0"/>
            </a:endParaRPr>
          </a:p>
        </p:txBody>
      </p:sp>
      <p:sp>
        <p:nvSpPr>
          <p:cNvPr id="921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09"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922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922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B4049B66-A438-4E87-A3E2-A29A529690E8}" type="slidenum">
              <a:rPr lang="en-US"/>
              <a:pPr/>
              <a:t>‹#›</a:t>
            </a:fld>
            <a:endParaRPr lang="en-US"/>
          </a:p>
        </p:txBody>
      </p:sp>
      <p:sp>
        <p:nvSpPr>
          <p:cNvPr id="922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a:p>
        </p:txBody>
      </p:sp>
      <p:sp>
        <p:nvSpPr>
          <p:cNvPr id="922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691"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109" charset="0"/>
          <a:ea typeface="Arial" pitchFamily="-109" charset="0"/>
          <a:cs typeface="Arial" pitchFamily="-109" charset="0"/>
        </a:defRPr>
      </a:lvl2pPr>
      <a:lvl3pPr algn="l" rtl="0" eaLnBrk="0" fontAlgn="base" hangingPunct="0">
        <a:spcBef>
          <a:spcPct val="0"/>
        </a:spcBef>
        <a:spcAft>
          <a:spcPct val="0"/>
        </a:spcAft>
        <a:defRPr sz="4000">
          <a:solidFill>
            <a:schemeClr val="tx2"/>
          </a:solidFill>
          <a:latin typeface="Arial" pitchFamily="-109" charset="0"/>
          <a:ea typeface="Arial" pitchFamily="-109" charset="0"/>
          <a:cs typeface="Arial" pitchFamily="-109" charset="0"/>
        </a:defRPr>
      </a:lvl3pPr>
      <a:lvl4pPr algn="l" rtl="0" eaLnBrk="0" fontAlgn="base" hangingPunct="0">
        <a:spcBef>
          <a:spcPct val="0"/>
        </a:spcBef>
        <a:spcAft>
          <a:spcPct val="0"/>
        </a:spcAft>
        <a:defRPr sz="4000">
          <a:solidFill>
            <a:schemeClr val="tx2"/>
          </a:solidFill>
          <a:latin typeface="Arial" pitchFamily="-109" charset="0"/>
          <a:ea typeface="Arial" pitchFamily="-109" charset="0"/>
          <a:cs typeface="Arial" pitchFamily="-109" charset="0"/>
        </a:defRPr>
      </a:lvl4pPr>
      <a:lvl5pPr algn="l" rtl="0" eaLnBrk="0" fontAlgn="base" hangingPunct="0">
        <a:spcBef>
          <a:spcPct val="0"/>
        </a:spcBef>
        <a:spcAft>
          <a:spcPct val="0"/>
        </a:spcAft>
        <a:defRPr sz="4000">
          <a:solidFill>
            <a:schemeClr val="tx2"/>
          </a:solidFill>
          <a:latin typeface="Arial" pitchFamily="-109" charset="0"/>
          <a:ea typeface="Arial" pitchFamily="-109" charset="0"/>
          <a:cs typeface="Arial" pitchFamily="-109" charset="0"/>
        </a:defRPr>
      </a:lvl5pPr>
      <a:lvl6pPr marL="457200" algn="l" rtl="0" fontAlgn="base">
        <a:spcBef>
          <a:spcPct val="0"/>
        </a:spcBef>
        <a:spcAft>
          <a:spcPct val="0"/>
        </a:spcAft>
        <a:defRPr sz="4000">
          <a:solidFill>
            <a:schemeClr val="tx2"/>
          </a:solidFill>
          <a:latin typeface="Arial" pitchFamily="-109" charset="0"/>
          <a:ea typeface="Arial" pitchFamily="-109" charset="0"/>
          <a:cs typeface="Arial" pitchFamily="-109" charset="0"/>
        </a:defRPr>
      </a:lvl6pPr>
      <a:lvl7pPr marL="914400" algn="l" rtl="0" fontAlgn="base">
        <a:spcBef>
          <a:spcPct val="0"/>
        </a:spcBef>
        <a:spcAft>
          <a:spcPct val="0"/>
        </a:spcAft>
        <a:defRPr sz="4000">
          <a:solidFill>
            <a:schemeClr val="tx2"/>
          </a:solidFill>
          <a:latin typeface="Arial" pitchFamily="-109" charset="0"/>
          <a:ea typeface="Arial" pitchFamily="-109" charset="0"/>
          <a:cs typeface="Arial" pitchFamily="-109" charset="0"/>
        </a:defRPr>
      </a:lvl7pPr>
      <a:lvl8pPr marL="1371600" algn="l" rtl="0" fontAlgn="base">
        <a:spcBef>
          <a:spcPct val="0"/>
        </a:spcBef>
        <a:spcAft>
          <a:spcPct val="0"/>
        </a:spcAft>
        <a:defRPr sz="4000">
          <a:solidFill>
            <a:schemeClr val="tx2"/>
          </a:solidFill>
          <a:latin typeface="Arial" pitchFamily="-109" charset="0"/>
          <a:ea typeface="Arial" pitchFamily="-109" charset="0"/>
          <a:cs typeface="Arial" pitchFamily="-109" charset="0"/>
        </a:defRPr>
      </a:lvl8pPr>
      <a:lvl9pPr marL="1828800" algn="l" rtl="0" fontAlgn="base">
        <a:spcBef>
          <a:spcPct val="0"/>
        </a:spcBef>
        <a:spcAft>
          <a:spcPct val="0"/>
        </a:spcAft>
        <a:defRPr sz="4000">
          <a:solidFill>
            <a:schemeClr val="tx2"/>
          </a:solidFill>
          <a:latin typeface="Arial" pitchFamily="-109" charset="0"/>
          <a:ea typeface="Arial" pitchFamily="-109" charset="0"/>
          <a:cs typeface="Arial" pitchFamily="-109"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109"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109" charset="2"/>
        <a:buChar char="¡"/>
        <a:defRPr sz="2800">
          <a:solidFill>
            <a:schemeClr val="tx1"/>
          </a:solidFill>
          <a:latin typeface="+mn-lt"/>
          <a:ea typeface="+mn-ea"/>
          <a:cs typeface="+mn-cs"/>
        </a:defRPr>
      </a:lvl2pPr>
      <a:lvl3pPr marL="1293813" indent="-403225" algn="l" rtl="0" eaLnBrk="0" fontAlgn="base" hangingPunct="0">
        <a:spcBef>
          <a:spcPct val="20000"/>
        </a:spcBef>
        <a:spcAft>
          <a:spcPct val="0"/>
        </a:spcAft>
        <a:buClr>
          <a:schemeClr val="accent1"/>
        </a:buClr>
        <a:buSzPct val="70000"/>
        <a:buFont typeface="Wingdings" pitchFamily="-109" charset="2"/>
        <a:buChar char="n"/>
        <a:defRPr sz="2400">
          <a:solidFill>
            <a:schemeClr val="tx1"/>
          </a:solidFill>
          <a:latin typeface="+mn-lt"/>
          <a:ea typeface="+mn-ea"/>
          <a:cs typeface="+mn-cs"/>
        </a:defRPr>
      </a:lvl3pPr>
      <a:lvl4pPr marL="1681163" indent="-385763" algn="l" rtl="0" eaLnBrk="0" fontAlgn="base" hangingPunct="0">
        <a:spcBef>
          <a:spcPct val="20000"/>
        </a:spcBef>
        <a:spcAft>
          <a:spcPct val="0"/>
        </a:spcAft>
        <a:buClr>
          <a:schemeClr val="hlink"/>
        </a:buClr>
        <a:buSzPct val="75000"/>
        <a:buFont typeface="Wingdings" pitchFamily="-109" charset="2"/>
        <a:buChar char="¡"/>
        <a:defRPr sz="2000">
          <a:solidFill>
            <a:schemeClr val="tx1"/>
          </a:solidFill>
          <a:latin typeface="+mn-lt"/>
          <a:ea typeface="+mn-ea"/>
          <a:cs typeface="+mn-cs"/>
        </a:defRPr>
      </a:lvl4pPr>
      <a:lvl5pPr marL="2070100" indent="-387350" algn="l" rtl="0" eaLnBrk="0" fontAlgn="base" hangingPunct="0">
        <a:spcBef>
          <a:spcPct val="20000"/>
        </a:spcBef>
        <a:spcAft>
          <a:spcPct val="0"/>
        </a:spcAft>
        <a:buClr>
          <a:schemeClr val="accent1"/>
        </a:buClr>
        <a:buSzPct val="70000"/>
        <a:buFont typeface="Wingdings" pitchFamily="-109" charset="2"/>
        <a:buChar char="n"/>
        <a:defRPr sz="2000">
          <a:solidFill>
            <a:schemeClr val="tx1"/>
          </a:solidFill>
          <a:latin typeface="+mn-lt"/>
          <a:ea typeface="+mn-ea"/>
          <a:cs typeface="+mn-cs"/>
        </a:defRPr>
      </a:lvl5pPr>
      <a:lvl6pPr marL="2527300" indent="-387350" algn="l" rtl="0" fontAlgn="base">
        <a:spcBef>
          <a:spcPct val="20000"/>
        </a:spcBef>
        <a:spcAft>
          <a:spcPct val="0"/>
        </a:spcAft>
        <a:buClr>
          <a:schemeClr val="accent1"/>
        </a:buClr>
        <a:buSzPct val="70000"/>
        <a:buFont typeface="Wingdings" pitchFamily="-109" charset="2"/>
        <a:buChar char="n"/>
        <a:defRPr sz="2000">
          <a:solidFill>
            <a:schemeClr val="tx1"/>
          </a:solidFill>
          <a:latin typeface="+mn-lt"/>
          <a:ea typeface="+mn-ea"/>
          <a:cs typeface="+mn-cs"/>
        </a:defRPr>
      </a:lvl6pPr>
      <a:lvl7pPr marL="2984500" indent="-387350" algn="l" rtl="0" fontAlgn="base">
        <a:spcBef>
          <a:spcPct val="20000"/>
        </a:spcBef>
        <a:spcAft>
          <a:spcPct val="0"/>
        </a:spcAft>
        <a:buClr>
          <a:schemeClr val="accent1"/>
        </a:buClr>
        <a:buSzPct val="70000"/>
        <a:buFont typeface="Wingdings" pitchFamily="-109" charset="2"/>
        <a:buChar char="n"/>
        <a:defRPr sz="2000">
          <a:solidFill>
            <a:schemeClr val="tx1"/>
          </a:solidFill>
          <a:latin typeface="+mn-lt"/>
          <a:ea typeface="+mn-ea"/>
          <a:cs typeface="+mn-cs"/>
        </a:defRPr>
      </a:lvl7pPr>
      <a:lvl8pPr marL="3441700" indent="-387350" algn="l" rtl="0" fontAlgn="base">
        <a:spcBef>
          <a:spcPct val="20000"/>
        </a:spcBef>
        <a:spcAft>
          <a:spcPct val="0"/>
        </a:spcAft>
        <a:buClr>
          <a:schemeClr val="accent1"/>
        </a:buClr>
        <a:buSzPct val="70000"/>
        <a:buFont typeface="Wingdings" pitchFamily="-109" charset="2"/>
        <a:buChar char="n"/>
        <a:defRPr sz="2000">
          <a:solidFill>
            <a:schemeClr val="tx1"/>
          </a:solidFill>
          <a:latin typeface="+mn-lt"/>
          <a:ea typeface="+mn-ea"/>
          <a:cs typeface="+mn-cs"/>
        </a:defRPr>
      </a:lvl8pPr>
      <a:lvl9pPr marL="3898900" indent="-387350" algn="l" rtl="0" fontAlgn="base">
        <a:spcBef>
          <a:spcPct val="20000"/>
        </a:spcBef>
        <a:spcAft>
          <a:spcPct val="0"/>
        </a:spcAft>
        <a:buClr>
          <a:schemeClr val="accent1"/>
        </a:buClr>
        <a:buSzPct val="70000"/>
        <a:buFont typeface="Wingdings" pitchFamily="-109" charset="2"/>
        <a:buChar char="n"/>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800padutch.com/amishpeople.shtml" TargetMode="External"/><Relationship Id="rId2" Type="http://schemas.openxmlformats.org/officeDocument/2006/relationships/hyperlink" Target="http://pittsburgh.about.com/cs/pennsylvania/a/amish_2.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mish-heartland.com/?pathToFile=//articles/-Amish+Culture/&amp;file=World+Around+Them.txt&amp;article=1" TargetMode="External"/><Relationship Id="rId2" Type="http://schemas.openxmlformats.org/officeDocument/2006/relationships/hyperlink" Target="The%20Process%20of%20Modernisation.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800padutch.com/amishweddings.shtml" TargetMode="External"/><Relationship Id="rId2" Type="http://schemas.openxmlformats.org/officeDocument/2006/relationships/hyperlink" Target="http://www.windycreek.com/Brian/amish-cultural-dynamics.html"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amish-heartland.com/?pathToFile=//articles/-Amish+Culture/&amp;file=amishweddings.txt&amp;article=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au/imgres?imgurl=http://www.sailmag.com/features/amishpool.jpg&amp;imgrefurl=http://www.sailmag.com/features/amishASA/&amp;h=306&amp;w=429&amp;sz=38&amp;hl=en&amp;start=20&amp;tbnid=L6EcvsxezGUwJM:&amp;tbnh=90&amp;tbnw=126&amp;prev=/images?q=amish+kids&amp;svnum=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hyperlink" Target="http://www.amish-heartland.com/?pathToFile=//articles/-Amish+Culture/&amp;file=raisingtheroof.txt&amp;article=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csumc.wisc.edu/AmericanLanguages/graphics/Amish_kids_half.jpg" TargetMode="External"/><Relationship Id="rId2" Type="http://schemas.openxmlformats.org/officeDocument/2006/relationships/hyperlink" Target="http://www.800padutch.com/amishshooting.shtml" TargetMode="Externa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hyperlink" Target="http://www.msnbc.msn.com/id/15105305/" TargetMode="Externa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amish-heartland.com/?pathToFile=//articles/-Amish+Culture/&amp;file=hats.txt&amp;article=1" TargetMode="Externa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hyperlink" Target="http://www.amish-heartland.com/?pathToFile=//articles/-Amish+Culture/&amp;file=Voice+of+Women.txt&amp;article=1" TargetMode="External"/><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au/imgres?imgurl=http://www.amishreflections.com/images/buggy_clipart.gif&amp;imgrefurl=http://www.amishreflections.com/main.html&amp;h=112&amp;w=205&amp;sz=3&amp;hl=en&amp;start=14&amp;tbnid=oCQbHoincvVCaM:&amp;tbnh=57&amp;tbnw=105&amp;prev=/images?q=amish+clipart&amp;svnum=10&amp;hl=en" TargetMode="External"/><Relationship Id="rId2" Type="http://schemas.openxmlformats.org/officeDocument/2006/relationships/hyperlink" Target="http://www.anabaptists.or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au/imgres?imgurl=http://www.amishreflections.com/images/buggy_clipart.gif&amp;imgrefurl=http://www.amishreflections.com/main.html&amp;h=112&amp;w=205&amp;sz=3&amp;hl=en&amp;start=14&amp;tbnid=oCQbHoincvVCaM:&amp;tbnh=57&amp;tbnw=105&amp;prev=/images?q=amish+clipart&amp;svnum=10&amp;hl=en" TargetMode="External"/><Relationship Id="rId2" Type="http://schemas.openxmlformats.org/officeDocument/2006/relationships/hyperlink" Target="http://religiousmovements.lib.virginia.edu/nrms/amish.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www.religioustolerance.org/ce.htm" TargetMode="External"/><Relationship Id="rId2" Type="http://schemas.openxmlformats.org/officeDocument/2006/relationships/hyperlink" Target="http://kenanderson.net/bible/html/anabaptists.html" TargetMode="External"/><Relationship Id="rId1" Type="http://schemas.openxmlformats.org/officeDocument/2006/relationships/slideLayout" Target="../slideLayouts/slideLayout2.xml"/><Relationship Id="rId4" Type="http://schemas.openxmlformats.org/officeDocument/2006/relationships/hyperlink" Target="http://www.religioustolerance.org/amish.ht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ohioamish.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c.noaa.gov/USclimate/states.fast.html"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AU" smtClean="0"/>
              <a:t>Cross Cultural Comparison</a:t>
            </a:r>
            <a:endParaRPr lang="en-US" smtClean="0"/>
          </a:p>
        </p:txBody>
      </p:sp>
      <p:sp>
        <p:nvSpPr>
          <p:cNvPr id="15363" name="Rectangle 3"/>
          <p:cNvSpPr>
            <a:spLocks noGrp="1" noChangeArrowheads="1"/>
          </p:cNvSpPr>
          <p:nvPr>
            <p:ph type="subTitle" idx="1"/>
          </p:nvPr>
        </p:nvSpPr>
        <p:spPr/>
        <p:txBody>
          <a:bodyPr/>
          <a:lstStyle/>
          <a:p>
            <a:pPr eaLnBrk="1" hangingPunct="1"/>
            <a:r>
              <a:rPr lang="en-AU" sz="5400" b="1" dirty="0" smtClean="0"/>
              <a:t>The </a:t>
            </a:r>
            <a:r>
              <a:rPr lang="en-AU" sz="5400" b="1" dirty="0" smtClean="0"/>
              <a:t>Amish</a:t>
            </a:r>
            <a:endParaRPr lang="en-AU" sz="5400" b="1" dirty="0" smtClean="0"/>
          </a:p>
        </p:txBody>
      </p:sp>
      <p:pic>
        <p:nvPicPr>
          <p:cNvPr id="15364" name="Picture 4" descr="amish"/>
          <p:cNvPicPr>
            <a:picLocks noChangeAspect="1" noChangeArrowheads="1"/>
          </p:cNvPicPr>
          <p:nvPr/>
        </p:nvPicPr>
        <p:blipFill>
          <a:blip r:embed="rId2"/>
          <a:srcRect/>
          <a:stretch>
            <a:fillRect/>
          </a:stretch>
        </p:blipFill>
        <p:spPr bwMode="auto">
          <a:xfrm>
            <a:off x="685800" y="4572000"/>
            <a:ext cx="1428750" cy="1885950"/>
          </a:xfrm>
          <a:prstGeom prst="rect">
            <a:avLst/>
          </a:prstGeom>
          <a:noFill/>
          <a:ln w="9525">
            <a:noFill/>
            <a:miter lim="800000"/>
            <a:headEnd/>
            <a:tailEnd/>
          </a:ln>
        </p:spPr>
      </p:pic>
      <p:pic>
        <p:nvPicPr>
          <p:cNvPr id="15365" name="Picture 5" descr="amish2"/>
          <p:cNvPicPr>
            <a:picLocks noChangeAspect="1" noChangeArrowheads="1" noCrop="1"/>
          </p:cNvPicPr>
          <p:nvPr/>
        </p:nvPicPr>
        <p:blipFill>
          <a:blip r:embed="rId3"/>
          <a:srcRect/>
          <a:stretch>
            <a:fillRect/>
          </a:stretch>
        </p:blipFill>
        <p:spPr bwMode="auto">
          <a:xfrm>
            <a:off x="2190750" y="3219450"/>
            <a:ext cx="4762500" cy="419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AU" sz="3600" smtClean="0"/>
              <a:t/>
            </a:r>
            <a:br>
              <a:rPr lang="en-AU" sz="3600" smtClean="0"/>
            </a:br>
            <a:r>
              <a:rPr lang="en-AU" sz="3600" smtClean="0"/>
              <a:t/>
            </a:r>
            <a:br>
              <a:rPr lang="en-AU" sz="3600" smtClean="0"/>
            </a:br>
            <a:r>
              <a:rPr lang="en-AU" sz="3600" smtClean="0"/>
              <a:t/>
            </a:r>
            <a:br>
              <a:rPr lang="en-AU" sz="3600" smtClean="0"/>
            </a:br>
            <a:r>
              <a:rPr lang="en-AU" sz="3600" smtClean="0"/>
              <a:t>Interaction between culture and religion</a:t>
            </a:r>
            <a:endParaRPr lang="en-US" sz="3600" smtClean="0"/>
          </a:p>
        </p:txBody>
      </p:sp>
      <p:sp>
        <p:nvSpPr>
          <p:cNvPr id="23555" name="Rectangle 3"/>
          <p:cNvSpPr>
            <a:spLocks noGrp="1" noChangeArrowheads="1"/>
          </p:cNvSpPr>
          <p:nvPr>
            <p:ph type="body" idx="1"/>
          </p:nvPr>
        </p:nvSpPr>
        <p:spPr/>
        <p:txBody>
          <a:bodyPr/>
          <a:lstStyle/>
          <a:p>
            <a:pPr eaLnBrk="1" hangingPunct="1"/>
            <a:r>
              <a:rPr lang="en-AU" sz="2800" smtClean="0"/>
              <a:t>There is a close </a:t>
            </a:r>
            <a:r>
              <a:rPr lang="en-AU" sz="2800" b="1" smtClean="0"/>
              <a:t>reciprocal relationship</a:t>
            </a:r>
            <a:r>
              <a:rPr lang="en-AU" sz="2800" smtClean="0"/>
              <a:t> between the areas of religion and culture.</a:t>
            </a:r>
          </a:p>
          <a:p>
            <a:pPr eaLnBrk="1" hangingPunct="1"/>
            <a:r>
              <a:rPr lang="en-AU" sz="2800" smtClean="0"/>
              <a:t>Religion is profoundly influenced by its cultural context because religion cannot be expressed other than through a particular cultural setting and context.</a:t>
            </a:r>
          </a:p>
          <a:p>
            <a:pPr eaLnBrk="1" hangingPunct="1"/>
            <a:r>
              <a:rPr lang="en-AU" sz="2000" smtClean="0">
                <a:hlinkClick r:id="rId2"/>
              </a:rPr>
              <a:t>http://pittsburgh.about.com/cs/pennsylvania/a/amish_2.htm</a:t>
            </a:r>
            <a:endParaRPr lang="en-AU" sz="2000" smtClean="0"/>
          </a:p>
          <a:p>
            <a:pPr eaLnBrk="1" hangingPunct="1">
              <a:buFont typeface="Wingdings" pitchFamily="-109" charset="2"/>
              <a:buNone/>
            </a:pPr>
            <a:endParaRPr lang="en-AU" sz="2000" smtClean="0"/>
          </a:p>
          <a:p>
            <a:pPr eaLnBrk="1" hangingPunct="1"/>
            <a:r>
              <a:rPr lang="en-US" sz="2000" smtClean="0">
                <a:hlinkClick r:id="rId3"/>
              </a:rPr>
              <a:t>http://www.800padutch.com/amishpeople.shtml</a:t>
            </a:r>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AU" smtClean="0"/>
              <a:t>Ordnung</a:t>
            </a:r>
            <a:endParaRPr lang="en-US" smtClean="0"/>
          </a:p>
        </p:txBody>
      </p:sp>
      <p:sp>
        <p:nvSpPr>
          <p:cNvPr id="24579" name="Rectangle 3"/>
          <p:cNvSpPr>
            <a:spLocks noGrp="1" noChangeArrowheads="1"/>
          </p:cNvSpPr>
          <p:nvPr>
            <p:ph type="body" idx="1"/>
          </p:nvPr>
        </p:nvSpPr>
        <p:spPr/>
        <p:txBody>
          <a:bodyPr/>
          <a:lstStyle/>
          <a:p>
            <a:pPr eaLnBrk="1" hangingPunct="1">
              <a:lnSpc>
                <a:spcPct val="90000"/>
              </a:lnSpc>
            </a:pPr>
            <a:r>
              <a:rPr lang="en-AU" sz="2800" smtClean="0"/>
              <a:t>Electricity and telephones are not connected to Amish houses because they are considered ‘worldly’</a:t>
            </a:r>
          </a:p>
          <a:p>
            <a:pPr eaLnBrk="1" hangingPunct="1">
              <a:lnSpc>
                <a:spcPct val="90000"/>
              </a:lnSpc>
            </a:pPr>
            <a:r>
              <a:rPr lang="en-AU" sz="2800" smtClean="0"/>
              <a:t>Amish will not own cars</a:t>
            </a:r>
          </a:p>
          <a:p>
            <a:pPr eaLnBrk="1" hangingPunct="1">
              <a:lnSpc>
                <a:spcPct val="90000"/>
              </a:lnSpc>
            </a:pPr>
            <a:r>
              <a:rPr lang="en-AU" sz="2800" smtClean="0"/>
              <a:t>Amish travel in horse drawn buggies</a:t>
            </a:r>
          </a:p>
          <a:p>
            <a:pPr eaLnBrk="1" hangingPunct="1">
              <a:lnSpc>
                <a:spcPct val="90000"/>
              </a:lnSpc>
            </a:pPr>
            <a:r>
              <a:rPr lang="en-AU" sz="2800" smtClean="0"/>
              <a:t>Education is completed in Year 8</a:t>
            </a:r>
          </a:p>
          <a:p>
            <a:pPr eaLnBrk="1" hangingPunct="1">
              <a:lnSpc>
                <a:spcPct val="90000"/>
              </a:lnSpc>
            </a:pPr>
            <a:r>
              <a:rPr lang="en-AU" sz="2800" smtClean="0"/>
              <a:t>Breaking of rules may result in ‘shunning’</a:t>
            </a:r>
          </a:p>
        </p:txBody>
      </p:sp>
      <p:pic>
        <p:nvPicPr>
          <p:cNvPr id="24580" name="Picture 5" descr="_photos"/>
          <p:cNvPicPr>
            <a:picLocks noChangeAspect="1" noChangeArrowheads="1"/>
          </p:cNvPicPr>
          <p:nvPr/>
        </p:nvPicPr>
        <p:blipFill>
          <a:blip r:embed="rId2"/>
          <a:srcRect/>
          <a:stretch>
            <a:fillRect/>
          </a:stretch>
        </p:blipFill>
        <p:spPr bwMode="auto">
          <a:xfrm>
            <a:off x="6804025" y="5300663"/>
            <a:ext cx="1905000" cy="127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AU" smtClean="0">
                <a:hlinkClick r:id="rId2" action="ppaction://hlinkfile"/>
              </a:rPr>
              <a:t>Modernisation</a:t>
            </a:r>
            <a:endParaRPr lang="en-US" smtClean="0"/>
          </a:p>
        </p:txBody>
      </p:sp>
      <p:sp>
        <p:nvSpPr>
          <p:cNvPr id="25603" name="Rectangle 3"/>
          <p:cNvSpPr>
            <a:spLocks noGrp="1" noChangeArrowheads="1"/>
          </p:cNvSpPr>
          <p:nvPr>
            <p:ph type="body" idx="1"/>
          </p:nvPr>
        </p:nvSpPr>
        <p:spPr/>
        <p:txBody>
          <a:bodyPr/>
          <a:lstStyle/>
          <a:p>
            <a:pPr eaLnBrk="1" hangingPunct="1"/>
            <a:r>
              <a:rPr lang="en-US" smtClean="0">
                <a:hlinkClick r:id="rId3"/>
              </a:rPr>
              <a:t>http://www.amish-heartland.com/?pathToFile=%2F%2Farticles%2F-Amish+Culture%2F&amp;file=World+Around+Them.txt&amp;article=1</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AU" smtClean="0"/>
              <a:t>Family</a:t>
            </a:r>
            <a:endParaRPr lang="en-US" smtClean="0"/>
          </a:p>
        </p:txBody>
      </p:sp>
      <p:sp>
        <p:nvSpPr>
          <p:cNvPr id="26627" name="Rectangle 3"/>
          <p:cNvSpPr>
            <a:spLocks noGrp="1" noChangeArrowheads="1"/>
          </p:cNvSpPr>
          <p:nvPr>
            <p:ph type="body" idx="1"/>
          </p:nvPr>
        </p:nvSpPr>
        <p:spPr/>
        <p:txBody>
          <a:bodyPr/>
          <a:lstStyle/>
          <a:p>
            <a:pPr eaLnBrk="1" hangingPunct="1">
              <a:lnSpc>
                <a:spcPct val="80000"/>
              </a:lnSpc>
            </a:pPr>
            <a:r>
              <a:rPr lang="en-AU" sz="2000" smtClean="0"/>
              <a:t>Web links to information on Amish Weddings</a:t>
            </a:r>
          </a:p>
          <a:p>
            <a:pPr eaLnBrk="1" hangingPunct="1">
              <a:lnSpc>
                <a:spcPct val="80000"/>
              </a:lnSpc>
              <a:buFont typeface="Wingdings" pitchFamily="-109" charset="2"/>
              <a:buNone/>
            </a:pPr>
            <a:endParaRPr lang="en-AU" sz="2000" smtClean="0"/>
          </a:p>
          <a:p>
            <a:pPr eaLnBrk="1" hangingPunct="1">
              <a:lnSpc>
                <a:spcPct val="80000"/>
              </a:lnSpc>
            </a:pPr>
            <a:r>
              <a:rPr lang="en-AU" sz="2000" smtClean="0">
                <a:hlinkClick r:id="rId2"/>
              </a:rPr>
              <a:t>http://www.windycreek.com/Brian/amish-cultural-dynamics.html</a:t>
            </a:r>
            <a:endParaRPr lang="en-AU" sz="2000" smtClean="0"/>
          </a:p>
          <a:p>
            <a:pPr eaLnBrk="1" hangingPunct="1">
              <a:lnSpc>
                <a:spcPct val="80000"/>
              </a:lnSpc>
              <a:buFont typeface="Wingdings" pitchFamily="-109" charset="2"/>
              <a:buNone/>
            </a:pPr>
            <a:endParaRPr lang="en-AU" sz="2000" smtClean="0"/>
          </a:p>
          <a:p>
            <a:pPr eaLnBrk="1" hangingPunct="1">
              <a:lnSpc>
                <a:spcPct val="80000"/>
              </a:lnSpc>
            </a:pPr>
            <a:r>
              <a:rPr lang="en-AU" sz="2000" smtClean="0">
                <a:hlinkClick r:id="rId3"/>
              </a:rPr>
              <a:t>http://www.800padutch.com/amishweddings.shtml</a:t>
            </a:r>
            <a:r>
              <a:rPr lang="en-AU" sz="2000" smtClean="0"/>
              <a:t> </a:t>
            </a:r>
          </a:p>
          <a:p>
            <a:pPr eaLnBrk="1" hangingPunct="1">
              <a:lnSpc>
                <a:spcPct val="80000"/>
              </a:lnSpc>
              <a:buFont typeface="Wingdings" pitchFamily="-109" charset="2"/>
              <a:buNone/>
            </a:pPr>
            <a:endParaRPr lang="en-AU" sz="2000" smtClean="0"/>
          </a:p>
          <a:p>
            <a:pPr eaLnBrk="1" hangingPunct="1">
              <a:lnSpc>
                <a:spcPct val="80000"/>
              </a:lnSpc>
            </a:pPr>
            <a:r>
              <a:rPr lang="en-AU" sz="2000" smtClean="0">
                <a:hlinkClick r:id="rId4"/>
              </a:rPr>
              <a:t>http://www.amish-heartland.com/?pathToFile=%2F%2Farticles%2F-Amish+Culture%2F&amp;file=amishweddings.txt&amp;article=1</a:t>
            </a:r>
            <a:endParaRPr lang="en-AU" sz="2000" smtClean="0"/>
          </a:p>
          <a:p>
            <a:pPr eaLnBrk="1" hangingPunct="1">
              <a:lnSpc>
                <a:spcPct val="80000"/>
              </a:lnSpc>
              <a:buFont typeface="Wingdings" pitchFamily="-109" charset="2"/>
              <a:buNone/>
            </a:pPr>
            <a:endParaRPr lang="en-AU" sz="2000" smtClean="0"/>
          </a:p>
        </p:txBody>
      </p:sp>
      <p:pic>
        <p:nvPicPr>
          <p:cNvPr id="26628" name="Picture 7" descr="880Q"/>
          <p:cNvPicPr>
            <a:picLocks noChangeAspect="1" noChangeArrowheads="1"/>
          </p:cNvPicPr>
          <p:nvPr/>
        </p:nvPicPr>
        <p:blipFill>
          <a:blip r:embed="rId5"/>
          <a:srcRect/>
          <a:stretch>
            <a:fillRect/>
          </a:stretch>
        </p:blipFill>
        <p:spPr bwMode="auto">
          <a:xfrm>
            <a:off x="900113" y="4941888"/>
            <a:ext cx="7143750" cy="1760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AU" smtClean="0"/>
              <a:t>Gender Roles</a:t>
            </a:r>
            <a:endParaRPr lang="en-US" smtClean="0"/>
          </a:p>
        </p:txBody>
      </p:sp>
      <p:sp>
        <p:nvSpPr>
          <p:cNvPr id="27651" name="Rectangle 3"/>
          <p:cNvSpPr>
            <a:spLocks noGrp="1" noChangeArrowheads="1"/>
          </p:cNvSpPr>
          <p:nvPr>
            <p:ph type="body" idx="1"/>
          </p:nvPr>
        </p:nvSpPr>
        <p:spPr/>
        <p:txBody>
          <a:bodyPr/>
          <a:lstStyle/>
          <a:p>
            <a:pPr eaLnBrk="1" hangingPunct="1">
              <a:lnSpc>
                <a:spcPct val="80000"/>
              </a:lnSpc>
            </a:pPr>
            <a:r>
              <a:rPr lang="en-AU" sz="2800" smtClean="0"/>
              <a:t>Father head of family</a:t>
            </a:r>
          </a:p>
          <a:p>
            <a:pPr eaLnBrk="1" hangingPunct="1">
              <a:lnSpc>
                <a:spcPct val="80000"/>
              </a:lnSpc>
            </a:pPr>
            <a:r>
              <a:rPr lang="en-AU" sz="2800" smtClean="0"/>
              <a:t>Unmarried women can work </a:t>
            </a:r>
          </a:p>
          <a:p>
            <a:pPr eaLnBrk="1" hangingPunct="1">
              <a:lnSpc>
                <a:spcPct val="80000"/>
              </a:lnSpc>
            </a:pPr>
            <a:r>
              <a:rPr lang="en-AU" sz="2800" smtClean="0"/>
              <a:t>Married women work within the family</a:t>
            </a:r>
          </a:p>
          <a:p>
            <a:pPr eaLnBrk="1" hangingPunct="1">
              <a:lnSpc>
                <a:spcPct val="80000"/>
              </a:lnSpc>
            </a:pPr>
            <a:r>
              <a:rPr lang="en-AU" sz="2800" smtClean="0"/>
              <a:t>Older males educate young boys</a:t>
            </a:r>
          </a:p>
          <a:p>
            <a:pPr lvl="3" eaLnBrk="1" hangingPunct="1">
              <a:lnSpc>
                <a:spcPct val="80000"/>
              </a:lnSpc>
            </a:pPr>
            <a:r>
              <a:rPr lang="en-AU" sz="1800" smtClean="0"/>
              <a:t>Farming and working with wood and leather</a:t>
            </a:r>
          </a:p>
          <a:p>
            <a:pPr eaLnBrk="1" hangingPunct="1">
              <a:lnSpc>
                <a:spcPct val="80000"/>
              </a:lnSpc>
            </a:pPr>
            <a:r>
              <a:rPr lang="en-AU" sz="2800" smtClean="0"/>
              <a:t>Older women educate young girls</a:t>
            </a:r>
          </a:p>
          <a:p>
            <a:pPr lvl="3" eaLnBrk="1" hangingPunct="1">
              <a:lnSpc>
                <a:spcPct val="80000"/>
              </a:lnSpc>
            </a:pPr>
            <a:r>
              <a:rPr lang="en-AU" sz="1800" smtClean="0"/>
              <a:t>Homemaking skills and business skills</a:t>
            </a:r>
          </a:p>
          <a:p>
            <a:pPr eaLnBrk="1" hangingPunct="1">
              <a:lnSpc>
                <a:spcPct val="80000"/>
              </a:lnSpc>
            </a:pPr>
            <a:r>
              <a:rPr lang="en-AU" sz="2800" smtClean="0"/>
              <a:t>Working children give all pay to their father to support the family</a:t>
            </a:r>
          </a:p>
          <a:p>
            <a:pPr eaLnBrk="1" hangingPunct="1">
              <a:lnSpc>
                <a:spcPct val="80000"/>
              </a:lnSpc>
            </a:pPr>
            <a:r>
              <a:rPr lang="en-AU" sz="2800" smtClean="0"/>
              <a:t>Family all live close to each other</a:t>
            </a:r>
          </a:p>
          <a:p>
            <a:pPr lvl="3" eaLnBrk="1" hangingPunct="1">
              <a:lnSpc>
                <a:spcPct val="80000"/>
              </a:lnSpc>
            </a:pPr>
            <a:endParaRPr lang="en-AU" sz="1800" smtClean="0"/>
          </a:p>
          <a:p>
            <a:pPr lvl="3" eaLnBrk="1" hangingPunct="1">
              <a:lnSpc>
                <a:spcPct val="80000"/>
              </a:lnSpc>
            </a:pPr>
            <a:endParaRPr lang="en-US"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66FF33"/>
            </a:gs>
          </a:gsLst>
          <a:lin ang="54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AU" smtClean="0"/>
              <a:t>Personal Reflection</a:t>
            </a:r>
            <a:endParaRPr lang="en-US" smtClean="0"/>
          </a:p>
        </p:txBody>
      </p:sp>
      <p:sp>
        <p:nvSpPr>
          <p:cNvPr id="28675" name="Rectangle 3"/>
          <p:cNvSpPr>
            <a:spLocks noGrp="1" noChangeArrowheads="1"/>
          </p:cNvSpPr>
          <p:nvPr>
            <p:ph type="body" idx="1"/>
          </p:nvPr>
        </p:nvSpPr>
        <p:spPr/>
        <p:txBody>
          <a:bodyPr/>
          <a:lstStyle/>
          <a:p>
            <a:pPr eaLnBrk="1" hangingPunct="1"/>
            <a:r>
              <a:rPr lang="en-AU" smtClean="0"/>
              <a:t>What commonalities and differences can you see between you and the Amish in terms of Family?</a:t>
            </a:r>
          </a:p>
          <a:p>
            <a:pPr eaLnBrk="1" hangingPunct="1"/>
            <a:r>
              <a:rPr lang="en-AU" smtClean="0"/>
              <a:t>Use specific examples.</a:t>
            </a:r>
          </a:p>
          <a:p>
            <a:pPr eaLnBrk="1" hangingPunct="1"/>
            <a:r>
              <a:rPr lang="en-AU" smtClean="0"/>
              <a:t>Complete this on the Personal Reflection worksheet</a:t>
            </a:r>
            <a:endParaRPr lang="en-US" smtClean="0"/>
          </a:p>
        </p:txBody>
      </p:sp>
      <p:sp>
        <p:nvSpPr>
          <p:cNvPr id="28676" name="AutoShape 4"/>
          <p:cNvSpPr>
            <a:spLocks noChangeArrowheads="1"/>
          </p:cNvSpPr>
          <p:nvPr/>
        </p:nvSpPr>
        <p:spPr bwMode="auto">
          <a:xfrm>
            <a:off x="7596188" y="3716338"/>
            <a:ext cx="1295400" cy="9350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endParaRPr lang="en-US"/>
          </a:p>
        </p:txBody>
      </p:sp>
      <p:pic>
        <p:nvPicPr>
          <p:cNvPr id="28677" name="Picture 5" descr="COW5"/>
          <p:cNvPicPr>
            <a:picLocks noChangeAspect="1" noChangeArrowheads="1"/>
          </p:cNvPicPr>
          <p:nvPr/>
        </p:nvPicPr>
        <p:blipFill>
          <a:blip r:embed="rId2"/>
          <a:srcRect/>
          <a:stretch>
            <a:fillRect/>
          </a:stretch>
        </p:blipFill>
        <p:spPr bwMode="auto">
          <a:xfrm>
            <a:off x="5580063" y="4797425"/>
            <a:ext cx="2333625" cy="1863725"/>
          </a:xfrm>
          <a:prstGeom prst="rect">
            <a:avLst/>
          </a:prstGeom>
          <a:noFill/>
          <a:ln w="9525">
            <a:noFill/>
            <a:miter lim="800000"/>
            <a:headEnd/>
            <a:tailEnd/>
          </a:ln>
        </p:spPr>
      </p:pic>
      <p:sp>
        <p:nvSpPr>
          <p:cNvPr id="28678" name="Text Box 6"/>
          <p:cNvSpPr txBox="1">
            <a:spLocks noChangeArrowheads="1"/>
          </p:cNvSpPr>
          <p:nvPr/>
        </p:nvSpPr>
        <p:spPr bwMode="auto">
          <a:xfrm>
            <a:off x="7793038" y="3881438"/>
            <a:ext cx="920750" cy="366712"/>
          </a:xfrm>
          <a:prstGeom prst="rect">
            <a:avLst/>
          </a:prstGeom>
          <a:noFill/>
          <a:ln w="9525">
            <a:noFill/>
            <a:miter lim="800000"/>
            <a:headEnd/>
            <a:tailEnd/>
          </a:ln>
        </p:spPr>
        <p:txBody>
          <a:bodyPr wrap="none">
            <a:spAutoFit/>
          </a:bodyPr>
          <a:lstStyle/>
          <a:p>
            <a:r>
              <a:rPr lang="en-AU"/>
              <a:t>Hmmm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AU" smtClean="0"/>
              <a:t>Roles and Status</a:t>
            </a:r>
            <a:endParaRPr lang="en-US" smtClean="0"/>
          </a:p>
        </p:txBody>
      </p:sp>
      <p:sp>
        <p:nvSpPr>
          <p:cNvPr id="29699" name="Rectangle 3"/>
          <p:cNvSpPr>
            <a:spLocks noGrp="1" noChangeArrowheads="1"/>
          </p:cNvSpPr>
          <p:nvPr>
            <p:ph type="body" idx="1"/>
          </p:nvPr>
        </p:nvSpPr>
        <p:spPr/>
        <p:txBody>
          <a:bodyPr/>
          <a:lstStyle/>
          <a:p>
            <a:pPr eaLnBrk="1" hangingPunct="1"/>
            <a:r>
              <a:rPr lang="en-AU" smtClean="0"/>
              <a:t>Status for the Amish is not like in Western societies but there is a hierarchy of leaders, it’s commonly based on Religion.</a:t>
            </a:r>
          </a:p>
          <a:p>
            <a:pPr eaLnBrk="1" hangingPunct="1"/>
            <a:r>
              <a:rPr lang="en-AU" smtClean="0"/>
              <a:t>Males provide leadership</a:t>
            </a:r>
          </a:p>
          <a:p>
            <a:pPr algn="ctr" eaLnBrk="1" hangingPunct="1">
              <a:buFont typeface="Wingdings" pitchFamily="-109" charset="2"/>
              <a:buNone/>
            </a:pPr>
            <a:r>
              <a:rPr lang="en-AU" smtClean="0"/>
              <a:t>	Council of Elders	</a:t>
            </a:r>
          </a:p>
          <a:p>
            <a:pPr eaLnBrk="1" hangingPunct="1"/>
            <a:endParaRPr lang="en-US" smtClean="0"/>
          </a:p>
        </p:txBody>
      </p:sp>
      <p:sp>
        <p:nvSpPr>
          <p:cNvPr id="29700" name="AutoShape 4"/>
          <p:cNvSpPr>
            <a:spLocks noChangeArrowheads="1"/>
          </p:cNvSpPr>
          <p:nvPr/>
        </p:nvSpPr>
        <p:spPr bwMode="auto">
          <a:xfrm rot="5400000">
            <a:off x="4658519" y="5214144"/>
            <a:ext cx="609600" cy="1214438"/>
          </a:xfrm>
          <a:prstGeom prst="upDownArrowCallout">
            <a:avLst>
              <a:gd name="adj1" fmla="val 25000"/>
              <a:gd name="adj2" fmla="val 25000"/>
              <a:gd name="adj3" fmla="val 24902"/>
              <a:gd name="adj4" fmla="val 50000"/>
            </a:avLst>
          </a:prstGeom>
          <a:solidFill>
            <a:schemeClr val="accent1"/>
          </a:solidFill>
          <a:ln w="9525">
            <a:solidFill>
              <a:schemeClr val="tx1"/>
            </a:solidFill>
            <a:miter lim="800000"/>
            <a:headEnd/>
            <a:tailEnd/>
          </a:ln>
        </p:spPr>
        <p:txBody>
          <a:bodyPr wrap="none" anchor="ctr"/>
          <a:lstStyle/>
          <a:p>
            <a:endParaRPr lang="en-US"/>
          </a:p>
        </p:txBody>
      </p:sp>
      <p:sp>
        <p:nvSpPr>
          <p:cNvPr id="29701" name="Text Box 5"/>
          <p:cNvSpPr txBox="1">
            <a:spLocks noChangeArrowheads="1"/>
          </p:cNvSpPr>
          <p:nvPr/>
        </p:nvSpPr>
        <p:spPr bwMode="auto">
          <a:xfrm>
            <a:off x="1116013" y="5300663"/>
            <a:ext cx="2590800" cy="915987"/>
          </a:xfrm>
          <a:prstGeom prst="rect">
            <a:avLst/>
          </a:prstGeom>
          <a:noFill/>
          <a:ln w="9525">
            <a:noFill/>
            <a:miter lim="800000"/>
            <a:headEnd/>
            <a:tailEnd/>
          </a:ln>
        </p:spPr>
        <p:txBody>
          <a:bodyPr>
            <a:spAutoFit/>
          </a:bodyPr>
          <a:lstStyle/>
          <a:p>
            <a:pPr>
              <a:spcBef>
                <a:spcPct val="50000"/>
              </a:spcBef>
            </a:pPr>
            <a:r>
              <a:rPr lang="en-AU"/>
              <a:t>Church Bishop – Established leader of community</a:t>
            </a:r>
            <a:endParaRPr lang="en-US"/>
          </a:p>
        </p:txBody>
      </p:sp>
      <p:sp>
        <p:nvSpPr>
          <p:cNvPr id="29702" name="Text Box 6"/>
          <p:cNvSpPr txBox="1">
            <a:spLocks noChangeArrowheads="1"/>
          </p:cNvSpPr>
          <p:nvPr/>
        </p:nvSpPr>
        <p:spPr bwMode="auto">
          <a:xfrm>
            <a:off x="6156325" y="5373688"/>
            <a:ext cx="2376488" cy="915987"/>
          </a:xfrm>
          <a:prstGeom prst="rect">
            <a:avLst/>
          </a:prstGeom>
          <a:noFill/>
          <a:ln w="9525">
            <a:noFill/>
            <a:miter lim="800000"/>
            <a:headEnd/>
            <a:tailEnd/>
          </a:ln>
        </p:spPr>
        <p:txBody>
          <a:bodyPr>
            <a:spAutoFit/>
          </a:bodyPr>
          <a:lstStyle/>
          <a:p>
            <a:pPr>
              <a:spcBef>
                <a:spcPct val="50000"/>
              </a:spcBef>
            </a:pPr>
            <a:r>
              <a:rPr lang="en-AU"/>
              <a:t>Church ministers and deacons support them</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 </a:t>
            </a:r>
          </a:p>
        </p:txBody>
      </p:sp>
      <p:sp>
        <p:nvSpPr>
          <p:cNvPr id="30723" name="Rectangle 3"/>
          <p:cNvSpPr>
            <a:spLocks noGrp="1" noChangeArrowheads="1"/>
          </p:cNvSpPr>
          <p:nvPr>
            <p:ph type="body" idx="1"/>
          </p:nvPr>
        </p:nvSpPr>
        <p:spPr/>
        <p:txBody>
          <a:bodyPr/>
          <a:lstStyle/>
          <a:p>
            <a:pPr eaLnBrk="1" hangingPunct="1"/>
            <a:r>
              <a:rPr lang="en-AU" smtClean="0"/>
              <a:t>Adolescents can experiment with the world of the “English” (nonAmish) before committing to Amish life. This time is known as ‘Rumschpringes’</a:t>
            </a:r>
            <a:endParaRPr lang="en-US" smtClean="0"/>
          </a:p>
        </p:txBody>
      </p:sp>
      <p:pic>
        <p:nvPicPr>
          <p:cNvPr id="30724" name="Picture 5" descr="amishpool">
            <a:hlinkClick r:id="rId2"/>
          </p:cNvPr>
          <p:cNvPicPr>
            <a:picLocks noChangeAspect="1" noChangeArrowheads="1"/>
          </p:cNvPicPr>
          <p:nvPr/>
        </p:nvPicPr>
        <p:blipFill>
          <a:blip r:embed="rId3"/>
          <a:srcRect/>
          <a:stretch>
            <a:fillRect/>
          </a:stretch>
        </p:blipFill>
        <p:spPr bwMode="auto">
          <a:xfrm>
            <a:off x="2627313" y="4076700"/>
            <a:ext cx="3654425" cy="2606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AU" smtClean="0"/>
              <a:t>Your turn to think</a:t>
            </a:r>
            <a:endParaRPr lang="en-US" smtClean="0"/>
          </a:p>
        </p:txBody>
      </p:sp>
      <p:sp>
        <p:nvSpPr>
          <p:cNvPr id="31747" name="Rectangle 3"/>
          <p:cNvSpPr>
            <a:spLocks noGrp="1" noChangeArrowheads="1"/>
          </p:cNvSpPr>
          <p:nvPr>
            <p:ph type="body" idx="1"/>
          </p:nvPr>
        </p:nvSpPr>
        <p:spPr/>
        <p:txBody>
          <a:bodyPr/>
          <a:lstStyle/>
          <a:p>
            <a:pPr eaLnBrk="1" hangingPunct="1"/>
            <a:r>
              <a:rPr lang="en-AU" smtClean="0"/>
              <a:t>What positives do you see coming out of such a “time out” period for Amish adolescents and what challenges do you see them having to face as a result of “time out”?</a:t>
            </a:r>
          </a:p>
          <a:p>
            <a:pPr eaLnBrk="1" hangingPunct="1"/>
            <a:r>
              <a:rPr lang="en-AU" smtClean="0"/>
              <a:t>How is cultural continuity of the Amish threatened by Rumschpringes?</a:t>
            </a:r>
            <a:endParaRPr lang="en-US" smtClean="0"/>
          </a:p>
        </p:txBody>
      </p:sp>
      <p:pic>
        <p:nvPicPr>
          <p:cNvPr id="31748" name="Picture 4" descr="dancing 2"/>
          <p:cNvPicPr>
            <a:picLocks noChangeAspect="1" noChangeArrowheads="1" noCrop="1"/>
          </p:cNvPicPr>
          <p:nvPr/>
        </p:nvPicPr>
        <p:blipFill>
          <a:blip r:embed="rId2"/>
          <a:srcRect/>
          <a:stretch>
            <a:fillRect/>
          </a:stretch>
        </p:blipFill>
        <p:spPr bwMode="auto">
          <a:xfrm>
            <a:off x="0" y="5210175"/>
            <a:ext cx="952500"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66FF33"/>
            </a:gs>
          </a:gsLst>
          <a:lin ang="54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AU" smtClean="0"/>
              <a:t>Personal Reflection</a:t>
            </a:r>
            <a:endParaRPr lang="en-US" smtClean="0"/>
          </a:p>
        </p:txBody>
      </p:sp>
      <p:sp>
        <p:nvSpPr>
          <p:cNvPr id="32771" name="Rectangle 3"/>
          <p:cNvSpPr>
            <a:spLocks noGrp="1" noChangeArrowheads="1"/>
          </p:cNvSpPr>
          <p:nvPr>
            <p:ph type="body" idx="1"/>
          </p:nvPr>
        </p:nvSpPr>
        <p:spPr/>
        <p:txBody>
          <a:bodyPr/>
          <a:lstStyle/>
          <a:p>
            <a:pPr eaLnBrk="1" hangingPunct="1"/>
            <a:r>
              <a:rPr lang="en-AU" smtClean="0"/>
              <a:t>What commonalities and differences can you see between you and the Amish in terms of Roles and Status?</a:t>
            </a:r>
          </a:p>
          <a:p>
            <a:pPr eaLnBrk="1" hangingPunct="1"/>
            <a:r>
              <a:rPr lang="en-AU" smtClean="0"/>
              <a:t>Use specific examples.</a:t>
            </a:r>
          </a:p>
          <a:p>
            <a:pPr eaLnBrk="1" hangingPunct="1"/>
            <a:r>
              <a:rPr lang="en-AU" smtClean="0"/>
              <a:t>Complete this on the Personal Reflection worksheet</a:t>
            </a:r>
            <a:endParaRPr lang="en-US" smtClean="0"/>
          </a:p>
        </p:txBody>
      </p:sp>
      <p:sp>
        <p:nvSpPr>
          <p:cNvPr id="32772" name="AutoShape 4"/>
          <p:cNvSpPr>
            <a:spLocks noChangeArrowheads="1"/>
          </p:cNvSpPr>
          <p:nvPr/>
        </p:nvSpPr>
        <p:spPr bwMode="auto">
          <a:xfrm>
            <a:off x="7596188" y="3716338"/>
            <a:ext cx="1295400" cy="9350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endParaRPr lang="en-US"/>
          </a:p>
        </p:txBody>
      </p:sp>
      <p:pic>
        <p:nvPicPr>
          <p:cNvPr id="32773" name="Picture 6" descr="COW5"/>
          <p:cNvPicPr>
            <a:picLocks noChangeAspect="1" noChangeArrowheads="1"/>
          </p:cNvPicPr>
          <p:nvPr/>
        </p:nvPicPr>
        <p:blipFill>
          <a:blip r:embed="rId2"/>
          <a:srcRect/>
          <a:stretch>
            <a:fillRect/>
          </a:stretch>
        </p:blipFill>
        <p:spPr bwMode="auto">
          <a:xfrm>
            <a:off x="5580063" y="4797425"/>
            <a:ext cx="2333625" cy="1863725"/>
          </a:xfrm>
          <a:prstGeom prst="rect">
            <a:avLst/>
          </a:prstGeom>
          <a:noFill/>
          <a:ln w="9525">
            <a:noFill/>
            <a:miter lim="800000"/>
            <a:headEnd/>
            <a:tailEnd/>
          </a:ln>
        </p:spPr>
      </p:pic>
      <p:sp>
        <p:nvSpPr>
          <p:cNvPr id="32774" name="Text Box 7"/>
          <p:cNvSpPr txBox="1">
            <a:spLocks noChangeArrowheads="1"/>
          </p:cNvSpPr>
          <p:nvPr/>
        </p:nvSpPr>
        <p:spPr bwMode="auto">
          <a:xfrm>
            <a:off x="7793038" y="3881438"/>
            <a:ext cx="920750" cy="366712"/>
          </a:xfrm>
          <a:prstGeom prst="rect">
            <a:avLst/>
          </a:prstGeom>
          <a:noFill/>
          <a:ln w="9525">
            <a:noFill/>
            <a:miter lim="800000"/>
            <a:headEnd/>
            <a:tailEnd/>
          </a:ln>
        </p:spPr>
        <p:txBody>
          <a:bodyPr wrap="none">
            <a:spAutoFit/>
          </a:bodyPr>
          <a:lstStyle/>
          <a:p>
            <a:r>
              <a:rPr lang="en-AU"/>
              <a:t>Hmmm</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 Cross-Cultural study?</a:t>
            </a:r>
            <a:endParaRPr lang="en-AU" dirty="0"/>
          </a:p>
        </p:txBody>
      </p:sp>
      <p:sp>
        <p:nvSpPr>
          <p:cNvPr id="3" name="Content Placeholder 2"/>
          <p:cNvSpPr>
            <a:spLocks noGrp="1"/>
          </p:cNvSpPr>
          <p:nvPr>
            <p:ph idx="1"/>
          </p:nvPr>
        </p:nvSpPr>
        <p:spPr/>
        <p:txBody>
          <a:bodyPr/>
          <a:lstStyle/>
          <a:p>
            <a:r>
              <a:rPr lang="en-AU" dirty="0" smtClean="0"/>
              <a:t>Cross-cultural studies are an important part of Society and Culture.</a:t>
            </a:r>
          </a:p>
          <a:p>
            <a:r>
              <a:rPr lang="en-AU" dirty="0" smtClean="0"/>
              <a:t>They require you to examine a topic from a different perspective from your own.</a:t>
            </a:r>
          </a:p>
          <a:p>
            <a:r>
              <a:rPr lang="en-AU" dirty="0" smtClean="0"/>
              <a:t>They help you to look beyond your own cultural biases when conducting research.</a:t>
            </a:r>
            <a:endParaRPr lang="en-AU" dirty="0"/>
          </a:p>
        </p:txBody>
      </p:sp>
    </p:spTree>
    <p:extLst>
      <p:ext uri="{BB962C8B-B14F-4D97-AF65-F5344CB8AC3E}">
        <p14:creationId xmlns:p14="http://schemas.microsoft.com/office/powerpoint/2010/main" val="1666831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AU" smtClean="0"/>
              <a:t>Conflict, cooperation and decision making</a:t>
            </a:r>
            <a:endParaRPr lang="en-US" smtClean="0"/>
          </a:p>
        </p:txBody>
      </p:sp>
      <p:sp>
        <p:nvSpPr>
          <p:cNvPr id="33795" name="Rectangle 3"/>
          <p:cNvSpPr>
            <a:spLocks noGrp="1" noChangeArrowheads="1"/>
          </p:cNvSpPr>
          <p:nvPr>
            <p:ph type="body" idx="1"/>
          </p:nvPr>
        </p:nvSpPr>
        <p:spPr/>
        <p:txBody>
          <a:bodyPr/>
          <a:lstStyle/>
          <a:p>
            <a:pPr eaLnBrk="1" hangingPunct="1">
              <a:lnSpc>
                <a:spcPct val="90000"/>
              </a:lnSpc>
            </a:pPr>
            <a:r>
              <a:rPr lang="en-AU" sz="2800" smtClean="0"/>
              <a:t>Society is based on cooperation. All accept the ordnung therefore common set of values for all.</a:t>
            </a:r>
          </a:p>
          <a:p>
            <a:pPr eaLnBrk="1" hangingPunct="1">
              <a:lnSpc>
                <a:spcPct val="90000"/>
              </a:lnSpc>
            </a:pPr>
            <a:r>
              <a:rPr lang="en-AU" sz="2800" smtClean="0"/>
              <a:t>In the community people accept authority of God and bishops, ministers and deacons</a:t>
            </a:r>
          </a:p>
          <a:p>
            <a:pPr eaLnBrk="1" hangingPunct="1">
              <a:lnSpc>
                <a:spcPct val="90000"/>
              </a:lnSpc>
            </a:pPr>
            <a:r>
              <a:rPr lang="en-AU" sz="2800" smtClean="0"/>
              <a:t>In the family children accept parental authority.</a:t>
            </a:r>
          </a:p>
          <a:p>
            <a:pPr eaLnBrk="1" hangingPunct="1">
              <a:lnSpc>
                <a:spcPct val="90000"/>
              </a:lnSpc>
            </a:pPr>
            <a:r>
              <a:rPr lang="en-AU" sz="2800" smtClean="0"/>
              <a:t>Ultimately all must be personally responsible.</a:t>
            </a:r>
          </a:p>
          <a:p>
            <a:pPr eaLnBrk="1" hangingPunct="1">
              <a:lnSpc>
                <a:spcPct val="90000"/>
              </a:lnSpc>
            </a:pPr>
            <a:r>
              <a:rPr lang="en-AU" sz="2800" smtClean="0"/>
              <a:t>Shunning of people who break baptismal vows often occurs.</a:t>
            </a: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AU" smtClean="0"/>
              <a:t>Barn raising shows cooperation</a:t>
            </a:r>
            <a:endParaRPr lang="en-US" smtClean="0"/>
          </a:p>
        </p:txBody>
      </p:sp>
      <p:sp>
        <p:nvSpPr>
          <p:cNvPr id="34819" name="Rectangle 14"/>
          <p:cNvSpPr>
            <a:spLocks noGrp="1" noChangeArrowheads="1"/>
          </p:cNvSpPr>
          <p:nvPr>
            <p:ph sz="half" idx="1"/>
          </p:nvPr>
        </p:nvSpPr>
        <p:spPr/>
        <p:txBody>
          <a:bodyPr/>
          <a:lstStyle/>
          <a:p>
            <a:pPr eaLnBrk="1" hangingPunct="1"/>
            <a:endParaRPr lang="en-US" sz="2800" smtClean="0"/>
          </a:p>
        </p:txBody>
      </p:sp>
      <p:sp>
        <p:nvSpPr>
          <p:cNvPr id="34820" name="Rectangle 15"/>
          <p:cNvSpPr>
            <a:spLocks noGrp="1" noChangeArrowheads="1"/>
          </p:cNvSpPr>
          <p:nvPr>
            <p:ph sz="quarter" idx="2"/>
          </p:nvPr>
        </p:nvSpPr>
        <p:spPr/>
        <p:txBody>
          <a:bodyPr/>
          <a:lstStyle/>
          <a:p>
            <a:pPr eaLnBrk="1" hangingPunct="1"/>
            <a:endParaRPr lang="en-US" sz="2400" smtClean="0"/>
          </a:p>
        </p:txBody>
      </p:sp>
      <p:sp>
        <p:nvSpPr>
          <p:cNvPr id="34821" name="Rectangle 16"/>
          <p:cNvSpPr>
            <a:spLocks noGrp="1" noChangeArrowheads="1"/>
          </p:cNvSpPr>
          <p:nvPr>
            <p:ph sz="quarter" idx="3"/>
          </p:nvPr>
        </p:nvSpPr>
        <p:spPr/>
        <p:txBody>
          <a:bodyPr/>
          <a:lstStyle/>
          <a:p>
            <a:pPr eaLnBrk="1" hangingPunct="1"/>
            <a:endParaRPr lang="en-US" sz="2400" smtClean="0"/>
          </a:p>
        </p:txBody>
      </p:sp>
      <p:pic>
        <p:nvPicPr>
          <p:cNvPr id="34822" name="Picture 6" descr="farm"/>
          <p:cNvPicPr>
            <a:picLocks noChangeAspect="1" noChangeArrowheads="1"/>
          </p:cNvPicPr>
          <p:nvPr/>
        </p:nvPicPr>
        <p:blipFill>
          <a:blip r:embed="rId2"/>
          <a:srcRect/>
          <a:stretch>
            <a:fillRect/>
          </a:stretch>
        </p:blipFill>
        <p:spPr bwMode="auto">
          <a:xfrm>
            <a:off x="4859338" y="1989138"/>
            <a:ext cx="3744912" cy="1944687"/>
          </a:xfrm>
          <a:prstGeom prst="rect">
            <a:avLst/>
          </a:prstGeom>
          <a:noFill/>
          <a:ln w="9525">
            <a:noFill/>
            <a:miter lim="800000"/>
            <a:headEnd/>
            <a:tailEnd/>
          </a:ln>
        </p:spPr>
      </p:pic>
      <p:pic>
        <p:nvPicPr>
          <p:cNvPr id="34823" name="Picture 8" descr="holmesbarn"/>
          <p:cNvPicPr>
            <a:picLocks noChangeAspect="1" noChangeArrowheads="1"/>
          </p:cNvPicPr>
          <p:nvPr/>
        </p:nvPicPr>
        <p:blipFill>
          <a:blip r:embed="rId3"/>
          <a:srcRect/>
          <a:stretch>
            <a:fillRect/>
          </a:stretch>
        </p:blipFill>
        <p:spPr bwMode="auto">
          <a:xfrm>
            <a:off x="4859338" y="4073525"/>
            <a:ext cx="3744912" cy="1993900"/>
          </a:xfrm>
          <a:prstGeom prst="rect">
            <a:avLst/>
          </a:prstGeom>
          <a:noFill/>
          <a:ln w="9525">
            <a:noFill/>
            <a:miter lim="800000"/>
            <a:headEnd/>
            <a:tailEnd/>
          </a:ln>
        </p:spPr>
      </p:pic>
      <p:pic>
        <p:nvPicPr>
          <p:cNvPr id="34824" name="Picture 10" descr="Anabaptists">
            <a:hlinkClick r:id="rId4"/>
          </p:cNvPr>
          <p:cNvPicPr>
            <a:picLocks noChangeAspect="1" noChangeArrowheads="1"/>
          </p:cNvPicPr>
          <p:nvPr/>
        </p:nvPicPr>
        <p:blipFill>
          <a:blip r:embed="rId5"/>
          <a:srcRect/>
          <a:stretch>
            <a:fillRect/>
          </a:stretch>
        </p:blipFill>
        <p:spPr bwMode="auto">
          <a:xfrm>
            <a:off x="1258888" y="1989138"/>
            <a:ext cx="3182937"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 </a:t>
            </a:r>
          </a:p>
        </p:txBody>
      </p:sp>
      <p:sp>
        <p:nvSpPr>
          <p:cNvPr id="35843" name="Rectangle 3"/>
          <p:cNvSpPr>
            <a:spLocks noGrp="1" noChangeArrowheads="1"/>
          </p:cNvSpPr>
          <p:nvPr>
            <p:ph type="body" idx="1"/>
          </p:nvPr>
        </p:nvSpPr>
        <p:spPr/>
        <p:txBody>
          <a:bodyPr/>
          <a:lstStyle/>
          <a:p>
            <a:pPr eaLnBrk="1" hangingPunct="1">
              <a:lnSpc>
                <a:spcPct val="90000"/>
              </a:lnSpc>
            </a:pPr>
            <a:r>
              <a:rPr lang="en-AU" sz="2800" smtClean="0"/>
              <a:t>Amish tend not to see much of the media but with modernisation, conflict with the media begins to occur </a:t>
            </a:r>
          </a:p>
          <a:p>
            <a:pPr eaLnBrk="1" hangingPunct="1">
              <a:lnSpc>
                <a:spcPct val="90000"/>
              </a:lnSpc>
              <a:buFont typeface="Wingdings" pitchFamily="-109" charset="2"/>
              <a:buNone/>
            </a:pPr>
            <a:endParaRPr lang="en-AU" sz="2800" smtClean="0"/>
          </a:p>
          <a:p>
            <a:pPr lvl="3" eaLnBrk="1" hangingPunct="1">
              <a:lnSpc>
                <a:spcPct val="90000"/>
              </a:lnSpc>
            </a:pPr>
            <a:r>
              <a:rPr lang="en-AU" sz="1800" smtClean="0">
                <a:hlinkClick r:id="rId2"/>
              </a:rPr>
              <a:t>http://www.800padutch.com/amishshooting.shtml</a:t>
            </a:r>
            <a:endParaRPr lang="en-AU" sz="1800" smtClean="0"/>
          </a:p>
          <a:p>
            <a:pPr eaLnBrk="1" hangingPunct="1">
              <a:lnSpc>
                <a:spcPct val="90000"/>
              </a:lnSpc>
            </a:pPr>
            <a:endParaRPr lang="en-AU" sz="2800" smtClean="0"/>
          </a:p>
          <a:p>
            <a:pPr eaLnBrk="1" hangingPunct="1">
              <a:lnSpc>
                <a:spcPct val="90000"/>
              </a:lnSpc>
            </a:pPr>
            <a:endParaRPr lang="en-AU" sz="2800" smtClean="0"/>
          </a:p>
          <a:p>
            <a:pPr eaLnBrk="1" hangingPunct="1">
              <a:lnSpc>
                <a:spcPct val="90000"/>
              </a:lnSpc>
            </a:pPr>
            <a:endParaRPr lang="en-AU" sz="2800" smtClean="0"/>
          </a:p>
          <a:p>
            <a:pPr eaLnBrk="1" hangingPunct="1">
              <a:lnSpc>
                <a:spcPct val="90000"/>
              </a:lnSpc>
            </a:pPr>
            <a:endParaRPr lang="en-US" sz="2800" smtClean="0"/>
          </a:p>
        </p:txBody>
      </p:sp>
      <p:pic>
        <p:nvPicPr>
          <p:cNvPr id="35844" name="Picture 5" descr="Amish Kids in a Buggy">
            <a:hlinkClick r:id="rId3"/>
          </p:cNvPr>
          <p:cNvPicPr>
            <a:picLocks noChangeAspect="1" noChangeArrowheads="1"/>
          </p:cNvPicPr>
          <p:nvPr/>
        </p:nvPicPr>
        <p:blipFill>
          <a:blip r:embed="rId4"/>
          <a:srcRect/>
          <a:stretch>
            <a:fillRect/>
          </a:stretch>
        </p:blipFill>
        <p:spPr bwMode="auto">
          <a:xfrm>
            <a:off x="971550" y="3213100"/>
            <a:ext cx="1266825" cy="2200275"/>
          </a:xfrm>
          <a:prstGeom prst="rect">
            <a:avLst/>
          </a:prstGeom>
          <a:noFill/>
          <a:ln w="9525">
            <a:noFill/>
            <a:miter lim="800000"/>
            <a:headEnd/>
            <a:tailEnd/>
          </a:ln>
        </p:spPr>
      </p:pic>
      <p:pic>
        <p:nvPicPr>
          <p:cNvPr id="35845" name="Picture 6" descr="IMAGE: AMISH MEN">
            <a:hlinkClick r:id="rId5"/>
          </p:cNvPr>
          <p:cNvPicPr>
            <a:picLocks noChangeAspect="1" noChangeArrowheads="1"/>
          </p:cNvPicPr>
          <p:nvPr/>
        </p:nvPicPr>
        <p:blipFill>
          <a:blip r:embed="rId6"/>
          <a:srcRect/>
          <a:stretch>
            <a:fillRect/>
          </a:stretch>
        </p:blipFill>
        <p:spPr bwMode="auto">
          <a:xfrm>
            <a:off x="3924300" y="4076700"/>
            <a:ext cx="3600450" cy="260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66FF33"/>
            </a:gs>
          </a:gsLst>
          <a:lin ang="54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AU" smtClean="0"/>
              <a:t>Personal Reflection</a:t>
            </a:r>
            <a:endParaRPr lang="en-US" smtClean="0"/>
          </a:p>
        </p:txBody>
      </p:sp>
      <p:sp>
        <p:nvSpPr>
          <p:cNvPr id="36867" name="Rectangle 3"/>
          <p:cNvSpPr>
            <a:spLocks noGrp="1" noChangeArrowheads="1"/>
          </p:cNvSpPr>
          <p:nvPr>
            <p:ph type="body" idx="1"/>
          </p:nvPr>
        </p:nvSpPr>
        <p:spPr/>
        <p:txBody>
          <a:bodyPr/>
          <a:lstStyle/>
          <a:p>
            <a:pPr eaLnBrk="1" hangingPunct="1"/>
            <a:r>
              <a:rPr lang="en-AU" smtClean="0"/>
              <a:t>What commonalities and differences can you see between you and the Amish in terms of conflict, cooperation and decision making?</a:t>
            </a:r>
          </a:p>
          <a:p>
            <a:pPr eaLnBrk="1" hangingPunct="1"/>
            <a:r>
              <a:rPr lang="en-AU" smtClean="0"/>
              <a:t>Use specific examples.</a:t>
            </a:r>
          </a:p>
          <a:p>
            <a:pPr eaLnBrk="1" hangingPunct="1"/>
            <a:r>
              <a:rPr lang="en-AU" smtClean="0"/>
              <a:t>Complete this on the Personal Reflection worksheet</a:t>
            </a:r>
            <a:endParaRPr lang="en-US" smtClean="0"/>
          </a:p>
        </p:txBody>
      </p:sp>
      <p:sp>
        <p:nvSpPr>
          <p:cNvPr id="36868" name="AutoShape 4"/>
          <p:cNvSpPr>
            <a:spLocks noChangeArrowheads="1"/>
          </p:cNvSpPr>
          <p:nvPr/>
        </p:nvSpPr>
        <p:spPr bwMode="auto">
          <a:xfrm>
            <a:off x="7596188" y="3716338"/>
            <a:ext cx="1295400" cy="9350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endParaRPr lang="en-US"/>
          </a:p>
        </p:txBody>
      </p:sp>
      <p:pic>
        <p:nvPicPr>
          <p:cNvPr id="36869" name="Picture 5" descr="COW5"/>
          <p:cNvPicPr>
            <a:picLocks noChangeAspect="1" noChangeArrowheads="1"/>
          </p:cNvPicPr>
          <p:nvPr/>
        </p:nvPicPr>
        <p:blipFill>
          <a:blip r:embed="rId2"/>
          <a:srcRect/>
          <a:stretch>
            <a:fillRect/>
          </a:stretch>
        </p:blipFill>
        <p:spPr bwMode="auto">
          <a:xfrm>
            <a:off x="5580063" y="4797425"/>
            <a:ext cx="2333625" cy="1863725"/>
          </a:xfrm>
          <a:prstGeom prst="rect">
            <a:avLst/>
          </a:prstGeom>
          <a:noFill/>
          <a:ln w="9525">
            <a:noFill/>
            <a:miter lim="800000"/>
            <a:headEnd/>
            <a:tailEnd/>
          </a:ln>
        </p:spPr>
      </p:pic>
      <p:sp>
        <p:nvSpPr>
          <p:cNvPr id="36870" name="Text Box 6"/>
          <p:cNvSpPr txBox="1">
            <a:spLocks noChangeArrowheads="1"/>
          </p:cNvSpPr>
          <p:nvPr/>
        </p:nvSpPr>
        <p:spPr bwMode="auto">
          <a:xfrm>
            <a:off x="7793038" y="3881438"/>
            <a:ext cx="920750" cy="366712"/>
          </a:xfrm>
          <a:prstGeom prst="rect">
            <a:avLst/>
          </a:prstGeom>
          <a:noFill/>
          <a:ln w="9525">
            <a:noFill/>
            <a:miter lim="800000"/>
            <a:headEnd/>
            <a:tailEnd/>
          </a:ln>
        </p:spPr>
        <p:txBody>
          <a:bodyPr wrap="none">
            <a:spAutoFit/>
          </a:bodyPr>
          <a:lstStyle/>
          <a:p>
            <a:r>
              <a:rPr lang="en-AU"/>
              <a:t>Hmmm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AU" smtClean="0"/>
              <a:t>Gender</a:t>
            </a:r>
            <a:endParaRPr lang="en-US" smtClean="0"/>
          </a:p>
        </p:txBody>
      </p:sp>
      <p:sp>
        <p:nvSpPr>
          <p:cNvPr id="37891" name="Rectangle 4"/>
          <p:cNvSpPr>
            <a:spLocks noGrp="1" noChangeArrowheads="1"/>
          </p:cNvSpPr>
          <p:nvPr>
            <p:ph type="body" sz="half" idx="1"/>
          </p:nvPr>
        </p:nvSpPr>
        <p:spPr/>
        <p:txBody>
          <a:bodyPr/>
          <a:lstStyle/>
          <a:p>
            <a:pPr algn="ctr" eaLnBrk="1" hangingPunct="1">
              <a:buFont typeface="Wingdings" pitchFamily="-109" charset="2"/>
              <a:buNone/>
            </a:pPr>
            <a:r>
              <a:rPr lang="en-AU" smtClean="0"/>
              <a:t>Male</a:t>
            </a:r>
          </a:p>
          <a:p>
            <a:pPr eaLnBrk="1" hangingPunct="1"/>
            <a:endParaRPr lang="en-AU" smtClean="0"/>
          </a:p>
          <a:p>
            <a:pPr eaLnBrk="1" hangingPunct="1"/>
            <a:r>
              <a:rPr lang="en-AU" smtClean="0"/>
              <a:t>Leader of the community</a:t>
            </a:r>
          </a:p>
          <a:p>
            <a:pPr eaLnBrk="1" hangingPunct="1"/>
            <a:r>
              <a:rPr lang="en-AU" smtClean="0"/>
              <a:t>Provider</a:t>
            </a:r>
          </a:p>
          <a:p>
            <a:pPr eaLnBrk="1" hangingPunct="1"/>
            <a:r>
              <a:rPr lang="en-AU" smtClean="0"/>
              <a:t>Farm normally passed onto men</a:t>
            </a:r>
            <a:endParaRPr lang="en-US" smtClean="0"/>
          </a:p>
        </p:txBody>
      </p:sp>
      <p:sp>
        <p:nvSpPr>
          <p:cNvPr id="37892" name="Rectangle 5"/>
          <p:cNvSpPr>
            <a:spLocks noGrp="1" noChangeArrowheads="1"/>
          </p:cNvSpPr>
          <p:nvPr>
            <p:ph type="body" sz="half" idx="2"/>
          </p:nvPr>
        </p:nvSpPr>
        <p:spPr/>
        <p:txBody>
          <a:bodyPr/>
          <a:lstStyle/>
          <a:p>
            <a:pPr algn="ctr" eaLnBrk="1" hangingPunct="1">
              <a:buFont typeface="Wingdings" pitchFamily="-109" charset="2"/>
              <a:buNone/>
            </a:pPr>
            <a:r>
              <a:rPr lang="en-AU" smtClean="0"/>
              <a:t>Female</a:t>
            </a:r>
          </a:p>
          <a:p>
            <a:pPr eaLnBrk="1" hangingPunct="1"/>
            <a:endParaRPr lang="en-AU" smtClean="0"/>
          </a:p>
          <a:p>
            <a:pPr eaLnBrk="1" hangingPunct="1"/>
            <a:r>
              <a:rPr lang="en-AU" smtClean="0"/>
              <a:t>Homemaker</a:t>
            </a:r>
          </a:p>
          <a:p>
            <a:pPr eaLnBrk="1" hangingPunct="1"/>
            <a:r>
              <a:rPr lang="en-AU" smtClean="0"/>
              <a:t>Marry to be a farmwife</a:t>
            </a:r>
          </a:p>
          <a:p>
            <a:pPr eaLnBrk="1" hangingPunct="1">
              <a:buFont typeface="Wingdings" pitchFamily="-109" charset="2"/>
              <a:buNone/>
            </a:pPr>
            <a:endParaRPr lang="en-US" smtClean="0"/>
          </a:p>
        </p:txBody>
      </p:sp>
      <p:pic>
        <p:nvPicPr>
          <p:cNvPr id="37893" name="Picture 9" descr="hats">
            <a:hlinkClick r:id="rId2"/>
          </p:cNvPr>
          <p:cNvPicPr>
            <a:picLocks noChangeAspect="1" noChangeArrowheads="1"/>
          </p:cNvPicPr>
          <p:nvPr/>
        </p:nvPicPr>
        <p:blipFill>
          <a:blip r:embed="rId3"/>
          <a:srcRect/>
          <a:stretch>
            <a:fillRect/>
          </a:stretch>
        </p:blipFill>
        <p:spPr bwMode="auto">
          <a:xfrm>
            <a:off x="6156325" y="4868863"/>
            <a:ext cx="1905000" cy="1190625"/>
          </a:xfrm>
          <a:prstGeom prst="rect">
            <a:avLst/>
          </a:prstGeom>
          <a:noFill/>
          <a:ln w="9525">
            <a:noFill/>
            <a:miter lim="800000"/>
            <a:headEnd/>
            <a:tailEnd/>
          </a:ln>
        </p:spPr>
      </p:pic>
      <p:pic>
        <p:nvPicPr>
          <p:cNvPr id="37894" name="Picture 11" descr="Man"/>
          <p:cNvPicPr>
            <a:picLocks noChangeAspect="1" noChangeArrowheads="1"/>
          </p:cNvPicPr>
          <p:nvPr/>
        </p:nvPicPr>
        <p:blipFill>
          <a:blip r:embed="rId4"/>
          <a:srcRect/>
          <a:stretch>
            <a:fillRect/>
          </a:stretch>
        </p:blipFill>
        <p:spPr bwMode="auto">
          <a:xfrm>
            <a:off x="827088" y="1773238"/>
            <a:ext cx="1295400" cy="1152525"/>
          </a:xfrm>
          <a:prstGeom prst="rect">
            <a:avLst/>
          </a:prstGeom>
          <a:noFill/>
          <a:ln w="9525">
            <a:noFill/>
            <a:miter lim="800000"/>
            <a:headEnd/>
            <a:tailEnd/>
          </a:ln>
        </p:spPr>
      </p:pic>
      <p:pic>
        <p:nvPicPr>
          <p:cNvPr id="37895" name="Picture 13" descr="Amishgirl"/>
          <p:cNvPicPr>
            <a:picLocks noChangeAspect="1" noChangeArrowheads="1"/>
          </p:cNvPicPr>
          <p:nvPr/>
        </p:nvPicPr>
        <p:blipFill>
          <a:blip r:embed="rId5"/>
          <a:srcRect/>
          <a:stretch>
            <a:fillRect/>
          </a:stretch>
        </p:blipFill>
        <p:spPr bwMode="auto">
          <a:xfrm>
            <a:off x="7380288" y="1844675"/>
            <a:ext cx="129540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 </a:t>
            </a:r>
          </a:p>
        </p:txBody>
      </p:sp>
      <p:sp>
        <p:nvSpPr>
          <p:cNvPr id="38915" name="Rectangle 3"/>
          <p:cNvSpPr>
            <a:spLocks noGrp="1" noChangeArrowheads="1"/>
          </p:cNvSpPr>
          <p:nvPr>
            <p:ph type="body" idx="1"/>
          </p:nvPr>
        </p:nvSpPr>
        <p:spPr/>
        <p:txBody>
          <a:bodyPr/>
          <a:lstStyle/>
          <a:p>
            <a:pPr eaLnBrk="1" hangingPunct="1"/>
            <a:r>
              <a:rPr lang="en-AU" smtClean="0"/>
              <a:t>Gender stands to be challenged by modernisation and change in today's world and becoming harder for continuity to prevail especially in regards to females.</a:t>
            </a:r>
            <a:endParaRPr lang="en-US" smtClean="0"/>
          </a:p>
        </p:txBody>
      </p:sp>
      <p:pic>
        <p:nvPicPr>
          <p:cNvPr id="38916" name="Picture 5" descr="farmer"/>
          <p:cNvPicPr>
            <a:picLocks noChangeAspect="1" noChangeArrowheads="1"/>
          </p:cNvPicPr>
          <p:nvPr/>
        </p:nvPicPr>
        <p:blipFill>
          <a:blip r:embed="rId2"/>
          <a:srcRect/>
          <a:stretch>
            <a:fillRect/>
          </a:stretch>
        </p:blipFill>
        <p:spPr bwMode="auto">
          <a:xfrm>
            <a:off x="6443663" y="5300663"/>
            <a:ext cx="1905000" cy="1238250"/>
          </a:xfrm>
          <a:prstGeom prst="rect">
            <a:avLst/>
          </a:prstGeom>
          <a:noFill/>
          <a:ln w="9525">
            <a:noFill/>
            <a:miter lim="800000"/>
            <a:headEnd/>
            <a:tailEnd/>
          </a:ln>
        </p:spPr>
      </p:pic>
      <p:pic>
        <p:nvPicPr>
          <p:cNvPr id="38917" name="Picture 7" descr="Voice%20of%20Women">
            <a:hlinkClick r:id="rId3"/>
          </p:cNvPr>
          <p:cNvPicPr>
            <a:picLocks noChangeAspect="1" noChangeArrowheads="1"/>
          </p:cNvPicPr>
          <p:nvPr/>
        </p:nvPicPr>
        <p:blipFill>
          <a:blip r:embed="rId4"/>
          <a:srcRect/>
          <a:stretch>
            <a:fillRect/>
          </a:stretch>
        </p:blipFill>
        <p:spPr bwMode="auto">
          <a:xfrm>
            <a:off x="2268538" y="4581525"/>
            <a:ext cx="28575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66FF33"/>
            </a:gs>
          </a:gsLst>
          <a:lin ang="54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AU" smtClean="0"/>
              <a:t>Personal Reflection</a:t>
            </a:r>
            <a:endParaRPr lang="en-US" smtClean="0"/>
          </a:p>
        </p:txBody>
      </p:sp>
      <p:sp>
        <p:nvSpPr>
          <p:cNvPr id="39939" name="Rectangle 3"/>
          <p:cNvSpPr>
            <a:spLocks noGrp="1" noChangeArrowheads="1"/>
          </p:cNvSpPr>
          <p:nvPr>
            <p:ph type="body" idx="1"/>
          </p:nvPr>
        </p:nvSpPr>
        <p:spPr/>
        <p:txBody>
          <a:bodyPr/>
          <a:lstStyle/>
          <a:p>
            <a:pPr eaLnBrk="1" hangingPunct="1"/>
            <a:r>
              <a:rPr lang="en-AU" smtClean="0"/>
              <a:t>What commonalities and differences can you see between you and the Amish in terms of Gender?</a:t>
            </a:r>
          </a:p>
          <a:p>
            <a:pPr eaLnBrk="1" hangingPunct="1"/>
            <a:r>
              <a:rPr lang="en-AU" smtClean="0"/>
              <a:t>Use specific examples.</a:t>
            </a:r>
          </a:p>
          <a:p>
            <a:pPr eaLnBrk="1" hangingPunct="1"/>
            <a:r>
              <a:rPr lang="en-AU" smtClean="0"/>
              <a:t>Complete this on the Personal Reflection worksheet</a:t>
            </a:r>
            <a:endParaRPr lang="en-US" smtClean="0"/>
          </a:p>
        </p:txBody>
      </p:sp>
      <p:sp>
        <p:nvSpPr>
          <p:cNvPr id="39940" name="AutoShape 4"/>
          <p:cNvSpPr>
            <a:spLocks noChangeArrowheads="1"/>
          </p:cNvSpPr>
          <p:nvPr/>
        </p:nvSpPr>
        <p:spPr bwMode="auto">
          <a:xfrm>
            <a:off x="7596188" y="3716338"/>
            <a:ext cx="1295400" cy="9350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endParaRPr lang="en-US"/>
          </a:p>
        </p:txBody>
      </p:sp>
      <p:pic>
        <p:nvPicPr>
          <p:cNvPr id="39941" name="Picture 5" descr="COW5"/>
          <p:cNvPicPr>
            <a:picLocks noChangeAspect="1" noChangeArrowheads="1"/>
          </p:cNvPicPr>
          <p:nvPr/>
        </p:nvPicPr>
        <p:blipFill>
          <a:blip r:embed="rId2"/>
          <a:srcRect/>
          <a:stretch>
            <a:fillRect/>
          </a:stretch>
        </p:blipFill>
        <p:spPr bwMode="auto">
          <a:xfrm>
            <a:off x="5580063" y="4797425"/>
            <a:ext cx="2333625" cy="1863725"/>
          </a:xfrm>
          <a:prstGeom prst="rect">
            <a:avLst/>
          </a:prstGeom>
          <a:noFill/>
          <a:ln w="9525">
            <a:noFill/>
            <a:miter lim="800000"/>
            <a:headEnd/>
            <a:tailEnd/>
          </a:ln>
        </p:spPr>
      </p:pic>
      <p:sp>
        <p:nvSpPr>
          <p:cNvPr id="39942" name="Text Box 6"/>
          <p:cNvSpPr txBox="1">
            <a:spLocks noChangeArrowheads="1"/>
          </p:cNvSpPr>
          <p:nvPr/>
        </p:nvSpPr>
        <p:spPr bwMode="auto">
          <a:xfrm>
            <a:off x="7793038" y="3881438"/>
            <a:ext cx="920750" cy="366712"/>
          </a:xfrm>
          <a:prstGeom prst="rect">
            <a:avLst/>
          </a:prstGeom>
          <a:noFill/>
          <a:ln w="9525">
            <a:noFill/>
            <a:miter lim="800000"/>
            <a:headEnd/>
            <a:tailEnd/>
          </a:ln>
        </p:spPr>
        <p:txBody>
          <a:bodyPr wrap="none">
            <a:spAutoFit/>
          </a:bodyPr>
          <a:lstStyle/>
          <a:p>
            <a:r>
              <a:rPr lang="en-AU"/>
              <a:t>Hmmm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AU" smtClean="0"/>
              <a:t>Communication</a:t>
            </a:r>
            <a:endParaRPr lang="en-US" smtClean="0"/>
          </a:p>
        </p:txBody>
      </p:sp>
      <p:sp>
        <p:nvSpPr>
          <p:cNvPr id="40963" name="Rectangle 3"/>
          <p:cNvSpPr>
            <a:spLocks noGrp="1" noChangeArrowheads="1"/>
          </p:cNvSpPr>
          <p:nvPr>
            <p:ph type="body" idx="1"/>
          </p:nvPr>
        </p:nvSpPr>
        <p:spPr/>
        <p:txBody>
          <a:bodyPr/>
          <a:lstStyle/>
          <a:p>
            <a:pPr eaLnBrk="1" hangingPunct="1"/>
            <a:r>
              <a:rPr lang="en-AU" smtClean="0"/>
              <a:t>Interaction and communication occurs in the family first and foremost then through the church providing community activities as an opportunity to communicate with other.</a:t>
            </a:r>
          </a:p>
          <a:p>
            <a:pPr eaLnBrk="1" hangingPunct="1"/>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 </a:t>
            </a:r>
          </a:p>
        </p:txBody>
      </p:sp>
      <p:sp>
        <p:nvSpPr>
          <p:cNvPr id="41987" name="Rectangle 3"/>
          <p:cNvSpPr>
            <a:spLocks noGrp="1" noChangeArrowheads="1"/>
          </p:cNvSpPr>
          <p:nvPr>
            <p:ph type="body" idx="1"/>
          </p:nvPr>
        </p:nvSpPr>
        <p:spPr/>
        <p:txBody>
          <a:bodyPr/>
          <a:lstStyle/>
          <a:p>
            <a:pPr eaLnBrk="1" hangingPunct="1">
              <a:buFont typeface="Wingdings" pitchFamily="-109" charset="2"/>
              <a:buNone/>
            </a:pPr>
            <a:r>
              <a:rPr lang="en-AU" smtClean="0"/>
              <a:t>			Amish are bilingual</a:t>
            </a:r>
          </a:p>
          <a:p>
            <a:pPr eaLnBrk="1" hangingPunct="1"/>
            <a:r>
              <a:rPr lang="en-AU" smtClean="0"/>
              <a:t>German – used at church</a:t>
            </a:r>
          </a:p>
          <a:p>
            <a:pPr eaLnBrk="1" hangingPunct="1"/>
            <a:r>
              <a:rPr lang="en-AU" smtClean="0"/>
              <a:t>Dutch/German – create a dialect for everyday conversation</a:t>
            </a:r>
          </a:p>
          <a:p>
            <a:pPr eaLnBrk="1" hangingPunct="1"/>
            <a:r>
              <a:rPr lang="en-AU" smtClean="0"/>
              <a:t>English – children learn it and talk with nonAmish in English.</a:t>
            </a: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66FF33"/>
            </a:gs>
          </a:gsLst>
          <a:lin ang="54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AU" smtClean="0"/>
              <a:t>Personal Reflection</a:t>
            </a:r>
            <a:endParaRPr lang="en-US" smtClean="0"/>
          </a:p>
        </p:txBody>
      </p:sp>
      <p:sp>
        <p:nvSpPr>
          <p:cNvPr id="43011" name="Rectangle 3"/>
          <p:cNvSpPr>
            <a:spLocks noGrp="1" noChangeArrowheads="1"/>
          </p:cNvSpPr>
          <p:nvPr>
            <p:ph type="body" idx="1"/>
          </p:nvPr>
        </p:nvSpPr>
        <p:spPr/>
        <p:txBody>
          <a:bodyPr/>
          <a:lstStyle/>
          <a:p>
            <a:pPr eaLnBrk="1" hangingPunct="1"/>
            <a:r>
              <a:rPr lang="en-AU" smtClean="0"/>
              <a:t>What commonalities and differences can you see between you and the Amish in terms of Communication?</a:t>
            </a:r>
          </a:p>
          <a:p>
            <a:pPr eaLnBrk="1" hangingPunct="1"/>
            <a:r>
              <a:rPr lang="en-AU" smtClean="0"/>
              <a:t>Use specific examples.</a:t>
            </a:r>
          </a:p>
          <a:p>
            <a:pPr eaLnBrk="1" hangingPunct="1"/>
            <a:r>
              <a:rPr lang="en-AU" smtClean="0"/>
              <a:t>Complete this on the Personal Reflection worksheet</a:t>
            </a:r>
            <a:endParaRPr lang="en-US" smtClean="0"/>
          </a:p>
        </p:txBody>
      </p:sp>
      <p:sp>
        <p:nvSpPr>
          <p:cNvPr id="43012" name="AutoShape 4"/>
          <p:cNvSpPr>
            <a:spLocks noChangeArrowheads="1"/>
          </p:cNvSpPr>
          <p:nvPr/>
        </p:nvSpPr>
        <p:spPr bwMode="auto">
          <a:xfrm>
            <a:off x="7596188" y="3716338"/>
            <a:ext cx="1295400" cy="9350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endParaRPr lang="en-US"/>
          </a:p>
        </p:txBody>
      </p:sp>
      <p:pic>
        <p:nvPicPr>
          <p:cNvPr id="43013" name="Picture 5" descr="COW5"/>
          <p:cNvPicPr>
            <a:picLocks noChangeAspect="1" noChangeArrowheads="1"/>
          </p:cNvPicPr>
          <p:nvPr/>
        </p:nvPicPr>
        <p:blipFill>
          <a:blip r:embed="rId2"/>
          <a:srcRect/>
          <a:stretch>
            <a:fillRect/>
          </a:stretch>
        </p:blipFill>
        <p:spPr bwMode="auto">
          <a:xfrm>
            <a:off x="5580063" y="4797425"/>
            <a:ext cx="2333625" cy="1863725"/>
          </a:xfrm>
          <a:prstGeom prst="rect">
            <a:avLst/>
          </a:prstGeom>
          <a:noFill/>
          <a:ln w="9525">
            <a:noFill/>
            <a:miter lim="800000"/>
            <a:headEnd/>
            <a:tailEnd/>
          </a:ln>
        </p:spPr>
      </p:pic>
      <p:sp>
        <p:nvSpPr>
          <p:cNvPr id="43014" name="Text Box 6"/>
          <p:cNvSpPr txBox="1">
            <a:spLocks noChangeArrowheads="1"/>
          </p:cNvSpPr>
          <p:nvPr/>
        </p:nvSpPr>
        <p:spPr bwMode="auto">
          <a:xfrm>
            <a:off x="7793038" y="3881438"/>
            <a:ext cx="920750" cy="366712"/>
          </a:xfrm>
          <a:prstGeom prst="rect">
            <a:avLst/>
          </a:prstGeom>
          <a:noFill/>
          <a:ln w="9525">
            <a:noFill/>
            <a:miter lim="800000"/>
            <a:headEnd/>
            <a:tailEnd/>
          </a:ln>
        </p:spPr>
        <p:txBody>
          <a:bodyPr wrap="none">
            <a:spAutoFit/>
          </a:bodyPr>
          <a:lstStyle/>
          <a:p>
            <a:r>
              <a:rPr lang="en-AU"/>
              <a:t>Hmmm</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AU" sz="3600" smtClean="0"/>
              <a:t>Rules of a Cross </a:t>
            </a:r>
            <a:br>
              <a:rPr lang="en-AU" sz="3600" smtClean="0"/>
            </a:br>
            <a:r>
              <a:rPr lang="en-AU" sz="3600" smtClean="0"/>
              <a:t>Cultural Comparison</a:t>
            </a:r>
            <a:endParaRPr lang="en-US" sz="3600" smtClean="0"/>
          </a:p>
        </p:txBody>
      </p:sp>
      <p:sp>
        <p:nvSpPr>
          <p:cNvPr id="16387" name="Rectangle 3"/>
          <p:cNvSpPr>
            <a:spLocks noGrp="1" noChangeArrowheads="1"/>
          </p:cNvSpPr>
          <p:nvPr>
            <p:ph type="body" idx="1"/>
          </p:nvPr>
        </p:nvSpPr>
        <p:spPr/>
        <p:txBody>
          <a:bodyPr/>
          <a:lstStyle/>
          <a:p>
            <a:pPr eaLnBrk="1" hangingPunct="1">
              <a:lnSpc>
                <a:spcPct val="90000"/>
              </a:lnSpc>
            </a:pPr>
            <a:r>
              <a:rPr lang="en-AU" smtClean="0"/>
              <a:t>Consider how their lives are similar and different to yours.</a:t>
            </a:r>
          </a:p>
          <a:p>
            <a:pPr eaLnBrk="1" hangingPunct="1">
              <a:lnSpc>
                <a:spcPct val="90000"/>
              </a:lnSpc>
            </a:pPr>
            <a:r>
              <a:rPr lang="en-AU" smtClean="0"/>
              <a:t>Don’t make value judgements on whether their experiences are better or worse than yours</a:t>
            </a:r>
          </a:p>
          <a:p>
            <a:pPr eaLnBrk="1" hangingPunct="1">
              <a:lnSpc>
                <a:spcPct val="90000"/>
              </a:lnSpc>
            </a:pPr>
            <a:r>
              <a:rPr lang="en-AU" smtClean="0"/>
              <a:t>Avoid ethnocentrism – </a:t>
            </a:r>
            <a:r>
              <a:rPr lang="en-US" smtClean="0"/>
              <a:t>The belief that one’s own group or culture is superior to all other groups or cultures</a:t>
            </a:r>
            <a:r>
              <a:rPr lang="en-AU" smtClean="0"/>
              <a:t>.</a:t>
            </a:r>
          </a:p>
          <a:p>
            <a:pPr eaLnBrk="1" hangingPunct="1">
              <a:lnSpc>
                <a:spcPct val="90000"/>
              </a:lnSpc>
              <a:buFont typeface="Wingdings" pitchFamily="-109" charset="2"/>
              <a:buNone/>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AU" smtClean="0"/>
              <a:t>Power and Authority</a:t>
            </a:r>
            <a:endParaRPr lang="en-US" smtClean="0"/>
          </a:p>
        </p:txBody>
      </p:sp>
      <p:sp>
        <p:nvSpPr>
          <p:cNvPr id="44035" name="Rectangle 3"/>
          <p:cNvSpPr>
            <a:spLocks noGrp="1" noChangeArrowheads="1"/>
          </p:cNvSpPr>
          <p:nvPr>
            <p:ph type="body" sz="half" idx="1"/>
          </p:nvPr>
        </p:nvSpPr>
        <p:spPr/>
        <p:txBody>
          <a:bodyPr/>
          <a:lstStyle/>
          <a:p>
            <a:pPr algn="ctr" eaLnBrk="1" hangingPunct="1">
              <a:buFont typeface="Wingdings" pitchFamily="-109" charset="2"/>
              <a:buNone/>
            </a:pPr>
            <a:r>
              <a:rPr lang="en-AU" smtClean="0"/>
              <a:t>Authority</a:t>
            </a:r>
          </a:p>
          <a:p>
            <a:pPr eaLnBrk="1" hangingPunct="1"/>
            <a:r>
              <a:rPr lang="en-AU" smtClean="0"/>
              <a:t>Bishops are influential, main link to the ordnung &amp; God</a:t>
            </a:r>
          </a:p>
          <a:p>
            <a:pPr eaLnBrk="1" hangingPunct="1"/>
            <a:r>
              <a:rPr lang="en-AU" smtClean="0"/>
              <a:t>Council of Elders hold authority, this authority is rarely challenged</a:t>
            </a:r>
            <a:endParaRPr lang="en-US" smtClean="0"/>
          </a:p>
        </p:txBody>
      </p:sp>
      <p:sp>
        <p:nvSpPr>
          <p:cNvPr id="44036" name="Rectangle 4"/>
          <p:cNvSpPr>
            <a:spLocks noGrp="1" noChangeArrowheads="1"/>
          </p:cNvSpPr>
          <p:nvPr>
            <p:ph type="body" sz="half" idx="2"/>
          </p:nvPr>
        </p:nvSpPr>
        <p:spPr/>
        <p:txBody>
          <a:bodyPr/>
          <a:lstStyle/>
          <a:p>
            <a:pPr algn="ctr" eaLnBrk="1" hangingPunct="1">
              <a:buFont typeface="Wingdings" pitchFamily="-109" charset="2"/>
              <a:buNone/>
            </a:pPr>
            <a:r>
              <a:rPr lang="en-AU" smtClean="0"/>
              <a:t>Power</a:t>
            </a:r>
          </a:p>
          <a:p>
            <a:pPr eaLnBrk="1" hangingPunct="1"/>
            <a:r>
              <a:rPr lang="en-AU" smtClean="0"/>
              <a:t>Male head of family – powerful position of organisation, experience and effective running of the family farm business</a:t>
            </a:r>
            <a:endParaRPr lang="en-US" smtClean="0"/>
          </a:p>
        </p:txBody>
      </p:sp>
      <p:sp>
        <p:nvSpPr>
          <p:cNvPr id="44037" name="Text Box 5"/>
          <p:cNvSpPr txBox="1">
            <a:spLocks noChangeArrowheads="1"/>
          </p:cNvSpPr>
          <p:nvPr/>
        </p:nvSpPr>
        <p:spPr bwMode="auto">
          <a:xfrm>
            <a:off x="1979613" y="6165850"/>
            <a:ext cx="6481762" cy="869950"/>
          </a:xfrm>
          <a:prstGeom prst="rect">
            <a:avLst/>
          </a:prstGeom>
          <a:noFill/>
          <a:ln w="9525">
            <a:noFill/>
            <a:miter lim="800000"/>
            <a:headEnd/>
            <a:tailEnd/>
          </a:ln>
        </p:spPr>
        <p:txBody>
          <a:bodyPr>
            <a:spAutoFit/>
          </a:bodyPr>
          <a:lstStyle/>
          <a:p>
            <a:pPr>
              <a:spcBef>
                <a:spcPct val="20000"/>
              </a:spcBef>
              <a:buClr>
                <a:schemeClr val="accent1"/>
              </a:buClr>
              <a:buSzPct val="70000"/>
              <a:buFont typeface="Wingdings" pitchFamily="-109" charset="2"/>
              <a:buChar char="n"/>
            </a:pPr>
            <a:r>
              <a:rPr lang="en-AU" sz="2400"/>
              <a:t>Bible major source of power and authority</a:t>
            </a:r>
          </a:p>
          <a:p>
            <a:pPr>
              <a:spcBef>
                <a:spcPct val="50000"/>
              </a:spcBef>
            </a:pPr>
            <a:endParaRPr lang="en-US"/>
          </a:p>
        </p:txBody>
      </p:sp>
      <p:pic>
        <p:nvPicPr>
          <p:cNvPr id="44038" name="Picture 6" descr="The Amish At Work "/>
          <p:cNvPicPr>
            <a:picLocks noChangeAspect="1" noChangeArrowheads="1"/>
          </p:cNvPicPr>
          <p:nvPr/>
        </p:nvPicPr>
        <p:blipFill>
          <a:blip r:embed="rId2"/>
          <a:srcRect/>
          <a:stretch>
            <a:fillRect/>
          </a:stretch>
        </p:blipFill>
        <p:spPr bwMode="auto">
          <a:xfrm>
            <a:off x="6948488" y="5157788"/>
            <a:ext cx="1944687" cy="107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66FF33"/>
            </a:gs>
          </a:gsLst>
          <a:lin ang="54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AU" smtClean="0"/>
              <a:t>Personal Reflection</a:t>
            </a:r>
            <a:endParaRPr lang="en-US" smtClean="0"/>
          </a:p>
        </p:txBody>
      </p:sp>
      <p:sp>
        <p:nvSpPr>
          <p:cNvPr id="45059" name="Rectangle 3"/>
          <p:cNvSpPr>
            <a:spLocks noGrp="1" noChangeArrowheads="1"/>
          </p:cNvSpPr>
          <p:nvPr>
            <p:ph type="body" idx="1"/>
          </p:nvPr>
        </p:nvSpPr>
        <p:spPr/>
        <p:txBody>
          <a:bodyPr/>
          <a:lstStyle/>
          <a:p>
            <a:pPr eaLnBrk="1" hangingPunct="1"/>
            <a:r>
              <a:rPr lang="en-AU" smtClean="0"/>
              <a:t>What commonalities and differences can you see between you and the Amish in terms of Power and Authority?</a:t>
            </a:r>
          </a:p>
          <a:p>
            <a:pPr eaLnBrk="1" hangingPunct="1"/>
            <a:r>
              <a:rPr lang="en-AU" smtClean="0"/>
              <a:t>Use specific examples.</a:t>
            </a:r>
          </a:p>
          <a:p>
            <a:pPr eaLnBrk="1" hangingPunct="1"/>
            <a:r>
              <a:rPr lang="en-AU" smtClean="0"/>
              <a:t>Complete this on the Personal Reflection worksheet</a:t>
            </a:r>
            <a:endParaRPr lang="en-US" smtClean="0"/>
          </a:p>
        </p:txBody>
      </p:sp>
      <p:sp>
        <p:nvSpPr>
          <p:cNvPr id="45060" name="AutoShape 4"/>
          <p:cNvSpPr>
            <a:spLocks noChangeArrowheads="1"/>
          </p:cNvSpPr>
          <p:nvPr/>
        </p:nvSpPr>
        <p:spPr bwMode="auto">
          <a:xfrm>
            <a:off x="7596188" y="3716338"/>
            <a:ext cx="1295400" cy="9350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endParaRPr lang="en-US"/>
          </a:p>
        </p:txBody>
      </p:sp>
      <p:pic>
        <p:nvPicPr>
          <p:cNvPr id="45061" name="Picture 5" descr="COW5"/>
          <p:cNvPicPr>
            <a:picLocks noChangeAspect="1" noChangeArrowheads="1"/>
          </p:cNvPicPr>
          <p:nvPr/>
        </p:nvPicPr>
        <p:blipFill>
          <a:blip r:embed="rId2"/>
          <a:srcRect/>
          <a:stretch>
            <a:fillRect/>
          </a:stretch>
        </p:blipFill>
        <p:spPr bwMode="auto">
          <a:xfrm>
            <a:off x="5580063" y="4797425"/>
            <a:ext cx="2333625" cy="1863725"/>
          </a:xfrm>
          <a:prstGeom prst="rect">
            <a:avLst/>
          </a:prstGeom>
          <a:noFill/>
          <a:ln w="9525">
            <a:noFill/>
            <a:miter lim="800000"/>
            <a:headEnd/>
            <a:tailEnd/>
          </a:ln>
        </p:spPr>
      </p:pic>
      <p:sp>
        <p:nvSpPr>
          <p:cNvPr id="45062" name="Text Box 6"/>
          <p:cNvSpPr txBox="1">
            <a:spLocks noChangeArrowheads="1"/>
          </p:cNvSpPr>
          <p:nvPr/>
        </p:nvSpPr>
        <p:spPr bwMode="auto">
          <a:xfrm>
            <a:off x="7793038" y="3881438"/>
            <a:ext cx="920750" cy="366712"/>
          </a:xfrm>
          <a:prstGeom prst="rect">
            <a:avLst/>
          </a:prstGeom>
          <a:noFill/>
          <a:ln w="9525">
            <a:noFill/>
            <a:miter lim="800000"/>
            <a:headEnd/>
            <a:tailEnd/>
          </a:ln>
        </p:spPr>
        <p:txBody>
          <a:bodyPr wrap="none">
            <a:spAutoFit/>
          </a:bodyPr>
          <a:lstStyle/>
          <a:p>
            <a:r>
              <a:rPr lang="en-AU"/>
              <a:t>Hmmm</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n-AU" smtClean="0"/>
              <a:t>Glossary of Amish Words to use </a:t>
            </a:r>
            <a:endParaRPr lang="en-US" smtClean="0"/>
          </a:p>
        </p:txBody>
      </p:sp>
      <p:sp>
        <p:nvSpPr>
          <p:cNvPr id="46083" name="Rectangle 3"/>
          <p:cNvSpPr>
            <a:spLocks noGrp="1" noChangeArrowheads="1"/>
          </p:cNvSpPr>
          <p:nvPr>
            <p:ph type="body" idx="1"/>
          </p:nvPr>
        </p:nvSpPr>
        <p:spPr/>
        <p:txBody>
          <a:bodyPr/>
          <a:lstStyle/>
          <a:p>
            <a:pPr eaLnBrk="1" hangingPunct="1"/>
            <a:r>
              <a:rPr lang="en-AU" smtClean="0"/>
              <a:t>The English – (nonAmish)</a:t>
            </a:r>
          </a:p>
          <a:p>
            <a:pPr eaLnBrk="1" hangingPunct="1"/>
            <a:r>
              <a:rPr lang="en-AU" smtClean="0"/>
              <a:t>Rumschpringes</a:t>
            </a:r>
          </a:p>
          <a:p>
            <a:pPr eaLnBrk="1" hangingPunct="1"/>
            <a:r>
              <a:rPr lang="en-AU" smtClean="0"/>
              <a:t>Ordnung</a:t>
            </a:r>
          </a:p>
          <a:p>
            <a:pPr eaLnBrk="1" hangingPunct="1"/>
            <a:r>
              <a:rPr lang="en-AU" smtClean="0"/>
              <a:t>Anabaptists</a:t>
            </a:r>
          </a:p>
          <a:p>
            <a:pPr eaLnBrk="1" hangingPunct="1"/>
            <a:r>
              <a:rPr lang="en-AU" smtClean="0"/>
              <a:t>Shunning</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AU" smtClean="0"/>
              <a:t>Your turn to think</a:t>
            </a:r>
            <a:endParaRPr lang="en-US" smtClean="0"/>
          </a:p>
        </p:txBody>
      </p:sp>
      <p:sp>
        <p:nvSpPr>
          <p:cNvPr id="47107" name="Rectangle 3"/>
          <p:cNvSpPr>
            <a:spLocks noGrp="1" noChangeArrowheads="1"/>
          </p:cNvSpPr>
          <p:nvPr>
            <p:ph type="body" idx="1"/>
          </p:nvPr>
        </p:nvSpPr>
        <p:spPr/>
        <p:txBody>
          <a:bodyPr/>
          <a:lstStyle/>
          <a:p>
            <a:pPr eaLnBrk="1" hangingPunct="1">
              <a:lnSpc>
                <a:spcPct val="90000"/>
              </a:lnSpc>
              <a:buFont typeface="Wingdings" pitchFamily="-109" charset="2"/>
              <a:buNone/>
            </a:pPr>
            <a:r>
              <a:rPr lang="en-AU" smtClean="0"/>
              <a:t>				Writing Task</a:t>
            </a:r>
          </a:p>
          <a:p>
            <a:pPr eaLnBrk="1" hangingPunct="1">
              <a:lnSpc>
                <a:spcPct val="90000"/>
              </a:lnSpc>
            </a:pPr>
            <a:r>
              <a:rPr lang="en-AU" u="sng" smtClean="0"/>
              <a:t>What are the most significant differences between your life and that experienced by a typical Amish adolescent?</a:t>
            </a:r>
          </a:p>
          <a:p>
            <a:pPr eaLnBrk="1" hangingPunct="1">
              <a:lnSpc>
                <a:spcPct val="90000"/>
              </a:lnSpc>
            </a:pPr>
            <a:r>
              <a:rPr lang="en-AU" smtClean="0"/>
              <a:t>Use your Personal Reflection sheet and notes taken during the case study to answer this question</a:t>
            </a:r>
            <a:endParaRPr lang="en-US" smtClean="0"/>
          </a:p>
        </p:txBody>
      </p:sp>
      <p:pic>
        <p:nvPicPr>
          <p:cNvPr id="47108" name="Picture 4" descr="dancing 2">
            <a:hlinkClick r:id="" action="ppaction://hlinkshowjump?jump=nextslide">
              <a:snd r:embed="rId2" name="drumroll.wav"/>
            </a:hlinkClick>
          </p:cNvPr>
          <p:cNvPicPr>
            <a:picLocks noChangeAspect="1" noChangeArrowheads="1" noCrop="1"/>
          </p:cNvPicPr>
          <p:nvPr/>
        </p:nvPicPr>
        <p:blipFill>
          <a:blip r:embed="rId3"/>
          <a:srcRect/>
          <a:stretch>
            <a:fillRect/>
          </a:stretch>
        </p:blipFill>
        <p:spPr bwMode="auto">
          <a:xfrm>
            <a:off x="0" y="5210175"/>
            <a:ext cx="952500"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 </a:t>
            </a:r>
          </a:p>
        </p:txBody>
      </p:sp>
      <p:sp>
        <p:nvSpPr>
          <p:cNvPr id="17411" name="Rectangle 3"/>
          <p:cNvSpPr>
            <a:spLocks noGrp="1" noChangeArrowheads="1"/>
          </p:cNvSpPr>
          <p:nvPr>
            <p:ph type="body" idx="1"/>
          </p:nvPr>
        </p:nvSpPr>
        <p:spPr/>
        <p:txBody>
          <a:bodyPr/>
          <a:lstStyle/>
          <a:p>
            <a:pPr eaLnBrk="1" hangingPunct="1"/>
            <a:r>
              <a:rPr lang="en-AU" sz="2800" smtClean="0"/>
              <a:t>Generalisations – broad conclusions that cover information about the majority of  a group rather than detailing specific variations within groups - may be made.</a:t>
            </a:r>
          </a:p>
          <a:p>
            <a:pPr eaLnBrk="1" hangingPunct="1"/>
            <a:r>
              <a:rPr lang="en-AU" sz="2800" smtClean="0"/>
              <a:t>Generalisations are valuable in case studies for the purpose of broad comparisons but any conclusions drawn may not apply to all Amish people.</a:t>
            </a: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AU" smtClean="0"/>
              <a:t>The Amish - Origins</a:t>
            </a:r>
            <a:endParaRPr lang="en-US" smtClean="0"/>
          </a:p>
        </p:txBody>
      </p:sp>
      <p:sp>
        <p:nvSpPr>
          <p:cNvPr id="18435" name="Rectangle 3"/>
          <p:cNvSpPr>
            <a:spLocks noGrp="1" noChangeArrowheads="1"/>
          </p:cNvSpPr>
          <p:nvPr>
            <p:ph type="body" idx="1"/>
          </p:nvPr>
        </p:nvSpPr>
        <p:spPr/>
        <p:txBody>
          <a:bodyPr/>
          <a:lstStyle/>
          <a:p>
            <a:pPr eaLnBrk="1" hangingPunct="1">
              <a:lnSpc>
                <a:spcPct val="80000"/>
              </a:lnSpc>
            </a:pPr>
            <a:r>
              <a:rPr lang="en-US" sz="2400" smtClean="0"/>
              <a:t>The Amish people are direct descendants of the </a:t>
            </a:r>
            <a:r>
              <a:rPr lang="en-US" sz="2400" smtClean="0">
                <a:hlinkClick r:id="rId2"/>
              </a:rPr>
              <a:t>Anabaptists</a:t>
            </a:r>
            <a:r>
              <a:rPr lang="en-US" sz="2400" smtClean="0"/>
              <a:t> of sixteenth century Europe. Anabaptism is a religion that came about during the reformation era. During sixteenth century Europe, people were changing their ideas about religion. Prior to this time, Europe was traditionally united in "One Holy Catholic and Apostolic Church". However this "One Church" did much more than regulate people's spiritual needs. It was highly connected with the state and politics, and during the Reformation, people began to take a stand against the Church. After 1517, the Roman Catholic Church began to lose much of its political and moral authority, and at this time, reformers such as Martin Luther stepped in and made changes to Church structure and doctrine </a:t>
            </a:r>
          </a:p>
          <a:p>
            <a:pPr eaLnBrk="1" hangingPunct="1">
              <a:lnSpc>
                <a:spcPct val="80000"/>
              </a:lnSpc>
            </a:pPr>
            <a:endParaRPr lang="en-US" sz="2400" smtClean="0"/>
          </a:p>
          <a:p>
            <a:pPr eaLnBrk="1" hangingPunct="1">
              <a:lnSpc>
                <a:spcPct val="80000"/>
              </a:lnSpc>
            </a:pPr>
            <a:endParaRPr lang="en-US" sz="2000" smtClean="0"/>
          </a:p>
        </p:txBody>
      </p:sp>
      <p:pic>
        <p:nvPicPr>
          <p:cNvPr id="18436" name="Picture 5" descr="buggy_clipart">
            <a:hlinkClick r:id="rId3"/>
          </p:cNvPr>
          <p:cNvPicPr>
            <a:picLocks noChangeAspect="1" noChangeArrowheads="1"/>
          </p:cNvPicPr>
          <p:nvPr/>
        </p:nvPicPr>
        <p:blipFill>
          <a:blip r:embed="rId4"/>
          <a:srcRect/>
          <a:stretch>
            <a:fillRect/>
          </a:stretch>
        </p:blipFill>
        <p:spPr bwMode="auto">
          <a:xfrm>
            <a:off x="6156325" y="260350"/>
            <a:ext cx="1865313"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 </a:t>
            </a:r>
          </a:p>
        </p:txBody>
      </p:sp>
      <p:sp>
        <p:nvSpPr>
          <p:cNvPr id="19459" name="Rectangle 3"/>
          <p:cNvSpPr>
            <a:spLocks noGrp="1" noChangeArrowheads="1"/>
          </p:cNvSpPr>
          <p:nvPr>
            <p:ph type="body" idx="1"/>
          </p:nvPr>
        </p:nvSpPr>
        <p:spPr/>
        <p:txBody>
          <a:bodyPr/>
          <a:lstStyle/>
          <a:p>
            <a:pPr eaLnBrk="1" hangingPunct="1">
              <a:lnSpc>
                <a:spcPct val="90000"/>
              </a:lnSpc>
            </a:pPr>
            <a:r>
              <a:rPr lang="en-US" sz="2400" dirty="0" smtClean="0"/>
              <a:t>The term Anabaptist first started out as a nickname that meant "</a:t>
            </a:r>
            <a:r>
              <a:rPr lang="en-US" sz="2400" dirty="0" err="1" smtClean="0"/>
              <a:t>rebaptizer</a:t>
            </a:r>
            <a:r>
              <a:rPr lang="en-US" sz="2400" dirty="0" smtClean="0"/>
              <a:t>", because this group rejected the idea of infant baptism. They said that because an infant does not have the knowledge of good and evil, it can not have sin. The Anabaptists were seen as a threat to Europe's religious and social institutions and were therefore persecuted. As a result of this persecution, Anabaptists emigrated to find refuge in places such as Moravia, Alsace, Palatinate, and the Netherlands. </a:t>
            </a:r>
          </a:p>
          <a:p>
            <a:pPr eaLnBrk="1" hangingPunct="1">
              <a:lnSpc>
                <a:spcPct val="90000"/>
              </a:lnSpc>
              <a:buFont typeface="Wingdings" pitchFamily="-109" charset="2"/>
              <a:buNone/>
            </a:pPr>
            <a:r>
              <a:rPr lang="en-US" sz="2400" dirty="0" smtClean="0"/>
              <a:t>	</a:t>
            </a:r>
            <a:r>
              <a:rPr lang="en-US" sz="2400" dirty="0" smtClean="0">
                <a:hlinkClick r:id="rId2"/>
              </a:rPr>
              <a:t>http://religiousmovements.lib.virginia.edu/nrms/amish.html</a:t>
            </a:r>
            <a:endParaRPr lang="en-US" sz="2400" dirty="0" smtClean="0"/>
          </a:p>
          <a:p>
            <a:pPr eaLnBrk="1" hangingPunct="1">
              <a:lnSpc>
                <a:spcPct val="90000"/>
              </a:lnSpc>
              <a:buFont typeface="Wingdings" pitchFamily="-109" charset="2"/>
              <a:buNone/>
            </a:pPr>
            <a:endParaRPr lang="en-US" sz="2400" dirty="0" smtClean="0"/>
          </a:p>
          <a:p>
            <a:pPr eaLnBrk="1" hangingPunct="1">
              <a:lnSpc>
                <a:spcPct val="90000"/>
              </a:lnSpc>
              <a:buFont typeface="Wingdings" pitchFamily="-109" charset="2"/>
              <a:buNone/>
            </a:pPr>
            <a:endParaRPr lang="en-US" sz="2400" dirty="0" smtClean="0"/>
          </a:p>
        </p:txBody>
      </p:sp>
      <p:pic>
        <p:nvPicPr>
          <p:cNvPr id="19460" name="Picture 5" descr="buggy_clipart">
            <a:hlinkClick r:id="rId3"/>
          </p:cNvPr>
          <p:cNvPicPr>
            <a:picLocks noChangeAspect="1" noChangeArrowheads="1"/>
          </p:cNvPicPr>
          <p:nvPr/>
        </p:nvPicPr>
        <p:blipFill>
          <a:blip r:embed="rId4"/>
          <a:srcRect/>
          <a:stretch>
            <a:fillRect/>
          </a:stretch>
        </p:blipFill>
        <p:spPr bwMode="auto">
          <a:xfrm>
            <a:off x="3419475" y="188913"/>
            <a:ext cx="2152650" cy="116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 </a:t>
            </a:r>
          </a:p>
        </p:txBody>
      </p:sp>
      <p:sp>
        <p:nvSpPr>
          <p:cNvPr id="20483" name="Rectangle 3"/>
          <p:cNvSpPr>
            <a:spLocks noGrp="1" noChangeArrowheads="1"/>
          </p:cNvSpPr>
          <p:nvPr>
            <p:ph type="body" idx="1"/>
          </p:nvPr>
        </p:nvSpPr>
        <p:spPr/>
        <p:txBody>
          <a:bodyPr/>
          <a:lstStyle/>
          <a:p>
            <a:pPr eaLnBrk="1" hangingPunct="1"/>
            <a:r>
              <a:rPr lang="en-US" sz="2800" dirty="0" smtClean="0"/>
              <a:t>The Amish movement was founded in Europe by </a:t>
            </a:r>
            <a:r>
              <a:rPr lang="en-US" sz="2800" dirty="0" smtClean="0">
                <a:hlinkClick r:id="rId2"/>
              </a:rPr>
              <a:t>Jacob Amman </a:t>
            </a:r>
            <a:r>
              <a:rPr lang="en-US" sz="2800" dirty="0" smtClean="0"/>
              <a:t>(~1644 to ~1720 </a:t>
            </a:r>
            <a:r>
              <a:rPr lang="en-US" sz="2800" dirty="0" smtClean="0">
                <a:hlinkClick r:id="rId3"/>
              </a:rPr>
              <a:t>CE</a:t>
            </a:r>
            <a:r>
              <a:rPr lang="en-US" sz="2800" dirty="0" smtClean="0"/>
              <a:t>), from whom their name is derived. In many ways, it started as a reform group within the Mennonite movement -- an attempt to restore some of the early practices of the Mennonites. </a:t>
            </a:r>
            <a:r>
              <a:rPr lang="en-AU" sz="2800" dirty="0" smtClean="0">
                <a:hlinkClick r:id="rId4"/>
              </a:rPr>
              <a:t>http://www.religioustolerance.org/amish.htm</a:t>
            </a:r>
            <a:endParaRPr lang="en-AU" sz="2800" dirty="0" smtClean="0"/>
          </a:p>
          <a:p>
            <a:pPr eaLnBrk="1" hangingPunct="1"/>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AU" smtClean="0"/>
              <a:t>Where Amish communities are located in the USA today</a:t>
            </a:r>
            <a:endParaRPr lang="en-US" smtClean="0"/>
          </a:p>
        </p:txBody>
      </p:sp>
      <p:sp>
        <p:nvSpPr>
          <p:cNvPr id="21507" name="Rectangle 3"/>
          <p:cNvSpPr>
            <a:spLocks noGrp="1" noChangeArrowheads="1"/>
          </p:cNvSpPr>
          <p:nvPr>
            <p:ph type="body" idx="1"/>
          </p:nvPr>
        </p:nvSpPr>
        <p:spPr/>
        <p:txBody>
          <a:bodyPr/>
          <a:lstStyle/>
          <a:p>
            <a:pPr eaLnBrk="1" hangingPunct="1">
              <a:lnSpc>
                <a:spcPct val="80000"/>
              </a:lnSpc>
            </a:pPr>
            <a:r>
              <a:rPr lang="en-US" sz="2400" b="1" smtClean="0"/>
              <a:t>Question:</a:t>
            </a:r>
            <a:r>
              <a:rPr lang="en-US" sz="2400" smtClean="0"/>
              <a:t> How many countries do the Amish live in today?</a:t>
            </a:r>
            <a:br>
              <a:rPr lang="en-US" sz="2400" smtClean="0"/>
            </a:br>
            <a:r>
              <a:rPr lang="en-US" sz="2400" smtClean="0"/>
              <a:t/>
            </a:r>
            <a:br>
              <a:rPr lang="en-US" sz="2400" smtClean="0"/>
            </a:br>
            <a:r>
              <a:rPr lang="en-US" sz="2400" b="1" smtClean="0"/>
              <a:t>Answer:</a:t>
            </a:r>
            <a:r>
              <a:rPr lang="en-US" sz="2400" smtClean="0"/>
              <a:t> The Amish live in 24 states of the United States (Ohio, Pennsylvania, Indiana, New York, Maine, Delaware, Maryland, Virginia, West Virginia, North Carolina, Florida, Texas, Tennessee, Kentucky, Wisconsin, Minnesota, Michigan, Illinois, Iowa, Missouri, Kansas, Oklahoma, Montana and Washington) and the Province of Ontario, Canada) Data provided by </a:t>
            </a:r>
            <a:r>
              <a:rPr lang="en-US" sz="2400" b="1" smtClean="0"/>
              <a:t>THE BUDGET</a:t>
            </a:r>
            <a:r>
              <a:rPr lang="en-US" sz="2400" smtClean="0"/>
              <a:t> and Courtesy of </a:t>
            </a:r>
            <a:r>
              <a:rPr lang="en-US" sz="2400" b="1" smtClean="0">
                <a:hlinkClick r:id="rId2"/>
              </a:rPr>
              <a:t>America's Amish Country II</a:t>
            </a:r>
            <a:r>
              <a:rPr lang="en-US" sz="2400" smtClean="0"/>
              <a:t>.</a:t>
            </a:r>
            <a:br>
              <a:rPr lang="en-US" sz="2400" smtClean="0"/>
            </a:b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north america"/>
          <p:cNvPicPr>
            <a:picLocks noChangeAspect="1" noChangeArrowheads="1"/>
          </p:cNvPicPr>
          <p:nvPr/>
        </p:nvPicPr>
        <p:blipFill>
          <a:blip r:embed="rId2"/>
          <a:srcRect/>
          <a:stretch>
            <a:fillRect/>
          </a:stretch>
        </p:blipFill>
        <p:spPr bwMode="auto">
          <a:xfrm>
            <a:off x="0" y="0"/>
            <a:ext cx="9144000" cy="6904038"/>
          </a:xfrm>
          <a:prstGeom prst="rect">
            <a:avLst/>
          </a:prstGeom>
          <a:noFill/>
          <a:ln w="9525">
            <a:noFill/>
            <a:miter lim="800000"/>
            <a:headEnd/>
            <a:tailEnd/>
          </a:ln>
        </p:spPr>
      </p:pic>
      <p:sp>
        <p:nvSpPr>
          <p:cNvPr id="22531" name="Rectangle 2"/>
          <p:cNvSpPr>
            <a:spLocks noGrp="1" noChangeArrowheads="1"/>
          </p:cNvSpPr>
          <p:nvPr>
            <p:ph type="title"/>
          </p:nvPr>
        </p:nvSpPr>
        <p:spPr/>
        <p:txBody>
          <a:bodyPr/>
          <a:lstStyle/>
          <a:p>
            <a:pPr eaLnBrk="1" hangingPunct="1"/>
            <a:endParaRPr lang="en-US" smtClean="0"/>
          </a:p>
        </p:txBody>
      </p:sp>
      <p:sp>
        <p:nvSpPr>
          <p:cNvPr id="22532" name="Rectangle 3"/>
          <p:cNvSpPr>
            <a:spLocks noGrp="1" noChangeArrowheads="1"/>
          </p:cNvSpPr>
          <p:nvPr>
            <p:ph type="body" idx="1"/>
          </p:nvPr>
        </p:nvSpPr>
        <p:spPr/>
        <p:txBody>
          <a:bodyPr/>
          <a:lstStyle/>
          <a:p>
            <a:pPr eaLnBrk="1" hangingPunct="1"/>
            <a:endParaRPr lang="en-US" smtClean="0"/>
          </a:p>
        </p:txBody>
      </p:sp>
      <p:pic>
        <p:nvPicPr>
          <p:cNvPr id="47109" name="Picture 5" descr="us">
            <a:hlinkClick r:id="rId3"/>
          </p:cNvPr>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47112" name="Oval 8"/>
          <p:cNvSpPr>
            <a:spLocks noChangeArrowheads="1"/>
          </p:cNvSpPr>
          <p:nvPr/>
        </p:nvSpPr>
        <p:spPr bwMode="auto">
          <a:xfrm>
            <a:off x="5867400" y="2060575"/>
            <a:ext cx="1944688" cy="1584325"/>
          </a:xfrm>
          <a:prstGeom prst="ellipse">
            <a:avLst/>
          </a:prstGeom>
          <a:solidFill>
            <a:schemeClr val="accent1">
              <a:alpha val="0"/>
            </a:schemeClr>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7108"/>
                                        </p:tgtEl>
                                      </p:cBhvr>
                                    </p:animEffect>
                                    <p:set>
                                      <p:cBhvr>
                                        <p:cTn id="7" dur="1" fill="hold">
                                          <p:stCondLst>
                                            <p:cond delay="1999"/>
                                          </p:stCondLst>
                                        </p:cTn>
                                        <p:tgtEl>
                                          <p:spTgt spid="4710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fade">
                                      <p:cBhvr>
                                        <p:cTn id="12" dur="2000"/>
                                        <p:tgtEl>
                                          <p:spTgt spid="4710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7112"/>
                                        </p:tgtEl>
                                        <p:attrNameLst>
                                          <p:attrName>style.visibility</p:attrName>
                                        </p:attrNameLst>
                                      </p:cBhvr>
                                      <p:to>
                                        <p:strVal val="visible"/>
                                      </p:to>
                                    </p:set>
                                    <p:animEffect transition="in" filter="wheel(4)">
                                      <p:cBhvr>
                                        <p:cTn id="17" dur="2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ross Cultural Comparison&amp;quot;&quot;/&gt;&lt;property id=&quot;20307&quot; value=&quot;256&quot;/&gt;&lt;/object&gt;&lt;object type=&quot;3&quot; unique_id=&quot;10005&quot;&gt;&lt;property id=&quot;20148&quot; value=&quot;5&quot;/&gt;&lt;property id=&quot;20300&quot; value=&quot;Slide 2 - &amp;quot;What is a Cross-Cultural study?&amp;quot;&quot;/&gt;&lt;property id=&quot;20307&quot; value=&quot;290&quot;/&gt;&lt;/object&gt;&lt;object type=&quot;3&quot; unique_id=&quot;10006&quot;&gt;&lt;property id=&quot;20148&quot; value=&quot;5&quot;/&gt;&lt;property id=&quot;20300&quot; value=&quot;Slide 3 - &amp;quot;Rules of a Cross &amp;#x0D;&amp;#x0A;Cultural Comparison&amp;quot;&quot;/&gt;&lt;property id=&quot;20307&quot; value=&quot;257&quot;/&gt;&lt;/object&gt;&lt;object type=&quot;3&quot; unique_id=&quot;10007&quot;&gt;&lt;property id=&quot;20148&quot; value=&quot;5&quot;/&gt;&lt;property id=&quot;20300&quot; value=&quot;Slide 4 - &amp;quot; &amp;quot;&quot;/&gt;&lt;property id=&quot;20307&quot; value=&quot;258&quot;/&gt;&lt;/object&gt;&lt;object type=&quot;3&quot; unique_id=&quot;10008&quot;&gt;&lt;property id=&quot;20148&quot; value=&quot;5&quot;/&gt;&lt;property id=&quot;20300&quot; value=&quot;Slide 5 - &amp;quot;The Amish - Origins&amp;quot;&quot;/&gt;&lt;property id=&quot;20307&quot; value=&quot;259&quot;/&gt;&lt;/object&gt;&lt;object type=&quot;3&quot; unique_id=&quot;10009&quot;&gt;&lt;property id=&quot;20148&quot; value=&quot;5&quot;/&gt;&lt;property id=&quot;20300&quot; value=&quot;Slide 6 - &amp;quot; &amp;quot;&quot;/&gt;&lt;property id=&quot;20307&quot; value=&quot;289&quot;/&gt;&lt;/object&gt;&lt;object type=&quot;3&quot; unique_id=&quot;10010&quot;&gt;&lt;property id=&quot;20148&quot; value=&quot;5&quot;/&gt;&lt;property id=&quot;20300&quot; value=&quot;Slide 7 - &amp;quot; &amp;quot;&quot;/&gt;&lt;property id=&quot;20307&quot; value=&quot;288&quot;/&gt;&lt;/object&gt;&lt;object type=&quot;3&quot; unique_id=&quot;10011&quot;&gt;&lt;property id=&quot;20148&quot; value=&quot;5&quot;/&gt;&lt;property id=&quot;20300&quot; value=&quot;Slide 8 - &amp;quot;Where Amish communities are located in the USA today&amp;quot;&quot;/&gt;&lt;property id=&quot;20307&quot; value=&quot;260&quot;/&gt;&lt;/object&gt;&lt;object type=&quot;3&quot; unique_id=&quot;10012&quot;&gt;&lt;property id=&quot;20148&quot; value=&quot;5&quot;/&gt;&lt;property id=&quot;20300&quot; value=&quot;Slide 9&quot;/&gt;&lt;property id=&quot;20307&quot; value=&quot;287&quot;/&gt;&lt;/object&gt;&lt;object type=&quot;3&quot; unique_id=&quot;10013&quot;&gt;&lt;property id=&quot;20148&quot; value=&quot;5&quot;/&gt;&lt;property id=&quot;20300&quot; value=&quot;Slide 10 - &amp;quot;&amp;#x0D;&amp;#x0A;&amp;#x0D;&amp;#x0A;&amp;#x0D;&amp;#x0A;Interaction between culture and religion&amp;quot;&quot;/&gt;&lt;property id=&quot;20307&quot; value=&quot;265&quot;/&gt;&lt;/object&gt;&lt;object type=&quot;3&quot; unique_id=&quot;10014&quot;&gt;&lt;property id=&quot;20148&quot; value=&quot;5&quot;/&gt;&lt;property id=&quot;20300&quot; value=&quot;Slide 11 - &amp;quot;Ordnung&amp;quot;&quot;/&gt;&lt;property id=&quot;20307&quot; value=&quot;261&quot;/&gt;&lt;/object&gt;&lt;object type=&quot;3&quot; unique_id=&quot;10015&quot;&gt;&lt;property id=&quot;20148&quot; value=&quot;5&quot;/&gt;&lt;property id=&quot;20300&quot; value=&quot;Slide 12 - &amp;quot;Modernisation&amp;quot;&quot;/&gt;&lt;property id=&quot;20307&quot; value=&quot;262&quot;/&gt;&lt;/object&gt;&lt;object type=&quot;3&quot; unique_id=&quot;10016&quot;&gt;&lt;property id=&quot;20148&quot; value=&quot;5&quot;/&gt;&lt;property id=&quot;20300&quot; value=&quot;Slide 13 - &amp;quot;Family&amp;quot;&quot;/&gt;&lt;property id=&quot;20307&quot; value=&quot;263&quot;/&gt;&lt;/object&gt;&lt;object type=&quot;3&quot; unique_id=&quot;10017&quot;&gt;&lt;property id=&quot;20148&quot; value=&quot;5&quot;/&gt;&lt;property id=&quot;20300&quot; value=&quot;Slide 14 - &amp;quot;Gender Roles&amp;quot;&quot;/&gt;&lt;property id=&quot;20307&quot; value=&quot;264&quot;/&gt;&lt;/object&gt;&lt;object type=&quot;3&quot; unique_id=&quot;10018&quot;&gt;&lt;property id=&quot;20148&quot; value=&quot;5&quot;/&gt;&lt;property id=&quot;20300&quot; value=&quot;Slide 15 - &amp;quot;Personal Reflection&amp;quot;&quot;/&gt;&lt;property id=&quot;20307&quot; value=&quot;273&quot;/&gt;&lt;/object&gt;&lt;object type=&quot;3&quot; unique_id=&quot;10019&quot;&gt;&lt;property id=&quot;20148&quot; value=&quot;5&quot;/&gt;&lt;property id=&quot;20300&quot; value=&quot;Slide 16 - &amp;quot;Roles and Status&amp;quot;&quot;/&gt;&lt;property id=&quot;20307&quot; value=&quot;267&quot;/&gt;&lt;/object&gt;&lt;object type=&quot;3&quot; unique_id=&quot;10020&quot;&gt;&lt;property id=&quot;20148&quot; value=&quot;5&quot;/&gt;&lt;property id=&quot;20300&quot; value=&quot;Slide 17 - &amp;quot; &amp;quot;&quot;/&gt;&lt;property id=&quot;20307&quot; value=&quot;268&quot;/&gt;&lt;/object&gt;&lt;object type=&quot;3&quot; unique_id=&quot;10021&quot;&gt;&lt;property id=&quot;20148&quot; value=&quot;5&quot;/&gt;&lt;property id=&quot;20300&quot; value=&quot;Slide 18 - &amp;quot;Your turn to think&amp;quot;&quot;/&gt;&lt;property id=&quot;20307&quot; value=&quot;270&quot;/&gt;&lt;/object&gt;&lt;object type=&quot;3&quot; unique_id=&quot;10022&quot;&gt;&lt;property id=&quot;20148&quot; value=&quot;5&quot;/&gt;&lt;property id=&quot;20300&quot; value=&quot;Slide 19 - &amp;quot;Personal Reflection&amp;quot;&quot;/&gt;&lt;property id=&quot;20307&quot; value=&quot;272&quot;/&gt;&lt;/object&gt;&lt;object type=&quot;3&quot; unique_id=&quot;10023&quot;&gt;&lt;property id=&quot;20148&quot; value=&quot;5&quot;/&gt;&lt;property id=&quot;20300&quot; value=&quot;Slide 20 - &amp;quot;Conflict, cooperation and decision making&amp;quot;&quot;/&gt;&lt;property id=&quot;20307&quot; value=&quot;271&quot;/&gt;&lt;/object&gt;&lt;object type=&quot;3&quot; unique_id=&quot;10024&quot;&gt;&lt;property id=&quot;20148&quot; value=&quot;5&quot;/&gt;&lt;property id=&quot;20300&quot; value=&quot;Slide 21 - &amp;quot;Barn raising shows cooperation&amp;quot;&quot;/&gt;&lt;property id=&quot;20307&quot; value=&quot;274&quot;/&gt;&lt;/object&gt;&lt;object type=&quot;3&quot; unique_id=&quot;10025&quot;&gt;&lt;property id=&quot;20148&quot; value=&quot;5&quot;/&gt;&lt;property id=&quot;20300&quot; value=&quot;Slide 22 - &amp;quot; &amp;quot;&quot;/&gt;&lt;property id=&quot;20307&quot; value=&quot;275&quot;/&gt;&lt;/object&gt;&lt;object type=&quot;3&quot; unique_id=&quot;10026&quot;&gt;&lt;property id=&quot;20148&quot; value=&quot;5&quot;/&gt;&lt;property id=&quot;20300&quot; value=&quot;Slide 23 - &amp;quot;Personal Reflection&amp;quot;&quot;/&gt;&lt;property id=&quot;20307&quot; value=&quot;276&quot;/&gt;&lt;/object&gt;&lt;object type=&quot;3&quot; unique_id=&quot;10027&quot;&gt;&lt;property id=&quot;20148&quot; value=&quot;5&quot;/&gt;&lt;property id=&quot;20300&quot; value=&quot;Slide 24 - &amp;quot;Gender&amp;quot;&quot;/&gt;&lt;property id=&quot;20307&quot; value=&quot;277&quot;/&gt;&lt;/object&gt;&lt;object type=&quot;3&quot; unique_id=&quot;10028&quot;&gt;&lt;property id=&quot;20148&quot; value=&quot;5&quot;/&gt;&lt;property id=&quot;20300&quot; value=&quot;Slide 25 - &amp;quot; &amp;quot;&quot;/&gt;&lt;property id=&quot;20307&quot; value=&quot;278&quot;/&gt;&lt;/object&gt;&lt;object type=&quot;3&quot; unique_id=&quot;10029&quot;&gt;&lt;property id=&quot;20148&quot; value=&quot;5&quot;/&gt;&lt;property id=&quot;20300&quot; value=&quot;Slide 26 - &amp;quot;Personal Reflection&amp;quot;&quot;/&gt;&lt;property id=&quot;20307&quot; value=&quot;279&quot;/&gt;&lt;/object&gt;&lt;object type=&quot;3&quot; unique_id=&quot;10030&quot;&gt;&lt;property id=&quot;20148&quot; value=&quot;5&quot;/&gt;&lt;property id=&quot;20300&quot; value=&quot;Slide 27 - &amp;quot;Communication&amp;quot;&quot;/&gt;&lt;property id=&quot;20307&quot; value=&quot;280&quot;/&gt;&lt;/object&gt;&lt;object type=&quot;3&quot; unique_id=&quot;10031&quot;&gt;&lt;property id=&quot;20148&quot; value=&quot;5&quot;/&gt;&lt;property id=&quot;20300&quot; value=&quot;Slide 28 - &amp;quot; &amp;quot;&quot;/&gt;&lt;property id=&quot;20307&quot; value=&quot;281&quot;/&gt;&lt;/object&gt;&lt;object type=&quot;3&quot; unique_id=&quot;10032&quot;&gt;&lt;property id=&quot;20148&quot; value=&quot;5&quot;/&gt;&lt;property id=&quot;20300&quot; value=&quot;Slide 29 - &amp;quot;Personal Reflection&amp;quot;&quot;/&gt;&lt;property id=&quot;20307&quot; value=&quot;282&quot;/&gt;&lt;/object&gt;&lt;object type=&quot;3&quot; unique_id=&quot;10033&quot;&gt;&lt;property id=&quot;20148&quot; value=&quot;5&quot;/&gt;&lt;property id=&quot;20300&quot; value=&quot;Slide 30 - &amp;quot;Power and Authority&amp;quot;&quot;/&gt;&lt;property id=&quot;20307&quot; value=&quot;283&quot;/&gt;&lt;/object&gt;&lt;object type=&quot;3&quot; unique_id=&quot;10034&quot;&gt;&lt;property id=&quot;20148&quot; value=&quot;5&quot;/&gt;&lt;property id=&quot;20300&quot; value=&quot;Slide 31 - &amp;quot;Personal Reflection&amp;quot;&quot;/&gt;&lt;property id=&quot;20307&quot; value=&quot;284&quot;/&gt;&lt;/object&gt;&lt;object type=&quot;3&quot; unique_id=&quot;10035&quot;&gt;&lt;property id=&quot;20148&quot; value=&quot;5&quot;/&gt;&lt;property id=&quot;20300&quot; value=&quot;Slide 32 - &amp;quot;Glossary of Amish Words to use &amp;quot;&quot;/&gt;&lt;property id=&quot;20307&quot; value=&quot;269&quot;/&gt;&lt;/object&gt;&lt;object type=&quot;3&quot; unique_id=&quot;10036&quot;&gt;&lt;property id=&quot;20148&quot; value=&quot;5&quot;/&gt;&lt;property id=&quot;20300&quot; value=&quot;Slide 33 - &amp;quot;Your turn to think&amp;quot;&quot;/&gt;&lt;property id=&quot;20307&quot; value=&quot;286&quot;/&gt;&lt;/object&gt;&lt;/object&gt;&lt;/object&gt;&lt;/database&gt;"/>
  <p:tag name="SECTOMILLISECCONVERTED" val="1"/>
</p:tagLst>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Axis</Template>
  <TotalTime>1253</TotalTime>
  <Words>1183</Words>
  <Application>Microsoft Office PowerPoint</Application>
  <PresentationFormat>On-screen Show (4:3)</PresentationFormat>
  <Paragraphs>144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Axis</vt:lpstr>
      <vt:lpstr>Cross Cultural Comparison</vt:lpstr>
      <vt:lpstr>What is a Cross-Cultural study?</vt:lpstr>
      <vt:lpstr>Rules of a Cross  Cultural Comparison</vt:lpstr>
      <vt:lpstr> </vt:lpstr>
      <vt:lpstr>The Amish - Origins</vt:lpstr>
      <vt:lpstr> </vt:lpstr>
      <vt:lpstr> </vt:lpstr>
      <vt:lpstr>Where Amish communities are located in the USA today</vt:lpstr>
      <vt:lpstr>PowerPoint Presentation</vt:lpstr>
      <vt:lpstr>   Interaction between culture and religion</vt:lpstr>
      <vt:lpstr>Ordnung</vt:lpstr>
      <vt:lpstr>Modernisation</vt:lpstr>
      <vt:lpstr>Family</vt:lpstr>
      <vt:lpstr>Gender Roles</vt:lpstr>
      <vt:lpstr>Personal Reflection</vt:lpstr>
      <vt:lpstr>Roles and Status</vt:lpstr>
      <vt:lpstr> </vt:lpstr>
      <vt:lpstr>Your turn to think</vt:lpstr>
      <vt:lpstr>Personal Reflection</vt:lpstr>
      <vt:lpstr>Conflict, cooperation and decision making</vt:lpstr>
      <vt:lpstr>Barn raising shows cooperation</vt:lpstr>
      <vt:lpstr> </vt:lpstr>
      <vt:lpstr>Personal Reflection</vt:lpstr>
      <vt:lpstr>Gender</vt:lpstr>
      <vt:lpstr> </vt:lpstr>
      <vt:lpstr>Personal Reflection</vt:lpstr>
      <vt:lpstr>Communication</vt:lpstr>
      <vt:lpstr> </vt:lpstr>
      <vt:lpstr>Personal Reflection</vt:lpstr>
      <vt:lpstr>Power and Authority</vt:lpstr>
      <vt:lpstr>Personal Reflection</vt:lpstr>
      <vt:lpstr>Glossary of Amish Words to use </vt:lpstr>
      <vt:lpstr>Your turn to think</vt:lpstr>
    </vt:vector>
  </TitlesOfParts>
  <Company>SPCC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Cultural Comparison</dc:title>
  <dc:creator>fbrown</dc:creator>
  <cp:lastModifiedBy>Hammond, Kelly</cp:lastModifiedBy>
  <cp:revision>14</cp:revision>
  <dcterms:created xsi:type="dcterms:W3CDTF">2007-03-09T04:35:46Z</dcterms:created>
  <dcterms:modified xsi:type="dcterms:W3CDTF">2014-02-13T22:39:38Z</dcterms:modified>
</cp:coreProperties>
</file>