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76" r:id="rId4"/>
    <p:sldId id="267" r:id="rId5"/>
    <p:sldId id="268" r:id="rId6"/>
    <p:sldId id="258" r:id="rId7"/>
    <p:sldId id="259" r:id="rId8"/>
    <p:sldId id="260" r:id="rId9"/>
    <p:sldId id="261" r:id="rId10"/>
    <p:sldId id="277" r:id="rId11"/>
    <p:sldId id="275" r:id="rId12"/>
    <p:sldId id="262" r:id="rId13"/>
    <p:sldId id="263" r:id="rId14"/>
    <p:sldId id="264" r:id="rId15"/>
    <p:sldId id="265" r:id="rId16"/>
    <p:sldId id="266" r:id="rId17"/>
    <p:sldId id="269" r:id="rId18"/>
    <p:sldId id="270" r:id="rId19"/>
    <p:sldId id="271" r:id="rId20"/>
    <p:sldId id="272" r:id="rId21"/>
    <p:sldId id="273" r:id="rId22"/>
    <p:sldId id="27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60"/>
  </p:normalViewPr>
  <p:slideViewPr>
    <p:cSldViewPr snapToGrid="0" snapToObjects="1">
      <p:cViewPr varScale="1">
        <p:scale>
          <a:sx n="62" d="100"/>
          <a:sy n="62" d="100"/>
        </p:scale>
        <p:origin x="-84" y="-19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CE57FE-4AC2-C448-B2A1-701C5051B37D}" type="datetimeFigureOut">
              <a:rPr lang="en-US" smtClean="0"/>
              <a:t>5/10/2016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3F87B-6CB3-2846-B2F3-2C71DF7D453B}" type="slidenum">
              <a:rPr lang="en-US" smtClean="0"/>
              <a:t>‹#›</a:t>
            </a:fld>
            <a:endParaRPr lang="en-US"/>
          </a:p>
        </p:txBody>
      </p:sp>
    </p:spTree>
    <p:extLst>
      <p:ext uri="{BB962C8B-B14F-4D97-AF65-F5344CB8AC3E}">
        <p14:creationId xmlns:p14="http://schemas.microsoft.com/office/powerpoint/2010/main" val="1822929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CE57FE-4AC2-C448-B2A1-701C5051B37D}" type="datetimeFigureOut">
              <a:rPr lang="en-US" smtClean="0"/>
              <a:t>5/10/2016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3F87B-6CB3-2846-B2F3-2C71DF7D453B}" type="slidenum">
              <a:rPr lang="en-US" smtClean="0"/>
              <a:t>‹#›</a:t>
            </a:fld>
            <a:endParaRPr lang="en-US"/>
          </a:p>
        </p:txBody>
      </p:sp>
    </p:spTree>
    <p:extLst>
      <p:ext uri="{BB962C8B-B14F-4D97-AF65-F5344CB8AC3E}">
        <p14:creationId xmlns:p14="http://schemas.microsoft.com/office/powerpoint/2010/main" val="89907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CE57FE-4AC2-C448-B2A1-701C5051B37D}" type="datetimeFigureOut">
              <a:rPr lang="en-US" smtClean="0"/>
              <a:t>5/10/2016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3F87B-6CB3-2846-B2F3-2C71DF7D453B}" type="slidenum">
              <a:rPr lang="en-US" smtClean="0"/>
              <a:t>‹#›</a:t>
            </a:fld>
            <a:endParaRPr lang="en-US"/>
          </a:p>
        </p:txBody>
      </p:sp>
    </p:spTree>
    <p:extLst>
      <p:ext uri="{BB962C8B-B14F-4D97-AF65-F5344CB8AC3E}">
        <p14:creationId xmlns:p14="http://schemas.microsoft.com/office/powerpoint/2010/main" val="1021592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CE57FE-4AC2-C448-B2A1-701C5051B37D}" type="datetimeFigureOut">
              <a:rPr lang="en-US" smtClean="0"/>
              <a:t>5/10/2016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3F87B-6CB3-2846-B2F3-2C71DF7D453B}" type="slidenum">
              <a:rPr lang="en-US" smtClean="0"/>
              <a:t>‹#›</a:t>
            </a:fld>
            <a:endParaRPr lang="en-US"/>
          </a:p>
        </p:txBody>
      </p:sp>
    </p:spTree>
    <p:extLst>
      <p:ext uri="{BB962C8B-B14F-4D97-AF65-F5344CB8AC3E}">
        <p14:creationId xmlns:p14="http://schemas.microsoft.com/office/powerpoint/2010/main" val="739600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CE57FE-4AC2-C448-B2A1-701C5051B37D}" type="datetimeFigureOut">
              <a:rPr lang="en-US" smtClean="0"/>
              <a:t>5/10/2016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3F87B-6CB3-2846-B2F3-2C71DF7D453B}" type="slidenum">
              <a:rPr lang="en-US" smtClean="0"/>
              <a:t>‹#›</a:t>
            </a:fld>
            <a:endParaRPr lang="en-US"/>
          </a:p>
        </p:txBody>
      </p:sp>
    </p:spTree>
    <p:extLst>
      <p:ext uri="{BB962C8B-B14F-4D97-AF65-F5344CB8AC3E}">
        <p14:creationId xmlns:p14="http://schemas.microsoft.com/office/powerpoint/2010/main" val="742193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CE57FE-4AC2-C448-B2A1-701C5051B37D}" type="datetimeFigureOut">
              <a:rPr lang="en-US" smtClean="0"/>
              <a:t>5/10/2016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33F87B-6CB3-2846-B2F3-2C71DF7D453B}" type="slidenum">
              <a:rPr lang="en-US" smtClean="0"/>
              <a:t>‹#›</a:t>
            </a:fld>
            <a:endParaRPr lang="en-US"/>
          </a:p>
        </p:txBody>
      </p:sp>
    </p:spTree>
    <p:extLst>
      <p:ext uri="{BB962C8B-B14F-4D97-AF65-F5344CB8AC3E}">
        <p14:creationId xmlns:p14="http://schemas.microsoft.com/office/powerpoint/2010/main" val="1466510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CE57FE-4AC2-C448-B2A1-701C5051B37D}" type="datetimeFigureOut">
              <a:rPr lang="en-US" smtClean="0"/>
              <a:t>5/10/2016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33F87B-6CB3-2846-B2F3-2C71DF7D453B}" type="slidenum">
              <a:rPr lang="en-US" smtClean="0"/>
              <a:t>‹#›</a:t>
            </a:fld>
            <a:endParaRPr lang="en-US"/>
          </a:p>
        </p:txBody>
      </p:sp>
    </p:spTree>
    <p:extLst>
      <p:ext uri="{BB962C8B-B14F-4D97-AF65-F5344CB8AC3E}">
        <p14:creationId xmlns:p14="http://schemas.microsoft.com/office/powerpoint/2010/main" val="979955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CE57FE-4AC2-C448-B2A1-701C5051B37D}" type="datetimeFigureOut">
              <a:rPr lang="en-US" smtClean="0"/>
              <a:t>5/10/2016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33F87B-6CB3-2846-B2F3-2C71DF7D453B}" type="slidenum">
              <a:rPr lang="en-US" smtClean="0"/>
              <a:t>‹#›</a:t>
            </a:fld>
            <a:endParaRPr lang="en-US"/>
          </a:p>
        </p:txBody>
      </p:sp>
    </p:spTree>
    <p:extLst>
      <p:ext uri="{BB962C8B-B14F-4D97-AF65-F5344CB8AC3E}">
        <p14:creationId xmlns:p14="http://schemas.microsoft.com/office/powerpoint/2010/main" val="1057125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CE57FE-4AC2-C448-B2A1-701C5051B37D}" type="datetimeFigureOut">
              <a:rPr lang="en-US" smtClean="0"/>
              <a:t>5/10/2016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33F87B-6CB3-2846-B2F3-2C71DF7D453B}" type="slidenum">
              <a:rPr lang="en-US" smtClean="0"/>
              <a:t>‹#›</a:t>
            </a:fld>
            <a:endParaRPr lang="en-US"/>
          </a:p>
        </p:txBody>
      </p:sp>
    </p:spTree>
    <p:extLst>
      <p:ext uri="{BB962C8B-B14F-4D97-AF65-F5344CB8AC3E}">
        <p14:creationId xmlns:p14="http://schemas.microsoft.com/office/powerpoint/2010/main" val="978755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CE57FE-4AC2-C448-B2A1-701C5051B37D}" type="datetimeFigureOut">
              <a:rPr lang="en-US" smtClean="0"/>
              <a:t>5/10/2016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33F87B-6CB3-2846-B2F3-2C71DF7D453B}" type="slidenum">
              <a:rPr lang="en-US" smtClean="0"/>
              <a:t>‹#›</a:t>
            </a:fld>
            <a:endParaRPr lang="en-US"/>
          </a:p>
        </p:txBody>
      </p:sp>
    </p:spTree>
    <p:extLst>
      <p:ext uri="{BB962C8B-B14F-4D97-AF65-F5344CB8AC3E}">
        <p14:creationId xmlns:p14="http://schemas.microsoft.com/office/powerpoint/2010/main" val="227171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CE57FE-4AC2-C448-B2A1-701C5051B37D}" type="datetimeFigureOut">
              <a:rPr lang="en-US" smtClean="0"/>
              <a:t>5/10/2016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33F87B-6CB3-2846-B2F3-2C71DF7D453B}" type="slidenum">
              <a:rPr lang="en-US" smtClean="0"/>
              <a:t>‹#›</a:t>
            </a:fld>
            <a:endParaRPr lang="en-US"/>
          </a:p>
        </p:txBody>
      </p:sp>
    </p:spTree>
    <p:extLst>
      <p:ext uri="{BB962C8B-B14F-4D97-AF65-F5344CB8AC3E}">
        <p14:creationId xmlns:p14="http://schemas.microsoft.com/office/powerpoint/2010/main" val="1986287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CE57FE-4AC2-C448-B2A1-701C5051B37D}" type="datetimeFigureOut">
              <a:rPr lang="en-US" smtClean="0"/>
              <a:t>5/10/2016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33F87B-6CB3-2846-B2F3-2C71DF7D453B}" type="slidenum">
              <a:rPr lang="en-US" smtClean="0"/>
              <a:t>‹#›</a:t>
            </a:fld>
            <a:endParaRPr lang="en-US"/>
          </a:p>
        </p:txBody>
      </p:sp>
    </p:spTree>
    <p:extLst>
      <p:ext uri="{BB962C8B-B14F-4D97-AF65-F5344CB8AC3E}">
        <p14:creationId xmlns:p14="http://schemas.microsoft.com/office/powerpoint/2010/main" val="1559579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awm.gov.au/blog/2013/10/01/education-memorial-finding-elusive-count-von-spee" TargetMode="External"/><Relationship Id="rId2" Type="http://schemas.openxmlformats.org/officeDocument/2006/relationships/hyperlink" Target="http://www.awm.gov.au/units/unit_12749.asp"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abc.net.au/innovation/gallipoli/gallipoli2.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hyperlink" Target="http://www.awm.gov.au/"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Australians in WW1</a:t>
            </a:r>
            <a:endParaRPr lang="en-US" dirty="0"/>
          </a:p>
        </p:txBody>
      </p:sp>
      <p:sp>
        <p:nvSpPr>
          <p:cNvPr id="3" name="Subtitle 2"/>
          <p:cNvSpPr>
            <a:spLocks noGrp="1"/>
          </p:cNvSpPr>
          <p:nvPr>
            <p:ph type="subTitle" idx="1"/>
          </p:nvPr>
        </p:nvSpPr>
        <p:spPr/>
        <p:txBody>
          <a:bodyPr>
            <a:normAutofit/>
          </a:bodyPr>
          <a:lstStyle/>
          <a:p>
            <a:r>
              <a:rPr lang="en-US" sz="4000" dirty="0" smtClean="0"/>
              <a:t>Into the unknown.</a:t>
            </a:r>
            <a:endParaRPr lang="en-US" sz="4000" dirty="0"/>
          </a:p>
        </p:txBody>
      </p:sp>
    </p:spTree>
    <p:extLst>
      <p:ext uri="{BB962C8B-B14F-4D97-AF65-F5344CB8AC3E}">
        <p14:creationId xmlns:p14="http://schemas.microsoft.com/office/powerpoint/2010/main" val="1980684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i="1" dirty="0" smtClean="0"/>
              <a:t>“All of a sudden I heard a terrible noise on deck. I hopped up &amp; there was a notice pinned on the wall to the effect that the Sydney had destroyed the Emden. The boys were delighted, seeing as how it was our boat that done the trick.” </a:t>
            </a:r>
            <a:r>
              <a:rPr lang="en-US" dirty="0" smtClean="0"/>
              <a:t>– Archie Barwick</a:t>
            </a:r>
          </a:p>
          <a:p>
            <a:pPr marL="0" indent="0">
              <a:buNone/>
            </a:pPr>
            <a:endParaRPr lang="en-US" dirty="0" smtClean="0"/>
          </a:p>
          <a:p>
            <a:r>
              <a:rPr lang="en-US" dirty="0" smtClean="0"/>
              <a:t>News had now been received that, instead of heading for Europe, the men were bound for Egypt, where they would complete their training. </a:t>
            </a:r>
          </a:p>
          <a:p>
            <a:endParaRPr lang="en-US" dirty="0"/>
          </a:p>
        </p:txBody>
      </p:sp>
    </p:spTree>
    <p:extLst>
      <p:ext uri="{BB962C8B-B14F-4D97-AF65-F5344CB8AC3E}">
        <p14:creationId xmlns:p14="http://schemas.microsoft.com/office/powerpoint/2010/main" val="2140188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38175"/>
          </a:xfrm>
        </p:spPr>
        <p:txBody>
          <a:bodyPr>
            <a:normAutofit fontScale="90000"/>
          </a:bodyPr>
          <a:lstStyle/>
          <a:p>
            <a:r>
              <a:rPr lang="en-US" b="1" dirty="0" smtClean="0"/>
              <a:t>Questions</a:t>
            </a:r>
            <a:endParaRPr lang="en-US" b="1" dirty="0"/>
          </a:p>
        </p:txBody>
      </p:sp>
      <p:sp>
        <p:nvSpPr>
          <p:cNvPr id="3" name="Content Placeholder 2"/>
          <p:cNvSpPr>
            <a:spLocks noGrp="1"/>
          </p:cNvSpPr>
          <p:nvPr>
            <p:ph idx="1"/>
          </p:nvPr>
        </p:nvSpPr>
        <p:spPr>
          <a:xfrm>
            <a:off x="838200" y="1092200"/>
            <a:ext cx="10515600" cy="5084763"/>
          </a:xfrm>
        </p:spPr>
        <p:txBody>
          <a:bodyPr>
            <a:normAutofit fontScale="70000" lnSpcReduction="20000"/>
          </a:bodyPr>
          <a:lstStyle/>
          <a:p>
            <a:pPr marL="514350" indent="-514350">
              <a:buFont typeface="+mj-lt"/>
              <a:buAutoNum type="arabicPeriod"/>
            </a:pPr>
            <a:r>
              <a:rPr lang="en-US" dirty="0" smtClean="0"/>
              <a:t>What date did Britain declare War on Germany?</a:t>
            </a:r>
          </a:p>
          <a:p>
            <a:pPr marL="514350" indent="-514350">
              <a:buFont typeface="+mj-lt"/>
              <a:buAutoNum type="arabicPeriod"/>
            </a:pPr>
            <a:r>
              <a:rPr lang="en-US" dirty="0" smtClean="0"/>
              <a:t>Who was Australia’s Prime Minister in 1914?</a:t>
            </a:r>
          </a:p>
          <a:p>
            <a:pPr marL="514350" indent="-514350">
              <a:buFont typeface="+mj-lt"/>
              <a:buAutoNum type="arabicPeriod"/>
            </a:pPr>
            <a:r>
              <a:rPr lang="en-US" dirty="0" smtClean="0"/>
              <a:t>What was Australia’s population in 1914?</a:t>
            </a:r>
          </a:p>
          <a:p>
            <a:pPr marL="514350" indent="-514350">
              <a:buFont typeface="+mj-lt"/>
              <a:buAutoNum type="arabicPeriod"/>
            </a:pPr>
            <a:r>
              <a:rPr lang="en-US" dirty="0" smtClean="0"/>
              <a:t>What was the reaction in Australia to Britain’s declaration of war?</a:t>
            </a:r>
          </a:p>
          <a:p>
            <a:pPr marL="514350" indent="-514350">
              <a:buFont typeface="+mj-lt"/>
              <a:buAutoNum type="arabicPeriod"/>
            </a:pPr>
            <a:r>
              <a:rPr lang="en-US" dirty="0" smtClean="0"/>
              <a:t>Why do you think Australians reacted the way they did to the declaration of war? Provide 3 reasons</a:t>
            </a:r>
          </a:p>
          <a:p>
            <a:pPr marL="514350" indent="-514350">
              <a:buFont typeface="+mj-lt"/>
              <a:buAutoNum type="arabicPeriod"/>
            </a:pPr>
            <a:r>
              <a:rPr lang="en-US" dirty="0" smtClean="0"/>
              <a:t>When did Australian troops first set off to join the war?</a:t>
            </a:r>
          </a:p>
          <a:p>
            <a:pPr marL="0" indent="0">
              <a:buNone/>
            </a:pPr>
            <a:endParaRPr lang="en-US" dirty="0" smtClean="0"/>
          </a:p>
          <a:p>
            <a:r>
              <a:rPr lang="en-US" b="1" dirty="0"/>
              <a:t>Use the following links to research the history of SMS Emden: </a:t>
            </a:r>
            <a:r>
              <a:rPr lang="en-US" dirty="0">
                <a:hlinkClick r:id="rId2"/>
              </a:rPr>
              <a:t>http://</a:t>
            </a:r>
            <a:r>
              <a:rPr lang="en-US" dirty="0" smtClean="0">
                <a:hlinkClick r:id="rId2"/>
              </a:rPr>
              <a:t>www.awm.gov.au/units/unit_12749.asp</a:t>
            </a:r>
            <a:endParaRPr lang="en-US" dirty="0" smtClean="0"/>
          </a:p>
          <a:p>
            <a:r>
              <a:rPr lang="en-US" dirty="0" smtClean="0"/>
              <a:t> </a:t>
            </a:r>
            <a:r>
              <a:rPr lang="en-US" dirty="0">
                <a:hlinkClick r:id="rId3"/>
              </a:rPr>
              <a:t>http://</a:t>
            </a:r>
            <a:r>
              <a:rPr lang="en-US" dirty="0" smtClean="0">
                <a:hlinkClick r:id="rId3"/>
              </a:rPr>
              <a:t>www.awm.gov.au/blog/2013/10/01/education-memorial-finding-elusive-count-von-spee</a:t>
            </a:r>
            <a:endParaRPr lang="en-US" dirty="0"/>
          </a:p>
          <a:p>
            <a:pPr marL="514350" indent="-514350">
              <a:buFont typeface="+mj-lt"/>
              <a:buAutoNum type="arabicPeriod" startAt="7"/>
            </a:pPr>
            <a:r>
              <a:rPr lang="en-US" dirty="0"/>
              <a:t>Why would HMAS Sydney have helped wounded sailors from the Emden and kept them on board? </a:t>
            </a:r>
            <a:endParaRPr lang="en-US" dirty="0" smtClean="0"/>
          </a:p>
          <a:p>
            <a:pPr marL="514350" indent="-514350">
              <a:buFont typeface="+mj-lt"/>
              <a:buAutoNum type="arabicPeriod" startAt="7"/>
            </a:pPr>
            <a:r>
              <a:rPr lang="en-US" dirty="0"/>
              <a:t>The sinking of the Emden was commemorated in Australia with souvenirs including jugs, cups, and saucers (see image below). Why would these have been made and bought?</a:t>
            </a:r>
            <a:br>
              <a:rPr lang="en-US" dirty="0"/>
            </a:br>
            <a:r>
              <a:rPr lang="en-US" dirty="0"/>
              <a:t>What does this suggest about Australia’s attitude to war? </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8505891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Egypt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99052" y="1143000"/>
            <a:ext cx="8354748" cy="5012849"/>
          </a:xfrm>
        </p:spPr>
      </p:pic>
    </p:spTree>
    <p:extLst>
      <p:ext uri="{BB962C8B-B14F-4D97-AF65-F5344CB8AC3E}">
        <p14:creationId xmlns:p14="http://schemas.microsoft.com/office/powerpoint/2010/main" val="1209925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FF0000"/>
                </a:solidFill>
              </a:rPr>
              <a:t>Disembarking in Cairo, they set up a large tented camp, where two new divisions – the 1st Australian Division and a composite New Zealand and Australian Division – were formed into a new body, the Australian and New Zealand Army Corps. </a:t>
            </a:r>
            <a:endParaRPr lang="en-US" dirty="0" smtClean="0">
              <a:solidFill>
                <a:srgbClr val="FF0000"/>
              </a:solidFill>
            </a:endParaRPr>
          </a:p>
          <a:p>
            <a:endParaRPr lang="en-US" dirty="0">
              <a:solidFill>
                <a:srgbClr val="FF0000"/>
              </a:solidFill>
            </a:endParaRPr>
          </a:p>
          <a:p>
            <a:r>
              <a:rPr lang="en-US" dirty="0" smtClean="0">
                <a:solidFill>
                  <a:srgbClr val="FF0000"/>
                </a:solidFill>
              </a:rPr>
              <a:t>The </a:t>
            </a:r>
            <a:r>
              <a:rPr lang="en-US" dirty="0">
                <a:solidFill>
                  <a:srgbClr val="FF0000"/>
                </a:solidFill>
              </a:rPr>
              <a:t>name was quickly shortened to ANZAC. </a:t>
            </a:r>
            <a:endParaRPr lang="en-US" dirty="0" smtClean="0">
              <a:solidFill>
                <a:srgbClr val="FF0000"/>
              </a:solidFill>
            </a:endParaRPr>
          </a:p>
          <a:p>
            <a:endParaRPr lang="en-US" dirty="0"/>
          </a:p>
        </p:txBody>
      </p:sp>
    </p:spTree>
    <p:extLst>
      <p:ext uri="{BB962C8B-B14F-4D97-AF65-F5344CB8AC3E}">
        <p14:creationId xmlns:p14="http://schemas.microsoft.com/office/powerpoint/2010/main" val="2874888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Accompanying the men was a journalist named Charles Bean, who had been appointed as Australia’s official war correspondent. Here he set down his first thoughts on the all-volunteer Australian Imperial Force – </a:t>
            </a:r>
            <a:endParaRPr lang="en-US" dirty="0" smtClean="0"/>
          </a:p>
          <a:p>
            <a:r>
              <a:rPr lang="en-US" i="1" dirty="0" smtClean="0"/>
              <a:t>“They’re </a:t>
            </a:r>
            <a:r>
              <a:rPr lang="en-US" i="1" dirty="0"/>
              <a:t>not heroes. They do not intend to be thought or spoken of as heroes. They’re just ordinary Australians, doing their particular work as their country would wish them to do it. And pray God, Australians in days to come will be worthy of them</a:t>
            </a:r>
            <a:r>
              <a:rPr lang="en-US" i="1" dirty="0" smtClean="0"/>
              <a:t>.” </a:t>
            </a:r>
          </a:p>
          <a:p>
            <a:endParaRPr lang="en-US" dirty="0"/>
          </a:p>
        </p:txBody>
      </p:sp>
    </p:spTree>
    <p:extLst>
      <p:ext uri="{BB962C8B-B14F-4D97-AF65-F5344CB8AC3E}">
        <p14:creationId xmlns:p14="http://schemas.microsoft.com/office/powerpoint/2010/main" val="2876964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55600"/>
            <a:ext cx="10515600" cy="5821363"/>
          </a:xfrm>
        </p:spPr>
        <p:txBody>
          <a:bodyPr>
            <a:normAutofit/>
          </a:bodyPr>
          <a:lstStyle/>
          <a:p>
            <a:r>
              <a:rPr lang="en-US" dirty="0" smtClean="0">
                <a:solidFill>
                  <a:srgbClr val="FF0000"/>
                </a:solidFill>
              </a:rPr>
              <a:t>Training </a:t>
            </a:r>
            <a:r>
              <a:rPr lang="en-US" dirty="0">
                <a:solidFill>
                  <a:srgbClr val="FF0000"/>
                </a:solidFill>
              </a:rPr>
              <a:t>in Egypt was based on earlier wars, with rifles, bayonets and bugles, and the men were largely inexperienced. </a:t>
            </a:r>
            <a:endParaRPr lang="en-US" dirty="0" smtClean="0">
              <a:solidFill>
                <a:srgbClr val="FF0000"/>
              </a:solidFill>
            </a:endParaRPr>
          </a:p>
          <a:p>
            <a:endParaRPr lang="en-US" dirty="0" smtClean="0"/>
          </a:p>
          <a:p>
            <a:r>
              <a:rPr lang="en-US" dirty="0" smtClean="0"/>
              <a:t>They </a:t>
            </a:r>
            <a:r>
              <a:rPr lang="en-US" dirty="0"/>
              <a:t>were far from the main European theatres of war ... but within months, their situation would change dramatically. </a:t>
            </a:r>
            <a:endParaRPr lang="en-US" dirty="0" smtClean="0"/>
          </a:p>
          <a:p>
            <a:endParaRPr lang="en-US" dirty="0" smtClean="0"/>
          </a:p>
          <a:p>
            <a:r>
              <a:rPr lang="en-US" dirty="0">
                <a:solidFill>
                  <a:srgbClr val="FF0000"/>
                </a:solidFill>
              </a:rPr>
              <a:t>The British War Cabinet was looking for ways to help break the stalemate on the Western Front. </a:t>
            </a:r>
            <a:endParaRPr lang="en-US" dirty="0" smtClean="0">
              <a:solidFill>
                <a:srgbClr val="FF0000"/>
              </a:solidFill>
            </a:endParaRPr>
          </a:p>
          <a:p>
            <a:endParaRPr lang="en-US" dirty="0" smtClean="0">
              <a:solidFill>
                <a:srgbClr val="FF0000"/>
              </a:solidFill>
            </a:endParaRPr>
          </a:p>
          <a:p>
            <a:r>
              <a:rPr lang="en-US" dirty="0" smtClean="0">
                <a:solidFill>
                  <a:srgbClr val="FF0000"/>
                </a:solidFill>
              </a:rPr>
              <a:t>Their </a:t>
            </a:r>
            <a:r>
              <a:rPr lang="en-US" dirty="0">
                <a:solidFill>
                  <a:srgbClr val="FF0000"/>
                </a:solidFill>
              </a:rPr>
              <a:t>idea was for a naval attack upon Turkey, which had entered the war on Germany’s side. </a:t>
            </a:r>
            <a:endParaRPr lang="en-US" dirty="0" smtClean="0">
              <a:solidFill>
                <a:srgbClr val="FF0000"/>
              </a:solidFill>
            </a:endParaRPr>
          </a:p>
          <a:p>
            <a:endParaRPr lang="en-US" dirty="0"/>
          </a:p>
        </p:txBody>
      </p:sp>
    </p:spTree>
    <p:extLst>
      <p:ext uri="{BB962C8B-B14F-4D97-AF65-F5344CB8AC3E}">
        <p14:creationId xmlns:p14="http://schemas.microsoft.com/office/powerpoint/2010/main" val="17574544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0000"/>
                </a:solidFill>
              </a:rPr>
              <a:t>After several unsuccessful attempts to force a passage through the straits of the Dardanelles, it was decided that a landing should be made on the Gallipoli peninsula. </a:t>
            </a:r>
          </a:p>
          <a:p>
            <a:endParaRPr lang="en-US" dirty="0" smtClean="0"/>
          </a:p>
          <a:p>
            <a:r>
              <a:rPr lang="en-US" dirty="0" smtClean="0"/>
              <a:t>And so, British, French, Indian, Australian and New Zealand troops </a:t>
            </a:r>
            <a:r>
              <a:rPr lang="en-US" dirty="0" err="1" smtClean="0"/>
              <a:t>totalling</a:t>
            </a:r>
            <a:r>
              <a:rPr lang="en-US" dirty="0" smtClean="0"/>
              <a:t> some 70,000 men were assembled and shipped out to Gallipoli. </a:t>
            </a:r>
          </a:p>
          <a:p>
            <a:endParaRPr lang="en-US" dirty="0"/>
          </a:p>
        </p:txBody>
      </p:sp>
    </p:spTree>
    <p:extLst>
      <p:ext uri="{BB962C8B-B14F-4D97-AF65-F5344CB8AC3E}">
        <p14:creationId xmlns:p14="http://schemas.microsoft.com/office/powerpoint/2010/main" val="15826416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1" name="Picture 3"/>
          <p:cNvPicPr>
            <a:picLocks noChangeAspect="1" noChangeArrowheads="1"/>
          </p:cNvPicPr>
          <p:nvPr/>
        </p:nvPicPr>
        <p:blipFill>
          <a:blip r:embed="rId2" cstate="print">
            <a:lum bright="-33000" contrast="-59000"/>
          </a:blip>
          <a:srcRect/>
          <a:stretch>
            <a:fillRect/>
          </a:stretch>
        </p:blipFill>
        <p:spPr bwMode="auto">
          <a:xfrm>
            <a:off x="1524000" y="8827"/>
            <a:ext cx="9144000" cy="6849174"/>
          </a:xfrm>
          <a:prstGeom prst="rect">
            <a:avLst/>
          </a:prstGeom>
          <a:noFill/>
          <a:ln w="9525">
            <a:noFill/>
            <a:miter lim="800000"/>
            <a:headEnd/>
            <a:tailEnd/>
          </a:ln>
        </p:spPr>
      </p:pic>
      <p:sp>
        <p:nvSpPr>
          <p:cNvPr id="2" name="Title 1"/>
          <p:cNvSpPr>
            <a:spLocks noGrp="1"/>
          </p:cNvSpPr>
          <p:nvPr>
            <p:ph type="title"/>
          </p:nvPr>
        </p:nvSpPr>
        <p:spPr>
          <a:xfrm>
            <a:off x="1679574" y="365125"/>
            <a:ext cx="9674225" cy="1325563"/>
          </a:xfrm>
        </p:spPr>
        <p:txBody>
          <a:bodyPr/>
          <a:lstStyle/>
          <a:p>
            <a:r>
              <a:rPr lang="en-AU" b="1" dirty="0">
                <a:solidFill>
                  <a:schemeClr val="bg1"/>
                </a:solidFill>
              </a:rPr>
              <a:t>The Anzacs</a:t>
            </a:r>
            <a:endParaRPr lang="en-AU" dirty="0">
              <a:solidFill>
                <a:schemeClr val="bg1"/>
              </a:solidFill>
            </a:endParaRPr>
          </a:p>
        </p:txBody>
      </p:sp>
      <p:sp>
        <p:nvSpPr>
          <p:cNvPr id="3" name="Content Placeholder 2"/>
          <p:cNvSpPr>
            <a:spLocks noGrp="1"/>
          </p:cNvSpPr>
          <p:nvPr>
            <p:ph idx="1"/>
          </p:nvPr>
        </p:nvSpPr>
        <p:spPr>
          <a:xfrm>
            <a:off x="1778000" y="1690688"/>
            <a:ext cx="8636000" cy="4351338"/>
          </a:xfrm>
        </p:spPr>
        <p:txBody>
          <a:bodyPr>
            <a:normAutofit/>
          </a:bodyPr>
          <a:lstStyle/>
          <a:p>
            <a:r>
              <a:rPr lang="en-AU" b="1" dirty="0">
                <a:solidFill>
                  <a:schemeClr val="bg1"/>
                </a:solidFill>
                <a:latin typeface="Bradley Hand ITC" pitchFamily="66" charset="0"/>
              </a:rPr>
              <a:t>The name became famous with the landing of the Corps on the Gallipoli Peninsula, Turkey on 25 April 1915. It was the first military engagement in which significant numbers of Australians fought and died as Australian nationals</a:t>
            </a:r>
            <a:r>
              <a:rPr lang="en-AU" b="1" dirty="0" smtClean="0">
                <a:solidFill>
                  <a:schemeClr val="bg1"/>
                </a:solidFill>
                <a:latin typeface="Bradley Hand ITC" pitchFamily="66" charset="0"/>
              </a:rPr>
              <a:t>.</a:t>
            </a:r>
          </a:p>
          <a:p>
            <a:pPr>
              <a:buNone/>
            </a:pPr>
            <a:endParaRPr lang="en-AU" b="1" dirty="0">
              <a:solidFill>
                <a:schemeClr val="bg1"/>
              </a:solidFill>
              <a:latin typeface="Bradley Hand ITC" pitchFamily="66" charset="0"/>
            </a:endParaRPr>
          </a:p>
          <a:p>
            <a:r>
              <a:rPr lang="en-AU" b="1" dirty="0">
                <a:solidFill>
                  <a:schemeClr val="bg1"/>
                </a:solidFill>
                <a:latin typeface="Bradley Hand ITC" pitchFamily="66" charset="0"/>
              </a:rPr>
              <a:t>The Anzacs were part of an Allied campaign against the Turks to control the </a:t>
            </a:r>
            <a:r>
              <a:rPr lang="en-AU" b="1" dirty="0" err="1">
                <a:solidFill>
                  <a:schemeClr val="bg1"/>
                </a:solidFill>
                <a:latin typeface="Bradley Hand ITC" pitchFamily="66" charset="0"/>
              </a:rPr>
              <a:t>Dardenalles</a:t>
            </a:r>
            <a:r>
              <a:rPr lang="en-AU" b="1" dirty="0">
                <a:solidFill>
                  <a:schemeClr val="bg1"/>
                </a:solidFill>
                <a:latin typeface="Bradley Hand ITC" pitchFamily="66" charset="0"/>
              </a:rPr>
              <a:t> and thus open the way to Constantinople and Eastern Europe. </a:t>
            </a:r>
          </a:p>
          <a:p>
            <a:endParaRPr lang="en-AU" dirty="0">
              <a:solidFill>
                <a:schemeClr val="bg1"/>
              </a:solidFill>
            </a:endParaRPr>
          </a:p>
        </p:txBody>
      </p:sp>
      <p:sp>
        <p:nvSpPr>
          <p:cNvPr id="17410" name="AutoShape 2" descr="data:image/jpeg;base64,/9j/4AAQSkZJRgABAQAAAQABAAD/2wCEAAkGBhISEBUUEhQWFRQVFxgUFBUVFhcUFRYVFBcVFBUVGBUXHCYeFxkkGRcVHy8gIycpLywsFx4xNTAqNSYrLCkBCQoKDgwOGg8PGikkHBwsKSwsLCwsKSkpKSksKSksKSksLCkpLCwpLCkpLCksKSkpKSkpKSkpKSkpKSksKSksKf/AABEIAMIBAwMBIgACEQEDEQH/xAAcAAABBQEBAQAAAAAAAAAAAAAAAQIEBQYDBwj/xABGEAACAQIDBQUFBgMECQUBAAABAgMAEQQSIQUGMUFREyJhcZEyUoGhsQcUI0LB0WJyklOi0vAVJDNDc4KTsuFEVHSD8Rb/xAAZAQADAQEBAAAAAAAAAAAAAAAAAQIDBAX/xAAqEQACAgICAgEDAgcAAAAAAAAAAQIRAyESMQQTQSJRYYHBFDJxobHh8P/aAAwDAQACEQMRAD8A8/XDJly5Rb5+vGlhwaLwUa9e9/3XpyHSui1MekJdHFMCgN8uvjcj0OlOkwMbG5XXwuB6A2rtSiqGcpMGjCxUfDu/MWNKuDQLbKLeVz6nWuopaAOEOBjXgo+Pe/7r0g2fHe+XXzNvS9qkUUwI02AjY3Kj4XX5KRTf9FRe6f6m/epdqKpUIiDZcY1y/wB5v3qTkX3V/pX9qdRai0FDAg91f6V/aucmHVuKL6AfSu96ShUKmco8IgPsr6X+tdDEvur/AEr+1PFFPRRC/wBFRe6f6m/enpgUHBfmf1NSaUUkgI/3NOag+d6UYKMG+RfS/wBa7iinQDDGvur/AEr+1Rv9Fx+7/eb96l0XpAQjsuP3T/U3709NnRjgD/Ux+pqTaltUgRxg06fM0fc16fM1ItRamBw+5R+4K6RwIOCr/SD9adSijQHGbCowsVHwGX5rauUezYwb5eH8TEehNql0AVWhDezX3V/pX9qjNsyMkkrx6Mw+QNhUykNDSCyC2yo/dP8AU370lTTS1AyKldAK5pwFdlFYp6RUVoUigUopQKdl8RL08GmhacBRyJcQopaSnzFxClpKW1ClZSVBQasNk7FfEBghAb8oOgJtfLfkTUCaNkcpIpRxxVhY/wD5RzjdDdjDSrRQKuzMdarfdnZPbTrmF0B18TyFVSRliABcngBqa3e7cCrDhyv5jmY+JJveubyM/rWjbHj5GF2hhWhnkib8pJU9VJ0rletTvzgi88fZqTKSRYc01Jv5VlI2vr/npV4MvONkzjTH0UoFFq6LM6EtSWqXBs92sbWB0v18AOdSN5tmjDPBGPbaMvJc31zWAHTSs/ZG6sriyspaQUtWSJRRS2pAMNKKUCi1FjoDRRekvRYhaKS9F6LEI1LTWNFFgJGnCulqVRwoy1j8IuHQAUClApctCLsaKUClC0tqaQWJRaltS2otIBlLQRSqKVgaXdNAUkAPeDBh1HQ+tabbmzosbhS7L+MinUaMGAvoeh6Vldz4Y3lylikvFDfuuLaoR151rMJOYpbMLA91/wBGFeRmnLHks6oxUonmeJwEkKRNINJVuLcj7p6G1T9n7GMsatwzyGJTyBC5rnz4Vqt69k9okkY46SRfzDiB8L12wmyuzwMkQN3hk7UHmSMrfS4rr/irjZj66ZjdlFocZEHWzJItx4XtceGtbrIEnZFFlWW4H82p+dEscbL2tgSQutvyk3I9bUuMf/WD/EEb00riy5fabxXErtouBipXP+7jJ/usayu6O7hxClmbLFGoaRueozZQOvGtZJlM2ILC4ANwedk0v8TSSwDD7OdV9vEOq9OIANvhetsOTgjKStmO2lAEWKRR3JQ2h1sVOnqutXWL3ZCYfCudGds0v8hGZRbwAHrUtd3+27CI8DIGVQOCJo5J6WqTvTjDNiRDGNFIRQOp0+QrSeeTiJRQ/dyESytMw/Di9kci/IfCstvjiTJtCS/5FVPXvH61tNoIIYlwsWrHu3HEsfaa/L/xWC2r2QkCRa5NHluSZG4WBP5RUeMmpWwyPRGUU4LR2ZC3IIBNgSLC/S/WlFelzMEhKBS0l6lzKoBTWFOotQpg0cwKMtdKCKv2InicyKY40rvlpjpR7ELicGoroY6KfMVHReAopE4Cn1i5aLghKWgCnWpKdF0JQBrbrS2pStP20hcTridnyobMhB5XrlNh2QAsLA8OY9a3mzsVFi4AHsXUBXHO9uPiKq8fu9JGCY++nNDy8q4X5P1bRqsaMq6EAEggNqpOgNtDbrVhsTsiWEyZ14mxIYDhdSOYq3wUsEkAw8y9wE5eToSb3U102bukIw7M5ZQR2cqakAjXPH061Usya+li40csfulkMcmHlLRMfaOrR81Nxa4B014VqJo2liQtYyqvFeD24/GqbBzvhnymzQvrYagj3lPXwqxaYR2ZGvG2qsOXh4Vxzk59msdDXxOaIN+eL1K86l/eQsyN+WZbHzA/aouL7rdqPZb2xy14nyNRO0PYOo9qBhIninEfK4qFGhtkiGMrHLF7hYD+U99KMTJd4W95CPSxpzzAzRt+WZLf8yi4+RqGsndg6pMYz8xVJCsbKdcSerhPXKK7bX780EQ/Ipcj+J+6vyBqLCbvb38Ux+Ca05MX3p5wLlm7OLz9hP1NaUQWcGMWJZ8QfZjHYReJHtW820qr3eURpJi5eOoS/U+036UbXw5dsPgYzogzzN/EdTf609AuJkyju4PC+0eTlaYjts2G8cmJxHdVwQo1vlP5Rz18Kpd39389lAsqm7yHXiSbDx8KnyTNjZiR3MPHoOgHW3NjyrvNjQ6ZIj2WGj9p+bHop5k9aak0FIot98QpeGKMWjTMQOZYaXPP4n4VDwW700i9xbsSqheGh4sTwAA1rS4PZBxcoe2WJNAzasfj1+laSfFQ4aML7I5KNXY+XOt1mpaJoz0X2eJYZpWLfmKgZb+F+PnULGbAwcZIEkjlQS7XUIgHG5A1PgKlbS23JIDe8cXQcW/mP6CsztLHh1EaaJe7fxEcB5UozlJjaSK1ZLkkCyknLf2svK/jXSnBaeFrtiZjMlJlrrai1NoDmFpCldbUlqEgOJWinsKKviQckHCn5aeFpwWud9Fx6GAU4CnZaW1RZpQ21FqdalqrQUPwciq4LZrD3DZvA1psHtxr91w491+63w8fWqrC7uyvaxQf81z6CpEW77oxLANb2dLg9brXLmUGXG0WWKjw8/tDspOp0+fOo6zT4Q3PeT311UjxFKcVG2kiZCBYFOFh/CaIQ6/7Fw681Gvqh/SuJFssI54p17lgTxQ+y3ip/KahBjASCC0R9pTxXz/eq6VUJ7v4T9BcoT/LxX4VpdmbOmkjHb2BGinixH7edaIk47Pls2SxeJx3Txt4GpOA2A6yE37ouFvxKN+U+Rq7weARFAVQAKlE2rRR+5NlJHsBFRFOYhDmXW1jrb60rbLi17h1OY6n2ve86s5JKjO1S2kOiAdlwjXKQQSQQeBPE1wTYsYChWICtnUGxGbx61YtXItSUx0Uk2yZ4xKUs7y8XvYhTxAFR5IQ6phI/wAOJRnmdrgseeh41f8Aa9K5YjCpKLSD48xVppkMpsTKrplS8eETQt+aZuYHW/WpmB2OZrPKOzgTVI+AsOZP606XBGLvuDMiL+GFsMtuRH61Gx+MaS3bNm5rBH7I6Zjz+PpVOIrLOfb2YZMKosNO0PsDyH5v88appZkQl2vNJzN9PXn5CnpDLILm0cY8cqAeJ509JIU9gGZup7kQ+PFvhUFJGdxu15XIJuByBFgPJeH1qAy3JY8SbnzrVYjCfeZAkhzMAXWNBZVHslv01pZ90kRC7v2ajU3N66sUoroiSfyZYLRahpBdst8gJysdCQOZHKuOF2jFIxVGDEch+nWui32LR2tRanLY/DQ+FZTbW2ZkxBAOVV9kciOp63qo3LSBtI1NBpsMyuAVZToCcpvbrWY2ptGWPF6tYAiw/LlPUU4W3QpNJWaciikOIQ6qykcjcUVpsztCqP8APwpwWnKnD/PKly1zOWjSAy1AFPtXbC4Rn4aDqeH/AJrJzSNSORRlq4/0MtvaN/Kp+FwUIjyPGHIJObUNY8jbjWTzRHRX7NmLjLa7KOXG3nVpHipV9+38QzD50sOBgU3VWU8NGNvQ13AQcGYehrikrejQ4vtRG0kjB8tD865HBQObo7Rnx/cVNJW2rE+ag13wuCS+cgZV4WFszdLcLVaRDF2XgCAGm77Ke4SNfA9avom5mq2OTU34/SupxNUrAsGnri+KrLbN3xjnxM2HVWDRczwaxsbdKjbY3jkGCM0K5nIawPBQrFS1vzcOFacJXX3FaNVJia4Pi6xO6O9LYsMzlRIihMg0vc3Lhb+Qq/7apljcXUhp2rRYPiqb2hNYjfPeSfCyw9mR2be2Mt72IuLnwrVtiRoRwIBHkReqePik38iUrJf3pAwUsAzcFuMxt0HOuvaC9ri5vYc9ONeVb9gw42LE3LA2OXMVIKHUAjUA1YRb0LjXlku0CxYZxfNqGkYagj4Ctv4Z0pJkc1dHpEGMAOmoPxHjWa3z2hFgLYiMKWl7vZnqNS45C1ZP7P8AemKOMwSuwZnvGTqmthYEagk9dK0e/OzopcIxmbIY7sjc83u+N6pRUMnCYntWjpiccHwIxhYyAgZFfQXLBSoXgvPWon2jNLHhx91zAKc0rqTmA0sNOV68xwu2pUTswx7MsGKcrqQdL8PhWs3h+0J8XhZEWNkBKgkHMoXoehJro9HCSpWRztFh9n297PNIcTMvadkI4zIQoyhizC4sL8ONaDeOOSVVAk7RTZgiDRuhzDS3xrxQV7p9nhU7LhMh1u4AvfuhtNBWXlw4fXErFLlplIdgyFDnAVbEEseR04C9eb7MxIw+JBYmyMQ1umoOhr3fa+2cPhoWlbUIL2CkknkBfxr5/wBo4rtZXktbOzNbpc3tWviyc4u+icqSejabCxSSLKym7PIWI5hRoulV++MQ7NGt3s1r87WvaqDY+0zBKHHDg3Punj8a67a2y07dEBOUc7Hr41ssbU7+CXJONEXA454nDKSOviOYp+1sd20rPrYnug8hyFQ6K2rdmVneM6UlEfCimB6co0/z0pMtOXh6UteRejqiMK1e7D2np2bRB+jAC4Hj4VVYXD53VSQtzxPCtfBs0RrZco+p8SedYZHo1Q3s4/7MetOyx/2Yrp2PVhTWyj8/yrBKRTaOYjj9z50GNPd/vGhpE6sfQfpUPaO1ooYmkcHKgudT8BpzNaxg26JbJEiLbhbTiWNh4+VUeC3+gnxow0Y/CCkJIeDONSbe6dbV5ztre58RMzkvGmQoiI/C4/MeYPOs8DXo4/ESX1dnPLLvRvcXvSMFtWV0ZpY2GWRS3MjgCb8DwrbbI3nixUeeI6jRkPtKfEdPGvDWq33S2i0OLjK27zBGB4FWNjWmXxlJWu0KOTeyZvhtK2Pd4Q0TLoWUlSzc204Xp+F3oxLYOSIAFEXWTgyh21B6kkmuG/YIx8oPIgDS2gAt51YxYGSLZPaKussg9lSSEQEZm+N60SjwjZO7dGTwzMHGVipJsCDa19OPKvcMBhDFBFG5zOqjO173Y68TxrxHCwMZVUDMcwFhz1r3WbHxggXGgA+IAFq5POf8qNcHyea/aNtlJJFiQk9kTn6ZjbQdbVx3G3m7KYRzOexYFRmbuoeTa8BWe2wT94lubnO1z8TVpsXYKS4WeV73UfhWP5hqbjmLV1euPr4sy5PlZ2333iTEyKIwcseYXNtSTxFuVZ2OdlDAEgNowB0IBuL/ABphpK2hBQXFEN27HIxBr1rFiPaOx+1Z7PEt3tr+JGOY6EWryzZ+EMkqIL94gGwuQL6mt/gITCuLw0dxE6LkLc3IynXn+lc/kJafyjTGecGthBhIY9jmTOWMkyq6WykZAdAb8OBvWVxOFZJCjDvA20/SvQNm/Z+wjhhxD5DMe1A4gFRoh8SDWuSairbIimzzmvZfsuhV9naubrKwI0sOBFq803kiU450WyqHEegsBay3tXquzd3zhYRDHlIBzEk6sTzOlc3mSTxr8muFNSIH2nYMrge4cwzrn1Gg1sfWvH2Gte1bZ2PJPA8RAGYWuCDYg3FeMzRFGZTxUkHzBtT8Jr10hZlsvN1d1TjFxFiQ0UedOjNf2fiKoGUg2OhGhr0zcORV2ezcMshDZfaYkDLfpWZ3m2E5klnUKqHv2BvqeI/WtY5k5uDJcNWZeipGBwTSyLGvFjYfvWu2lueC8QS2VQEk5E24uK1lOMXshRb6MfHworviMMY3ZDxUkehoqrA9KVdKMtPRNB8PpTsleOdcTkFqy2djpB3b3Xx5eVQsldI3sLVDKLU4vxphxVVpxFNM1Z0xlicRWT+0LaDCBEFrO3e693UWq6Mpqv2zhkkiYPl4HKWto1tLE866PHpSTZnPaPOMHhjJIqA2LMFBPDU2p2PwnZSvGTfIxW/W2l6mbKw4WaJmYAXLE34ZD+tq77VWN2EispLSNn15EgqSD4Xr1uWzlog4/ZjRLExIParnAHIXtY08bKmEaSBDY3KlRc6HiQOFaHeKWN4Gyshy2C2INraWFdMLtCNIIlMi3CC+t+OttKyeV1aRahs4b3Y1sRBh5WFiBkfSxuLcfOxrRCXNAqIbRmPKoHIEWrM7W2rE8LLnuTwFjxB0rnsPbaxw5ZH591bE5R51hKMpQVfBaaTOm7uBaDHdm3Eo2U9bi4+lakwt1rG4neJfvEUig2j4nmQeIqyG98Zue8OgtUZsc506LhJR0Ve82zm+9ZVXVwtrDiTV7utgTJhJIySpV2RuRGYVWYjfVv8Adr8W/YVCwW9UsbSkBfxSGI1sCOmtbuOSUKraM1xUrJO8W7P3eFSt27xzNppcDLw5Uu62xo8RFMmYCYgZQRwUakj40zaG9fbQtGykEgag3Fwb1Hn20q9i8N1mjUBm5GwtY9auPs40+yXxv8FrgtmjB4+FWNxIoBPQv3TbwvWxbZ1ida8w2lt6WZ1diAUN1yi1tb/Wu7b2Yom5kPoK58uCeSnezSGSMbLXfHZZhmTELYgsL+Drr6G1egY7biYvC4fEIe8rKSPdYGzrXkm0d4JplyuQV42AA1HOl2Rt+XD5glircVa5F+tutXPBKcEn2hKaUvwazfzYaMpxEYswPftzHveY0rSbH2q0uFhkJ1KWbzXun6V5zjN755EKd0BhY2HI+ZqPgN5Z4Y+zRrKDcAgHU8aiWCc8ai+0NTipWet/ez1rN724aFcLM/ZoHa3esA2Ykc+tZD/+0xPvD+kVX7R2zNPbtHLW4DgB8BU4PGyQe3oc8kWjV/Z3tUQvLBKQBKqst+GYa26ag/Kp+9WJhOFkMUiknulVIPMX4cK84vRmrplgTnzsyU6VGj3NhKY2MOpBZSVv/EpKmtxLIq3zMB5m1eULinDZgxzDg1zccuNNeYniSfOllwex3ZUMiijZ4zF4J3LFrk8SA1jpaisjHwpKv1L7kc2erKNPT6U4U1DoKcDXls6I9Cii1NvS3qSxCorJ4zfnK7BIwyg2DEkE25+VSd79udmvZJ7bjU+6p/U1hK7sGBNcpGE5tOkak79yZT+GubkbmwHlz9aXY+xcZtZnCyJ+GAxDtkAB0uABWVr0L7L1McWLmHurEvmSWPyFbyjDFFySITcnRCxP2VYlFu0sAA/jP+Gs9tnd2fDOVkX2QpLL3lAcXW7ciRyNeq4mXNgpbcY2yNzuSoas5vHj3GFxqcc0kDm+p7N0AHwBFqxw+S8jqipY+KPOr0XrW/ZvsXDYrEvFiULDsyy2YrYqRfh4Vod59y8GuEeXDxupjYZjnLdy4BNj4XrolljF8WZqLezzG9JXoGxN28GpxayKZhEqSwvmK5kcaAgfCq7a27kLRyyREQmBV7RWJPaO/eCp0sKftjdBxfZkKK9Jw+y9mRwQ9tFeQxqzsZGF2IudBVlsndzZmILCGFWyi7HO9lHiSbVD8iCHwZ5JRXou0N0cPLdIEWNi2RGLNYtc3NtbqAOVVP2e7HhlxkiYhBIiRuSCTa6kAG4qlli1aE4taMhRXrU2x8CUWRcLGEL5D7V9eB41gtvbGSONZo2sskkidlqTH2ZtbNzohmjN0huDRRUVfbn7qvjp8gOWNRmlf3V8PE8BXoQwmEwyuIMPGUjHfllUSMTwvdgba9BRkzRh2EYOR4/RXpW2cFhZYu07GMhrKssNlAJ0F8ugN+RFZjC7oFsecKZVKpdpJF4BFF2NuvK3WiOWMlYOLRnKK9fj2fgMPBnEMYQaBpV7SR7aZtb/ACqr27srBGEzdiMtwM0JKWLcLjly4ioXkQbpD9bPNKKn7a2UcPLkLq+ga63tryN+BqBXQZhRRRQAUUUUAd4+FFEfCikB6qvD0paROA8h9KWvFOyPQWqNtDHCGJpG1y8upPAVJtWJ33xcnaiM6RgBgBzJ5mtsMOcqFOVIoMdjGlkZ3Nyxv/4qPRRXqnILXrG5+C7PZ0SnjM5lPlfKvyFY3czdRMZ2pkdkWMLYqAbsxOmvlXpGaNAsZJVEi7JSLXHdtmt864PLyxS4m+KL7KrdLFGaPaA5M4dehAzIbfKqfaUeYKP/AHGEZP8A7IGLD46fOtPu7syHChskzy3RkCsoUd85ibjxrN7SQpCr88NiQT/w5dD8L1z45xeT6TSS+nZVfZdLlxrf8GT6A16Nu4A0I7TVZAe0U81ZiL+QrAbkYXs9pyp0SUDytcfKraPaDxYvCkH8M4di68iqlsw87AH4Vp5UXKdr7WTjdIlQbEfCy4yBzmQRRmEn+yMlwL87E2rKbzTdzEDriVH9MdenbcZZIUkBuWQID70bMrg/KvL96F7s/wD8sj+5R483Odv8CmqRE2VtOSTs4Y4lea+VHYFmAJ0FmuoA62r0fEFcPh2QsLABsXMAFMjAWCKFsL8hbzqu3G3ZOGjEjgfeZhZQ2gijIvmPQkanwqm2/tlXJt3oMO1lX+3nOpdv4R+gq8qU5cY/qELS2R8ZvG8DiYALMRaFOIgi5ae+w68vOrDcGA/d8ViG9qQiIHxPeb6isNjO1cmRw3eN8xBAufGvV9m4ZMNs3Co/F7yOL29rvXJ5WFqvMljx/wBSY3KRC2LjxNhcXH/ZSB1/lIt9VrM7eivBOvOOZJl/kmWzf3gK2Ox4MIpZYNDIpVgZM+YcSbdaosZs4vb3XjfDMejrdor+drVzYZxU9Gklotfs+iEOyZZR7UjsL+CgKvzJqnTayRPiJZF7VIWRI4ye6ZDfvN1tY1N3Sx2bZEkfOKbvD+FrEH1FU+8GCyR4lToJGjniPJrXV1B6i97VrqWVqX/bJ2o6IeyN4mmxTCeTKs4yMbAhdQV8rHS9S8NjFw+1MQsjACTPHmvcDNYqbjlw1rM4bY00iF0QlV58L+Av7R8q77N3ennmaFVIlVWco1w3dF7W611vFHdGXJnokWV+yEhyPC2ZCRmRvAjmDWdxeDxEeLdZmCRYklc570Rubrc8rePCqzZeOxEEqRMDIGIHZm5IvoQNLqwr0XH4JUimgfvgIWUHW1gTr5Vw08Lp7TN9TWjzDfDAtFjJVYWNww56MARVLVpt7Z5iaM584kjSQEm5GYeyfKquvSj0jmfYUUUVQgooooA7x8KKI+FFID1VOHp9KWkXhS3rxTsXQVgN8cSWxJU8EAA9Lmr7b29ghJjjAZxoT+VT+prDzzM7FmN2JuSeZrv8bG19TMckk9HOiiiuwxPQPsrDPI6ZlEakSyDXMQoNteFr2q52ltQRxz4nIHvIII1PAZwSW+lUG6G0zHg5FhiZndgJZLjh+VQOlTJ8Sz4WSBoWuxEiNmXSReGl+B4V5eaCeW30dWN/SSNkq0OPghkxQmElsyAd0ZgeJvoQeVSNp4Qs+Ih/to2VfF0OZP1FUkmz3w2JixmQsJBcBSO5O4sFbwvcipLY/EZu/E+YG97gEH1qZwqSlH9hp2qZCwWPEWJjxBDFpIDGQBciVB2bgjyF/jVhhsdHMcPGUdXV2TtCjf7OZWUjhwDEGo4LTPKzqVIcYhAGCFmAyyxhlOhYa6cxT8l7H7vPqLi8rcDqDxrWcl2SlWhMNtZ41XDy9ofu7lGyqToG7uo8K7bzQo8D4mAEIksMjgqQc5UhzqNdbVHDAEnsJgTbN+MRe3C+utOG0LI0fYy5HFnXtiQR0IvWaaUuS/Yb6JU+9GeQyoZsrjT8IkeIvQm82lrOPKAftUCKeJVyiCUKOAE7WHwzUv3qL+wk/wCuf8VJqN6v+xSei5lxcTwGWVZJYVBE6uuU5j3Ysi88t7/Gok+3Fdz2kczLkKxgxsABlsOHwqtlxUJBBgcg8QZzr596nffIzb/V3NtBfEN/jp6a2I6YRBhpMIzxEB4y4aNCXL2YZSOfU1Mwm1o+ylQiW7WZfwmNpEIZToOot8agyYtWCgwMQhuoOIbunqO/pXM4lB/6c/8AXb/HQ6bsDliZn2fjibfgYgBirA5Wjk1PxUk+laFdtRRjKJCEOozoHQ+KtqDVDicSkgAfDFwvshp2Nr8bd+nYfGLGMqYfKOn3g29M9VkqaT+f0FHRYbQxkMygAzO1wIyqZI0JIF/KquHbDw7VmaTOztniGSxa5ACkdRYU+THoSCcPw4f6wdP79cZJYWYscKubjftyD5+3VY5Umn/lCkr6L6PeVUPfmysNO9GRIOvL6GpWzNqwy9omViHUoZn7qLm0uedZ8bUW1uwBA64gn6tTHxiMCDh9G0a05uR09r61jxTf+0VejObyMv3l1jYOiWjRhwKoLAiqurbb2yFhKFXDZwSUuCY9dFLDRja2oqpr1Y1So5X2FFFFUIKKKKAO8fCiiPhRSA9QxGLSJMzsFUAan/PGsPt/ed5WKxsVj8NC3iedvCl3v2qXl7MezHp5tbU/pWfrmwYVFcn2aObaoUmkoorqMwooooAekpHAkeVO+8N1PrXKilSHZ1OKe1sxt0ubaeFIZ26n1rnRRSC2PEx6n1p33hvePqa5UUUgtj+2bqfWjtm6n1plFFILY/tj1PrR2x6n1plFFILH9sep9aO1PU+tMoopBbH9qep9aO1PU+tMoopBbH9qep9aO1PU+tMoooLY/tD1NHaHrTKKdBY7tD1o7Q9abRRQWxS1JRRQIKKKKACiiigDvHwooj4UUgOLMTqdTSUUUwCiiigAooooAKKKKACiiigAooooAKKKKACiiigAooooAKKKKACiiigAooooAKKKKACiiigAooooAKKKKAHhqKKKAP/Z"/>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7529530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assets.imgstg.com/assets/console/gallery/images/gallipoli.gif"/>
          <p:cNvPicPr>
            <a:picLocks noChangeAspect="1" noChangeArrowheads="1"/>
          </p:cNvPicPr>
          <p:nvPr/>
        </p:nvPicPr>
        <p:blipFill>
          <a:blip r:embed="rId2" cstate="print"/>
          <a:srcRect/>
          <a:stretch>
            <a:fillRect/>
          </a:stretch>
        </p:blipFill>
        <p:spPr bwMode="auto">
          <a:xfrm>
            <a:off x="1295400" y="585601"/>
            <a:ext cx="8554988" cy="6272399"/>
          </a:xfrm>
          <a:prstGeom prst="rect">
            <a:avLst/>
          </a:prstGeom>
          <a:noFill/>
        </p:spPr>
      </p:pic>
      <p:sp>
        <p:nvSpPr>
          <p:cNvPr id="3" name="Content Placeholder 2"/>
          <p:cNvSpPr>
            <a:spLocks noGrp="1"/>
          </p:cNvSpPr>
          <p:nvPr>
            <p:ph idx="1"/>
          </p:nvPr>
        </p:nvSpPr>
        <p:spPr>
          <a:xfrm>
            <a:off x="1991544" y="1"/>
            <a:ext cx="8229600" cy="5361459"/>
          </a:xfrm>
        </p:spPr>
        <p:txBody>
          <a:bodyPr/>
          <a:lstStyle/>
          <a:p>
            <a:r>
              <a:rPr lang="en-AU" b="1" dirty="0" smtClean="0">
                <a:latin typeface="Bradley Hand ITC" pitchFamily="66" charset="0"/>
              </a:rPr>
              <a:t>This engagement ended with the evacuation of Australian troops on 19 - 20 December 1915.</a:t>
            </a:r>
            <a:endParaRPr lang="en-AU" b="1" dirty="0">
              <a:latin typeface="Bradley Hand ITC" pitchFamily="66" charset="0"/>
            </a:endParaRPr>
          </a:p>
        </p:txBody>
      </p:sp>
    </p:spTree>
    <p:extLst>
      <p:ext uri="{BB962C8B-B14F-4D97-AF65-F5344CB8AC3E}">
        <p14:creationId xmlns:p14="http://schemas.microsoft.com/office/powerpoint/2010/main" val="19086497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63552" y="764705"/>
            <a:ext cx="8229600" cy="4525963"/>
          </a:xfrm>
        </p:spPr>
        <p:txBody>
          <a:bodyPr/>
          <a:lstStyle/>
          <a:p>
            <a:pPr>
              <a:buNone/>
            </a:pPr>
            <a:r>
              <a:rPr lang="en-AU" dirty="0"/>
              <a:t>The Gallipoli campaign resulted in the deaths </a:t>
            </a:r>
            <a:r>
              <a:rPr lang="en-AU" dirty="0" smtClean="0"/>
              <a:t>of:</a:t>
            </a:r>
          </a:p>
          <a:p>
            <a:pPr algn="ctr"/>
            <a:r>
              <a:rPr lang="en-AU" dirty="0" smtClean="0">
                <a:solidFill>
                  <a:srgbClr val="FF0000"/>
                </a:solidFill>
              </a:rPr>
              <a:t> </a:t>
            </a:r>
            <a:r>
              <a:rPr lang="en-AU" dirty="0">
                <a:solidFill>
                  <a:srgbClr val="FF0000"/>
                </a:solidFill>
              </a:rPr>
              <a:t>7,600 Australians and </a:t>
            </a:r>
            <a:endParaRPr lang="en-AU" dirty="0" smtClean="0">
              <a:solidFill>
                <a:srgbClr val="FF0000"/>
              </a:solidFill>
            </a:endParaRPr>
          </a:p>
          <a:p>
            <a:pPr algn="ctr"/>
            <a:r>
              <a:rPr lang="en-AU" dirty="0" smtClean="0">
                <a:solidFill>
                  <a:srgbClr val="FF0000"/>
                </a:solidFill>
              </a:rPr>
              <a:t>2,500 </a:t>
            </a:r>
            <a:r>
              <a:rPr lang="en-AU" dirty="0">
                <a:solidFill>
                  <a:srgbClr val="FF0000"/>
                </a:solidFill>
              </a:rPr>
              <a:t>New Zealanders </a:t>
            </a:r>
            <a:endParaRPr lang="en-AU" dirty="0" smtClean="0">
              <a:solidFill>
                <a:srgbClr val="FF0000"/>
              </a:solidFill>
            </a:endParaRPr>
          </a:p>
          <a:p>
            <a:pPr>
              <a:buNone/>
            </a:pPr>
            <a:r>
              <a:rPr lang="en-AU" dirty="0" smtClean="0"/>
              <a:t>and </a:t>
            </a:r>
            <a:r>
              <a:rPr lang="en-AU" dirty="0"/>
              <a:t>the wounding </a:t>
            </a:r>
            <a:r>
              <a:rPr lang="en-AU" dirty="0" smtClean="0"/>
              <a:t>of:</a:t>
            </a:r>
          </a:p>
          <a:p>
            <a:pPr algn="ctr"/>
            <a:r>
              <a:rPr lang="en-AU" dirty="0" smtClean="0">
                <a:solidFill>
                  <a:schemeClr val="accent6"/>
                </a:solidFill>
              </a:rPr>
              <a:t>19,000 </a:t>
            </a:r>
            <a:r>
              <a:rPr lang="en-AU" dirty="0">
                <a:solidFill>
                  <a:schemeClr val="accent6"/>
                </a:solidFill>
              </a:rPr>
              <a:t>Australians and </a:t>
            </a:r>
            <a:endParaRPr lang="en-AU" dirty="0" smtClean="0">
              <a:solidFill>
                <a:schemeClr val="accent6"/>
              </a:solidFill>
            </a:endParaRPr>
          </a:p>
          <a:p>
            <a:pPr algn="ctr"/>
            <a:r>
              <a:rPr lang="en-AU" dirty="0" smtClean="0">
                <a:solidFill>
                  <a:schemeClr val="accent6"/>
                </a:solidFill>
              </a:rPr>
              <a:t>5,000 </a:t>
            </a:r>
            <a:r>
              <a:rPr lang="en-AU" dirty="0">
                <a:solidFill>
                  <a:schemeClr val="accent6"/>
                </a:solidFill>
              </a:rPr>
              <a:t>New Zealanders.</a:t>
            </a:r>
          </a:p>
        </p:txBody>
      </p:sp>
      <p:pic>
        <p:nvPicPr>
          <p:cNvPr id="18434" name="Picture 2" descr="https://encrypted-tbn3.gstatic.com/images?q=tbn:ANd9GcRVxmGb7_URVvyHDVQZoT89jDId7E1M4i5IuuRgJHFMZT5_gxVW-Q"/>
          <p:cNvPicPr>
            <a:picLocks noChangeAspect="1" noChangeArrowheads="1"/>
          </p:cNvPicPr>
          <p:nvPr/>
        </p:nvPicPr>
        <p:blipFill>
          <a:blip r:embed="rId2" cstate="print"/>
          <a:srcRect/>
          <a:stretch>
            <a:fillRect/>
          </a:stretch>
        </p:blipFill>
        <p:spPr bwMode="auto">
          <a:xfrm>
            <a:off x="1524000" y="4376920"/>
            <a:ext cx="3312368" cy="2481080"/>
          </a:xfrm>
          <a:prstGeom prst="rect">
            <a:avLst/>
          </a:prstGeom>
          <a:noFill/>
        </p:spPr>
      </p:pic>
      <p:pic>
        <p:nvPicPr>
          <p:cNvPr id="18436" name="Picture 4" descr="https://encrypted-tbn1.gstatic.com/images?q=tbn:ANd9GcRIRW1ahmFHHA_rmiH4qcwY9wu7xpS3KTIgOJ4Vi5EMtujMqxYk"/>
          <p:cNvPicPr>
            <a:picLocks noChangeAspect="1" noChangeArrowheads="1"/>
          </p:cNvPicPr>
          <p:nvPr/>
        </p:nvPicPr>
        <p:blipFill>
          <a:blip r:embed="rId3" cstate="print"/>
          <a:srcRect/>
          <a:stretch>
            <a:fillRect/>
          </a:stretch>
        </p:blipFill>
        <p:spPr bwMode="auto">
          <a:xfrm>
            <a:off x="6888089" y="4342640"/>
            <a:ext cx="3779912" cy="2515361"/>
          </a:xfrm>
          <a:prstGeom prst="rect">
            <a:avLst/>
          </a:prstGeom>
          <a:noFill/>
        </p:spPr>
      </p:pic>
    </p:spTree>
    <p:extLst>
      <p:ext uri="{BB962C8B-B14F-4D97-AF65-F5344CB8AC3E}">
        <p14:creationId xmlns:p14="http://schemas.microsoft.com/office/powerpoint/2010/main" val="17137348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9400" y="254000"/>
            <a:ext cx="6578600" cy="6388100"/>
          </a:xfrm>
        </p:spPr>
        <p:txBody>
          <a:bodyPr>
            <a:normAutofit/>
          </a:bodyPr>
          <a:lstStyle/>
          <a:p>
            <a:r>
              <a:rPr lang="en-US" dirty="0"/>
              <a:t>In June 1914 a Bosnian Serb assassinated Archduke Franz Ferdinand, the heir to the Austro-Hungarian throne. </a:t>
            </a:r>
            <a:endParaRPr lang="en-US" dirty="0" smtClean="0"/>
          </a:p>
          <a:p>
            <a:endParaRPr lang="en-US" dirty="0" smtClean="0"/>
          </a:p>
          <a:p>
            <a:r>
              <a:rPr lang="en-US" dirty="0"/>
              <a:t>As a result, Austria declared war on Serbia. </a:t>
            </a:r>
            <a:endParaRPr lang="en-US" dirty="0" smtClean="0"/>
          </a:p>
          <a:p>
            <a:endParaRPr lang="en-US" dirty="0" smtClean="0"/>
          </a:p>
          <a:p>
            <a:r>
              <a:rPr lang="en-US" dirty="0" smtClean="0"/>
              <a:t>Russia</a:t>
            </a:r>
            <a:r>
              <a:rPr lang="en-US" dirty="0"/>
              <a:t>, which had an alliance with France, supported Serbia, while Germany sided with Austria and invaded neutral Belgium to enter France. </a:t>
            </a:r>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61200" y="800100"/>
            <a:ext cx="4953000" cy="4953000"/>
          </a:xfrm>
          <a:prstGeom prst="rect">
            <a:avLst/>
          </a:prstGeom>
        </p:spPr>
      </p:pic>
    </p:spTree>
    <p:extLst>
      <p:ext uri="{BB962C8B-B14F-4D97-AF65-F5344CB8AC3E}">
        <p14:creationId xmlns:p14="http://schemas.microsoft.com/office/powerpoint/2010/main" val="8249604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Location of Australian forces</a:t>
            </a:r>
            <a:endParaRPr lang="en-AU" dirty="0"/>
          </a:p>
        </p:txBody>
      </p:sp>
      <p:sp>
        <p:nvSpPr>
          <p:cNvPr id="3" name="Content Placeholder 2"/>
          <p:cNvSpPr>
            <a:spLocks noGrp="1"/>
          </p:cNvSpPr>
          <p:nvPr>
            <p:ph idx="1"/>
          </p:nvPr>
        </p:nvSpPr>
        <p:spPr/>
        <p:txBody>
          <a:bodyPr>
            <a:normAutofit/>
          </a:bodyPr>
          <a:lstStyle/>
          <a:p>
            <a:r>
              <a:rPr lang="en-AU" dirty="0"/>
              <a:t>First Australian troops sent to Egypt to defend British interests against the Ottoman Empire (Turkey), 1915</a:t>
            </a:r>
          </a:p>
          <a:p>
            <a:r>
              <a:rPr lang="en-AU" dirty="0"/>
              <a:t>Engaged in battle on the Gallipoli Peninsula against the Turks on 25 April 1915</a:t>
            </a:r>
          </a:p>
          <a:p>
            <a:r>
              <a:rPr lang="en-AU" dirty="0"/>
              <a:t>Evacuated from Gallipoli 19 - 20 December 1915</a:t>
            </a:r>
          </a:p>
          <a:p>
            <a:r>
              <a:rPr lang="en-AU" dirty="0"/>
              <a:t>The Australian Imperial Forces (AIF) then reorganised; expanded from two to five infantry divisions</a:t>
            </a:r>
          </a:p>
          <a:p>
            <a:r>
              <a:rPr lang="en-AU" dirty="0"/>
              <a:t>Transferred to France from March 1916</a:t>
            </a:r>
          </a:p>
          <a:p>
            <a:r>
              <a:rPr lang="en-AU" dirty="0"/>
              <a:t>AIF mounted division remained in the Middle East</a:t>
            </a:r>
          </a:p>
          <a:p>
            <a:pPr>
              <a:buNone/>
            </a:pPr>
            <a:endParaRPr lang="en-AU" dirty="0"/>
          </a:p>
        </p:txBody>
      </p:sp>
    </p:spTree>
    <p:extLst>
      <p:ext uri="{BB962C8B-B14F-4D97-AF65-F5344CB8AC3E}">
        <p14:creationId xmlns:p14="http://schemas.microsoft.com/office/powerpoint/2010/main" val="6912865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pic>
        <p:nvPicPr>
          <p:cNvPr id="19458" name="Picture 2" descr="Map of the Gallipoli Peninsula detailing the events of 25 April 1915"/>
          <p:cNvPicPr>
            <a:picLocks noChangeAspect="1" noChangeArrowheads="1"/>
          </p:cNvPicPr>
          <p:nvPr/>
        </p:nvPicPr>
        <p:blipFill>
          <a:blip r:embed="rId2" cstate="print"/>
          <a:srcRect/>
          <a:stretch>
            <a:fillRect/>
          </a:stretch>
        </p:blipFill>
        <p:spPr bwMode="auto">
          <a:xfrm>
            <a:off x="4007768" y="-60887"/>
            <a:ext cx="4176464" cy="6918887"/>
          </a:xfrm>
          <a:prstGeom prst="rect">
            <a:avLst/>
          </a:prstGeom>
          <a:noFill/>
        </p:spPr>
      </p:pic>
    </p:spTree>
    <p:extLst>
      <p:ext uri="{BB962C8B-B14F-4D97-AF65-F5344CB8AC3E}">
        <p14:creationId xmlns:p14="http://schemas.microsoft.com/office/powerpoint/2010/main" val="5661122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lstStyle/>
          <a:p>
            <a:pPr marL="0" indent="0">
              <a:buNone/>
            </a:pPr>
            <a:r>
              <a:rPr lang="en-AU" dirty="0">
                <a:hlinkClick r:id="rId2"/>
              </a:rPr>
              <a:t>http://</a:t>
            </a:r>
            <a:r>
              <a:rPr lang="en-AU">
                <a:hlinkClick r:id="rId2"/>
              </a:rPr>
              <a:t>www.abc.net.au/innovation/gallipoli/gallipoli2.htm</a:t>
            </a:r>
            <a:r>
              <a:rPr lang="en-AU" smtClean="0">
                <a:hlinkClick r:id="rId2"/>
              </a:rPr>
              <a:t>#</a:t>
            </a:r>
            <a:endParaRPr lang="en-AU" smtClean="0"/>
          </a:p>
          <a:p>
            <a:pPr marL="0" indent="0">
              <a:buNone/>
            </a:pPr>
            <a:endParaRPr lang="en-AU" dirty="0"/>
          </a:p>
        </p:txBody>
      </p:sp>
    </p:spTree>
    <p:extLst>
      <p:ext uri="{BB962C8B-B14F-4D97-AF65-F5344CB8AC3E}">
        <p14:creationId xmlns:p14="http://schemas.microsoft.com/office/powerpoint/2010/main" val="1295390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In response to the invasion of Belgium, whose neutrality it had guaranteed, Britain declared war on Germany on the 4th of August 1914. </a:t>
            </a:r>
          </a:p>
          <a:p>
            <a:endParaRPr lang="en-US" dirty="0" smtClean="0"/>
          </a:p>
          <a:p>
            <a:r>
              <a:rPr lang="en-US" dirty="0" smtClean="0"/>
              <a:t>Australia remained staunchly loyal to the British empire and so declared its full support for the war effort. </a:t>
            </a:r>
          </a:p>
          <a:p>
            <a:endParaRPr lang="en-US" dirty="0"/>
          </a:p>
        </p:txBody>
      </p:sp>
    </p:spTree>
    <p:extLst>
      <p:ext uri="{BB962C8B-B14F-4D97-AF65-F5344CB8AC3E}">
        <p14:creationId xmlns:p14="http://schemas.microsoft.com/office/powerpoint/2010/main" val="334779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p:cNvPicPr>
            <a:picLocks noGrp="1" noChangeAspect="1" noChangeArrowheads="1"/>
          </p:cNvPicPr>
          <p:nvPr>
            <p:ph idx="1"/>
          </p:nvPr>
        </p:nvPicPr>
        <p:blipFill>
          <a:blip r:embed="rId2" cstate="print"/>
          <a:stretch>
            <a:fillRect/>
          </a:stretch>
        </p:blipFill>
        <p:spPr bwMode="auto">
          <a:xfrm>
            <a:off x="5807968" y="2348881"/>
            <a:ext cx="3240360" cy="2374615"/>
          </a:xfrm>
          <a:prstGeom prst="rect">
            <a:avLst/>
          </a:prstGeom>
          <a:noFill/>
          <a:ln w="9525">
            <a:noFill/>
            <a:miter lim="800000"/>
            <a:headEnd/>
            <a:tailEnd/>
          </a:ln>
        </p:spPr>
      </p:pic>
      <p:pic>
        <p:nvPicPr>
          <p:cNvPr id="6" name="Picture 2" descr="Australian troops in the Turkish Lone Pine trenches"/>
          <p:cNvPicPr>
            <a:picLocks noChangeAspect="1" noChangeArrowheads="1"/>
          </p:cNvPicPr>
          <p:nvPr/>
        </p:nvPicPr>
        <p:blipFill>
          <a:blip r:embed="rId3" cstate="print"/>
          <a:srcRect/>
          <a:stretch>
            <a:fillRect/>
          </a:stretch>
        </p:blipFill>
        <p:spPr bwMode="auto">
          <a:xfrm>
            <a:off x="1919536" y="2132856"/>
            <a:ext cx="3086100" cy="4286250"/>
          </a:xfrm>
          <a:prstGeom prst="rect">
            <a:avLst/>
          </a:prstGeom>
          <a:noFill/>
        </p:spPr>
      </p:pic>
      <p:sp>
        <p:nvSpPr>
          <p:cNvPr id="8" name="Rectangle 7"/>
          <p:cNvSpPr/>
          <p:nvPr/>
        </p:nvSpPr>
        <p:spPr>
          <a:xfrm>
            <a:off x="1775520" y="260648"/>
            <a:ext cx="6012160" cy="1938992"/>
          </a:xfrm>
          <a:prstGeom prst="rect">
            <a:avLst/>
          </a:prstGeom>
        </p:spPr>
        <p:txBody>
          <a:bodyPr wrap="square">
            <a:spAutoFit/>
          </a:bodyPr>
          <a:lstStyle/>
          <a:p>
            <a:r>
              <a:rPr lang="en-AU" sz="2400" b="1" dirty="0">
                <a:latin typeface="Bradley Hand ITC" pitchFamily="66" charset="0"/>
              </a:rPr>
              <a:t>Although the theatres of war were very distant from Australia, its membership of the British Empire ensured that there was strong (although not universal) public support for involvement in the war. </a:t>
            </a:r>
          </a:p>
        </p:txBody>
      </p:sp>
      <p:sp>
        <p:nvSpPr>
          <p:cNvPr id="9" name="Rectangle 8"/>
          <p:cNvSpPr/>
          <p:nvPr/>
        </p:nvSpPr>
        <p:spPr>
          <a:xfrm>
            <a:off x="5490964" y="4919008"/>
            <a:ext cx="5004048" cy="1938992"/>
          </a:xfrm>
          <a:prstGeom prst="rect">
            <a:avLst/>
          </a:prstGeom>
        </p:spPr>
        <p:txBody>
          <a:bodyPr wrap="square">
            <a:spAutoFit/>
          </a:bodyPr>
          <a:lstStyle/>
          <a:p>
            <a:r>
              <a:rPr lang="en-AU" sz="2400" b="1" dirty="0">
                <a:latin typeface="Bradley Hand ITC" pitchFamily="66" charset="0"/>
              </a:rPr>
              <a:t>In 1914, Australia's Prime Minister, Andrew Fisher, immediately promised Australian support for Britain 'to the last man and the last shilling'.</a:t>
            </a:r>
          </a:p>
        </p:txBody>
      </p:sp>
      <p:pic>
        <p:nvPicPr>
          <p:cNvPr id="14338" name="Picture 2" descr="https://encrypted-tbn0.gstatic.com/images?q=tbn:ANd9GcQIg5qMx2qpSZNgBwCJfMef5VN0F7G_HSkzvpVzwwvwpoMGjDkF"/>
          <p:cNvPicPr>
            <a:picLocks noChangeAspect="1" noChangeArrowheads="1"/>
          </p:cNvPicPr>
          <p:nvPr/>
        </p:nvPicPr>
        <p:blipFill>
          <a:blip r:embed="rId4" cstate="print"/>
          <a:srcRect/>
          <a:stretch>
            <a:fillRect/>
          </a:stretch>
        </p:blipFill>
        <p:spPr bwMode="auto">
          <a:xfrm>
            <a:off x="7824192" y="332656"/>
            <a:ext cx="2667000" cy="1714500"/>
          </a:xfrm>
          <a:prstGeom prst="rect">
            <a:avLst/>
          </a:prstGeom>
          <a:noFill/>
        </p:spPr>
      </p:pic>
    </p:spTree>
    <p:extLst>
      <p:ext uri="{BB962C8B-B14F-4D97-AF65-F5344CB8AC3E}">
        <p14:creationId xmlns:p14="http://schemas.microsoft.com/office/powerpoint/2010/main" val="20217727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descr="https://encrypted-tbn3.gstatic.com/images?q=tbn:ANd9GcS1ruydUJEdwKCqYKcMTjRkxhSxnS_BeWMmS6P2gJvwVAnc9Jg-Bo-Ya7Y"/>
          <p:cNvPicPr>
            <a:picLocks noChangeAspect="1" noChangeArrowheads="1"/>
          </p:cNvPicPr>
          <p:nvPr/>
        </p:nvPicPr>
        <p:blipFill>
          <a:blip r:embed="rId2" cstate="print"/>
          <a:srcRect/>
          <a:stretch>
            <a:fillRect/>
          </a:stretch>
        </p:blipFill>
        <p:spPr bwMode="auto">
          <a:xfrm>
            <a:off x="8544273" y="1412776"/>
            <a:ext cx="1908795" cy="4892658"/>
          </a:xfrm>
          <a:prstGeom prst="rect">
            <a:avLst/>
          </a:prstGeom>
          <a:noFill/>
        </p:spPr>
      </p:pic>
      <p:sp>
        <p:nvSpPr>
          <p:cNvPr id="3" name="Content Placeholder 2"/>
          <p:cNvSpPr>
            <a:spLocks noGrp="1"/>
          </p:cNvSpPr>
          <p:nvPr>
            <p:ph idx="1"/>
          </p:nvPr>
        </p:nvSpPr>
        <p:spPr>
          <a:xfrm>
            <a:off x="1016000" y="752005"/>
            <a:ext cx="8229600" cy="5361459"/>
          </a:xfrm>
        </p:spPr>
        <p:txBody>
          <a:bodyPr>
            <a:normAutofit/>
          </a:bodyPr>
          <a:lstStyle/>
          <a:p>
            <a:pPr>
              <a:buNone/>
            </a:pPr>
            <a:r>
              <a:rPr lang="en-AU" dirty="0"/>
              <a:t>The Australian population in 1914 was less than five million. </a:t>
            </a:r>
            <a:endParaRPr lang="en-AU" dirty="0" smtClean="0"/>
          </a:p>
          <a:p>
            <a:pPr>
              <a:buNone/>
            </a:pPr>
            <a:endParaRPr lang="en-AU" dirty="0" smtClean="0"/>
          </a:p>
          <a:p>
            <a:pPr>
              <a:buNone/>
            </a:pPr>
            <a:r>
              <a:rPr lang="en-AU" b="1" i="1" dirty="0"/>
              <a:t>involved</a:t>
            </a:r>
            <a:r>
              <a:rPr lang="en-AU" b="1" i="1" dirty="0" smtClean="0"/>
              <a:t>:</a:t>
            </a:r>
          </a:p>
          <a:p>
            <a:pPr>
              <a:buNone/>
            </a:pPr>
            <a:r>
              <a:rPr lang="en-AU" dirty="0" smtClean="0"/>
              <a:t/>
            </a:r>
            <a:br>
              <a:rPr lang="en-AU" dirty="0" smtClean="0"/>
            </a:br>
            <a:r>
              <a:rPr lang="en-AU" dirty="0" smtClean="0"/>
              <a:t>- Enlisted </a:t>
            </a:r>
            <a:r>
              <a:rPr lang="en-AU" dirty="0"/>
              <a:t>and served overseas: 324,000</a:t>
            </a:r>
            <a:r>
              <a:rPr lang="en-AU" dirty="0" smtClean="0"/>
              <a:t/>
            </a:r>
            <a:br>
              <a:rPr lang="en-AU" dirty="0" smtClean="0"/>
            </a:br>
            <a:r>
              <a:rPr lang="en-AU" dirty="0" smtClean="0"/>
              <a:t>- Dead</a:t>
            </a:r>
            <a:r>
              <a:rPr lang="en-AU" dirty="0"/>
              <a:t>: 61,720</a:t>
            </a:r>
            <a:r>
              <a:rPr lang="en-AU" dirty="0" smtClean="0"/>
              <a:t/>
            </a:r>
            <a:br>
              <a:rPr lang="en-AU" dirty="0" smtClean="0"/>
            </a:br>
            <a:r>
              <a:rPr lang="en-AU" dirty="0" smtClean="0"/>
              <a:t>- Wounded</a:t>
            </a:r>
            <a:r>
              <a:rPr lang="en-AU" dirty="0"/>
              <a:t>: 155,000 (all services)</a:t>
            </a:r>
            <a:r>
              <a:rPr lang="en-AU" dirty="0" smtClean="0"/>
              <a:t/>
            </a:r>
            <a:br>
              <a:rPr lang="en-AU" dirty="0" smtClean="0"/>
            </a:br>
            <a:r>
              <a:rPr lang="en-AU" dirty="0" smtClean="0"/>
              <a:t>- Prisoners </a:t>
            </a:r>
            <a:r>
              <a:rPr lang="en-AU" dirty="0"/>
              <a:t>of war: 4,044 (397 died while captive)</a:t>
            </a:r>
            <a:r>
              <a:rPr lang="en-AU" dirty="0" smtClean="0"/>
              <a:t/>
            </a:r>
            <a:br>
              <a:rPr lang="en-AU" dirty="0" smtClean="0"/>
            </a:br>
            <a:r>
              <a:rPr lang="en-AU" sz="1400" dirty="0">
                <a:latin typeface="Bradley Hand ITC" pitchFamily="66" charset="0"/>
              </a:rPr>
              <a:t>(Source: Australian War Memorial at </a:t>
            </a:r>
            <a:r>
              <a:rPr lang="en-AU" sz="1400" u="sng" dirty="0">
                <a:latin typeface="Bradley Hand ITC" pitchFamily="66" charset="0"/>
                <a:hlinkClick r:id="rId3"/>
              </a:rPr>
              <a:t>http://www.awm.gov.au/</a:t>
            </a:r>
            <a:r>
              <a:rPr lang="en-AU" sz="1400" dirty="0">
                <a:latin typeface="Bradley Hand ITC" pitchFamily="66" charset="0"/>
              </a:rPr>
              <a:t>)</a:t>
            </a:r>
          </a:p>
        </p:txBody>
      </p:sp>
    </p:spTree>
    <p:extLst>
      <p:ext uri="{BB962C8B-B14F-4D97-AF65-F5344CB8AC3E}">
        <p14:creationId xmlns:p14="http://schemas.microsoft.com/office/powerpoint/2010/main" val="3008291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Britain’s declaration of war was met with great enthusiasm and thousands of volunteers, keen for adventure, rushed to join up. One volunteer was a 24-year-old farmer by the name of Archie Barwick – </a:t>
            </a:r>
          </a:p>
          <a:p>
            <a:endParaRPr lang="en-US" dirty="0"/>
          </a:p>
          <a:p>
            <a:pPr marL="0" indent="0">
              <a:buNone/>
            </a:pPr>
            <a:r>
              <a:rPr lang="en-US" i="1" dirty="0" smtClean="0"/>
              <a:t>“To </a:t>
            </a:r>
            <a:r>
              <a:rPr lang="en-US" i="1" dirty="0"/>
              <a:t>my great joy and no less surprise, I was requested to report at once to Victoria Barracks in Sydney for medical inspection. I think I threw two or three somersaults</a:t>
            </a:r>
            <a:r>
              <a:rPr lang="en-US" i="1" dirty="0" smtClean="0"/>
              <a:t>."</a:t>
            </a:r>
          </a:p>
          <a:p>
            <a:endParaRPr lang="en-US" dirty="0"/>
          </a:p>
        </p:txBody>
      </p:sp>
    </p:spTree>
    <p:extLst>
      <p:ext uri="{BB962C8B-B14F-4D97-AF65-F5344CB8AC3E}">
        <p14:creationId xmlns:p14="http://schemas.microsoft.com/office/powerpoint/2010/main" val="1875801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5500" y="987425"/>
            <a:ext cx="10515600" cy="4351338"/>
          </a:xfrm>
        </p:spPr>
        <p:txBody>
          <a:bodyPr>
            <a:normAutofit fontScale="92500" lnSpcReduction="10000"/>
          </a:bodyPr>
          <a:lstStyle/>
          <a:p>
            <a:r>
              <a:rPr lang="en-US" dirty="0"/>
              <a:t>Most young men were proud to support the Empire and looked forward to the glory of battle, and many expected it all to be over quite swiftly. </a:t>
            </a:r>
            <a:endParaRPr lang="en-US" dirty="0" smtClean="0"/>
          </a:p>
          <a:p>
            <a:endParaRPr lang="en-US" dirty="0" smtClean="0"/>
          </a:p>
          <a:p>
            <a:r>
              <a:rPr lang="en-US" dirty="0"/>
              <a:t>In addition, troops were paid six shillings a day, which was attractive in those tough financial times. </a:t>
            </a:r>
            <a:endParaRPr lang="en-US" dirty="0" smtClean="0"/>
          </a:p>
          <a:p>
            <a:endParaRPr lang="en-US" dirty="0" smtClean="0"/>
          </a:p>
          <a:p>
            <a:r>
              <a:rPr lang="en-US" dirty="0"/>
              <a:t>And so, the Australian Imperial Force was formed in 1914. </a:t>
            </a:r>
            <a:endParaRPr lang="en-US" dirty="0" smtClean="0"/>
          </a:p>
          <a:p>
            <a:endParaRPr lang="en-US" dirty="0" smtClean="0"/>
          </a:p>
          <a:p>
            <a:r>
              <a:rPr lang="en-US" dirty="0" smtClean="0"/>
              <a:t>New </a:t>
            </a:r>
            <a:r>
              <a:rPr lang="en-US" dirty="0"/>
              <a:t>Zealand showed similar enthusiasm and formed an Expeditionary Force. </a:t>
            </a:r>
            <a:endParaRPr lang="en-US" dirty="0" smtClean="0"/>
          </a:p>
          <a:p>
            <a:endParaRPr lang="en-US" dirty="0"/>
          </a:p>
        </p:txBody>
      </p:sp>
    </p:spTree>
    <p:extLst>
      <p:ext uri="{BB962C8B-B14F-4D97-AF65-F5344CB8AC3E}">
        <p14:creationId xmlns:p14="http://schemas.microsoft.com/office/powerpoint/2010/main" val="363640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On the 1st of November 1914 the first troop convoy of Australians and New Zealanders set off from Albany, Western Australia, destined for the war in Europe. </a:t>
            </a:r>
            <a:endParaRPr lang="en-US" dirty="0" smtClean="0"/>
          </a:p>
          <a:p>
            <a:endParaRPr lang="en-US" dirty="0" smtClean="0"/>
          </a:p>
          <a:p>
            <a:pPr marL="0" indent="0">
              <a:buNone/>
            </a:pPr>
            <a:r>
              <a:rPr lang="en-US" i="1" dirty="0" smtClean="0"/>
              <a:t>“We </a:t>
            </a:r>
            <a:r>
              <a:rPr lang="en-US" i="1" dirty="0"/>
              <a:t>lifted our anchors and the great fleet set sail. The Australian ships led the way and the New Zealanders brought up the rear</a:t>
            </a:r>
            <a:r>
              <a:rPr lang="en-US" i="1" dirty="0" smtClean="0"/>
              <a:t>.” </a:t>
            </a:r>
            <a:r>
              <a:rPr lang="en-US" dirty="0" smtClean="0"/>
              <a:t>- Archie Barwick </a:t>
            </a:r>
          </a:p>
          <a:p>
            <a:endParaRPr lang="en-US" dirty="0"/>
          </a:p>
        </p:txBody>
      </p:sp>
    </p:spTree>
    <p:extLst>
      <p:ext uri="{BB962C8B-B14F-4D97-AF65-F5344CB8AC3E}">
        <p14:creationId xmlns:p14="http://schemas.microsoft.com/office/powerpoint/2010/main" val="2031367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19101"/>
            <a:ext cx="10515600" cy="1485900"/>
          </a:xfrm>
        </p:spPr>
        <p:txBody>
          <a:bodyPr>
            <a:normAutofit/>
          </a:bodyPr>
          <a:lstStyle/>
          <a:p>
            <a:r>
              <a:rPr lang="en-US" dirty="0" err="1"/>
              <a:t>En</a:t>
            </a:r>
            <a:r>
              <a:rPr lang="en-US" dirty="0"/>
              <a:t> route the convoy received an SOS signal from a communication station in the Cocos–Keeling Islands that had been raided by the German light cruiser Emden. </a:t>
            </a:r>
            <a:endParaRPr lang="en-US" dirty="0" smtClean="0"/>
          </a:p>
          <a:p>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82039" y="1611512"/>
            <a:ext cx="7059360" cy="4953000"/>
          </a:xfrm>
          <a:prstGeom prst="rect">
            <a:avLst/>
          </a:prstGeom>
        </p:spPr>
      </p:pic>
      <p:sp>
        <p:nvSpPr>
          <p:cNvPr id="5" name="TextBox 4"/>
          <p:cNvSpPr txBox="1"/>
          <p:nvPr/>
        </p:nvSpPr>
        <p:spPr>
          <a:xfrm>
            <a:off x="678638" y="1748910"/>
            <a:ext cx="3903401" cy="4678204"/>
          </a:xfrm>
          <a:prstGeom prst="rect">
            <a:avLst/>
          </a:prstGeom>
          <a:noFill/>
        </p:spPr>
        <p:txBody>
          <a:bodyPr wrap="square" rtlCol="0">
            <a:spAutoFit/>
          </a:bodyPr>
          <a:lstStyle/>
          <a:p>
            <a:pPr marL="285750" indent="-285750">
              <a:buFont typeface="Arial" charset="0"/>
              <a:buChar char="•"/>
            </a:pPr>
            <a:r>
              <a:rPr lang="en-US" sz="2800" dirty="0" smtClean="0"/>
              <a:t>HMAS Sydney was ordered to investigate, and soon found itself in a deadly fight after Emden opened fire on it, inflicting serious damage. Sydney fired back, finally destroying the Emden and rescuing the survivors. </a:t>
            </a:r>
          </a:p>
          <a:p>
            <a:endParaRPr lang="en-US" dirty="0"/>
          </a:p>
        </p:txBody>
      </p:sp>
    </p:spTree>
    <p:extLst>
      <p:ext uri="{BB962C8B-B14F-4D97-AF65-F5344CB8AC3E}">
        <p14:creationId xmlns:p14="http://schemas.microsoft.com/office/powerpoint/2010/main" val="7926852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1131</Words>
  <Application>Microsoft Office PowerPoint</Application>
  <PresentationFormat>Custom</PresentationFormat>
  <Paragraphs>83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Australians in WW1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lpstr>Egypt</vt:lpstr>
      <vt:lpstr>PowerPoint Presentation</vt:lpstr>
      <vt:lpstr>PowerPoint Presentation</vt:lpstr>
      <vt:lpstr>PowerPoint Presentation</vt:lpstr>
      <vt:lpstr>PowerPoint Presentation</vt:lpstr>
      <vt:lpstr>The Anzacs</vt:lpstr>
      <vt:lpstr>PowerPoint Presentation</vt:lpstr>
      <vt:lpstr>PowerPoint Presentation</vt:lpstr>
      <vt:lpstr>Location of Australian forces</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Australians in WW1</dc:title>
  <dc:creator>Hammond, Kelly</dc:creator>
  <cp:lastModifiedBy>Hammond, Kelly</cp:lastModifiedBy>
  <cp:revision>9</cp:revision>
  <dcterms:created xsi:type="dcterms:W3CDTF">2016-05-08T08:38:09Z</dcterms:created>
  <dcterms:modified xsi:type="dcterms:W3CDTF">2016-05-10T02:15:05Z</dcterms:modified>
</cp:coreProperties>
</file>