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9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E64AB66-4BDB-41C1-A569-005A61EDAC03}" type="datetimeFigureOut">
              <a:rPr lang="en-AU" smtClean="0"/>
              <a:t>11/05/2015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883BD5D-E7D1-40AB-BFEA-769F46C590F3}"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E64AB66-4BDB-41C1-A569-005A61EDAC03}" type="datetimeFigureOut">
              <a:rPr lang="en-AU" smtClean="0"/>
              <a:t>11/05/2015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883BD5D-E7D1-40AB-BFEA-769F46C590F3}"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E64AB66-4BDB-41C1-A569-005A61EDAC03}" type="datetimeFigureOut">
              <a:rPr lang="en-AU" smtClean="0"/>
              <a:t>11/05/2015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883BD5D-E7D1-40AB-BFEA-769F46C590F3}"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E64AB66-4BDB-41C1-A569-005A61EDAC03}" type="datetimeFigureOut">
              <a:rPr lang="en-AU" smtClean="0"/>
              <a:t>11/05/2015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883BD5D-E7D1-40AB-BFEA-769F46C590F3}"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64AB66-4BDB-41C1-A569-005A61EDAC03}" type="datetimeFigureOut">
              <a:rPr lang="en-AU" smtClean="0"/>
              <a:t>11/05/2015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883BD5D-E7D1-40AB-BFEA-769F46C590F3}"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E64AB66-4BDB-41C1-A569-005A61EDAC03}" type="datetimeFigureOut">
              <a:rPr lang="en-AU" smtClean="0"/>
              <a:t>11/05/2015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883BD5D-E7D1-40AB-BFEA-769F46C590F3}"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E64AB66-4BDB-41C1-A569-005A61EDAC03}" type="datetimeFigureOut">
              <a:rPr lang="en-AU" smtClean="0"/>
              <a:t>11/05/2015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883BD5D-E7D1-40AB-BFEA-769F46C590F3}"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E64AB66-4BDB-41C1-A569-005A61EDAC03}" type="datetimeFigureOut">
              <a:rPr lang="en-AU" smtClean="0"/>
              <a:t>11/05/2015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883BD5D-E7D1-40AB-BFEA-769F46C590F3}"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4AB66-4BDB-41C1-A569-005A61EDAC03}" type="datetimeFigureOut">
              <a:rPr lang="en-AU" smtClean="0"/>
              <a:t>11/05/2015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883BD5D-E7D1-40AB-BFEA-769F46C590F3}"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64AB66-4BDB-41C1-A569-005A61EDAC03}" type="datetimeFigureOut">
              <a:rPr lang="en-AU" smtClean="0"/>
              <a:t>11/05/2015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883BD5D-E7D1-40AB-BFEA-769F46C590F3}"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64AB66-4BDB-41C1-A569-005A61EDAC03}" type="datetimeFigureOut">
              <a:rPr lang="en-AU" smtClean="0"/>
              <a:t>11/05/2015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883BD5D-E7D1-40AB-BFEA-769F46C590F3}"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4AB66-4BDB-41C1-A569-005A61EDAC03}" type="datetimeFigureOut">
              <a:rPr lang="en-AU" smtClean="0"/>
              <a:t>11/05/2015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3BD5D-E7D1-40AB-BFEA-769F46C590F3}" type="slidenum">
              <a:rPr lang="en-AU" smtClean="0"/>
              <a:t>‹#›</a:t>
            </a:fld>
            <a:endParaRPr lang="en-A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04664"/>
            <a:ext cx="7772400" cy="1470025"/>
          </a:xfrm>
        </p:spPr>
        <p:txBody>
          <a:bodyPr/>
          <a:lstStyle/>
          <a:p>
            <a:r>
              <a:rPr lang="en-AU" dirty="0" smtClean="0"/>
              <a:t>Business Management Approaches</a:t>
            </a:r>
            <a:endParaRPr lang="en-AU" dirty="0"/>
          </a:p>
        </p:txBody>
      </p:sp>
      <p:sp>
        <p:nvSpPr>
          <p:cNvPr id="3" name="Subtitle 2"/>
          <p:cNvSpPr>
            <a:spLocks noGrp="1"/>
          </p:cNvSpPr>
          <p:nvPr>
            <p:ph type="subTitle" idx="1"/>
          </p:nvPr>
        </p:nvSpPr>
        <p:spPr/>
        <p:txBody>
          <a:bodyPr/>
          <a:lstStyle/>
          <a:p>
            <a:endParaRPr lang="en-AU" dirty="0"/>
          </a:p>
        </p:txBody>
      </p:sp>
      <p:pic>
        <p:nvPicPr>
          <p:cNvPr id="1026" name="Picture 2" descr="C:\Users\Kelly\AppData\Local\Microsoft\Windows\Temporary Internet Files\Content.IE5\OKTDOVHF\business-people-group[1].jpg"/>
          <p:cNvPicPr>
            <a:picLocks noChangeAspect="1" noChangeArrowheads="1"/>
          </p:cNvPicPr>
          <p:nvPr/>
        </p:nvPicPr>
        <p:blipFill>
          <a:blip r:embed="rId2" cstate="print"/>
          <a:srcRect/>
          <a:stretch>
            <a:fillRect/>
          </a:stretch>
        </p:blipFill>
        <p:spPr bwMode="auto">
          <a:xfrm>
            <a:off x="579471" y="1916832"/>
            <a:ext cx="7952969" cy="494116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r>
              <a:rPr lang="en-AU" dirty="0" smtClean="0">
                <a:solidFill>
                  <a:srgbClr val="FFFF00"/>
                </a:solidFill>
              </a:rPr>
              <a:t>Henry Ford applied the principles of division of labour. </a:t>
            </a:r>
          </a:p>
          <a:p>
            <a:r>
              <a:rPr lang="en-AU" dirty="0" smtClean="0"/>
              <a:t>He broke the total task down to a series of relatively low-skilled jobs. </a:t>
            </a:r>
          </a:p>
          <a:p>
            <a:r>
              <a:rPr lang="en-AU" dirty="0" smtClean="0"/>
              <a:t>People without qualifications or skills could be trained to do that particular job (which they often did throughout their working life).</a:t>
            </a:r>
            <a:endParaRPr lang="en-AU" dirty="0"/>
          </a:p>
        </p:txBody>
      </p:sp>
      <p:pic>
        <p:nvPicPr>
          <p:cNvPr id="4098" name="Picture 2"/>
          <p:cNvPicPr>
            <a:picLocks noChangeAspect="1" noChangeArrowheads="1"/>
          </p:cNvPicPr>
          <p:nvPr/>
        </p:nvPicPr>
        <p:blipFill>
          <a:blip r:embed="rId2" cstate="print"/>
          <a:srcRect/>
          <a:stretch>
            <a:fillRect/>
          </a:stretch>
        </p:blipFill>
        <p:spPr bwMode="auto">
          <a:xfrm>
            <a:off x="1403648" y="4149080"/>
            <a:ext cx="6572250" cy="244031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976664"/>
          </a:xfrm>
        </p:spPr>
        <p:txBody>
          <a:bodyPr>
            <a:normAutofit fontScale="85000" lnSpcReduction="10000"/>
          </a:bodyPr>
          <a:lstStyle/>
          <a:p>
            <a:r>
              <a:rPr lang="en-AU" b="1" dirty="0" smtClean="0">
                <a:solidFill>
                  <a:srgbClr val="FFFF00"/>
                </a:solidFill>
              </a:rPr>
              <a:t>Rigid chain of command</a:t>
            </a:r>
          </a:p>
          <a:p>
            <a:r>
              <a:rPr lang="en-AU" dirty="0" smtClean="0"/>
              <a:t>The chain of command refers to the line of authority in a business - </a:t>
            </a:r>
            <a:r>
              <a:rPr lang="en-AU" dirty="0" smtClean="0">
                <a:solidFill>
                  <a:srgbClr val="FFFF00"/>
                </a:solidFill>
              </a:rPr>
              <a:t>the reporting relationship (in terms of who reports to whom) from the top to the bottom. </a:t>
            </a:r>
          </a:p>
          <a:p>
            <a:r>
              <a:rPr lang="en-AU" dirty="0" smtClean="0"/>
              <a:t>The classical theorists advocated a very strict line of authority from the top of a business to the bottom. </a:t>
            </a:r>
          </a:p>
          <a:p>
            <a:endParaRPr lang="en-AU" dirty="0" smtClean="0"/>
          </a:p>
          <a:p>
            <a:r>
              <a:rPr lang="en-AU" b="1" dirty="0" smtClean="0">
                <a:solidFill>
                  <a:srgbClr val="FFFF00"/>
                </a:solidFill>
              </a:rPr>
              <a:t>Small spans of control </a:t>
            </a:r>
          </a:p>
          <a:p>
            <a:r>
              <a:rPr lang="en-AU" dirty="0" smtClean="0"/>
              <a:t>The span of control refers to </a:t>
            </a:r>
            <a:r>
              <a:rPr lang="en-AU" dirty="0" smtClean="0">
                <a:solidFill>
                  <a:srgbClr val="FFFF00"/>
                </a:solidFill>
              </a:rPr>
              <a:t>the number of subordinates who report directly to a specific manager</a:t>
            </a:r>
            <a:r>
              <a:rPr lang="en-AU" dirty="0" smtClean="0"/>
              <a:t>. </a:t>
            </a:r>
          </a:p>
          <a:p>
            <a:r>
              <a:rPr lang="en-AU" dirty="0" smtClean="0"/>
              <a:t>The classical theorists argued that it should be between four and fourteen. This principle resulted in a lot of managers.</a:t>
            </a:r>
            <a:endParaRPr lang="en-A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FF00"/>
                </a:solidFill>
              </a:rPr>
              <a:t>2. </a:t>
            </a:r>
            <a:r>
              <a:rPr lang="en-AU" b="1" dirty="0" smtClean="0">
                <a:solidFill>
                  <a:srgbClr val="FFFF00"/>
                </a:solidFill>
              </a:rPr>
              <a:t>Autocratic leadership style</a:t>
            </a:r>
            <a:endParaRPr lang="en-AU" b="1" dirty="0">
              <a:solidFill>
                <a:srgbClr val="FFFF00"/>
              </a:solidFill>
            </a:endParaRPr>
          </a:p>
        </p:txBody>
      </p:sp>
      <p:sp>
        <p:nvSpPr>
          <p:cNvPr id="3" name="Content Placeholder 2"/>
          <p:cNvSpPr>
            <a:spLocks noGrp="1"/>
          </p:cNvSpPr>
          <p:nvPr>
            <p:ph idx="1"/>
          </p:nvPr>
        </p:nvSpPr>
        <p:spPr/>
        <p:txBody>
          <a:bodyPr/>
          <a:lstStyle/>
          <a:p>
            <a:r>
              <a:rPr lang="en-AU" dirty="0" smtClean="0"/>
              <a:t>The classical theorists believed that the best leadership style was autocratic. </a:t>
            </a:r>
          </a:p>
          <a:p>
            <a:endParaRPr lang="en-AU" dirty="0"/>
          </a:p>
          <a:p>
            <a:r>
              <a:rPr lang="en-AU" dirty="0" smtClean="0"/>
              <a:t>An autocratic style is </a:t>
            </a:r>
            <a:r>
              <a:rPr lang="en-AU" dirty="0" smtClean="0">
                <a:solidFill>
                  <a:srgbClr val="FFFF00"/>
                </a:solidFill>
              </a:rPr>
              <a:t>where managers use a high degree of direction and permit little or no participation in decision making by subordinates.</a:t>
            </a:r>
            <a:endParaRPr lang="en-AU" dirty="0">
              <a:solidFill>
                <a:srgbClr val="FFFF00"/>
              </a:solidFill>
            </a:endParaRPr>
          </a:p>
        </p:txBody>
      </p:sp>
      <p:pic>
        <p:nvPicPr>
          <p:cNvPr id="5122" name="Picture 2"/>
          <p:cNvPicPr>
            <a:picLocks noChangeAspect="1" noChangeArrowheads="1"/>
          </p:cNvPicPr>
          <p:nvPr/>
        </p:nvPicPr>
        <p:blipFill>
          <a:blip r:embed="rId2" cstate="print"/>
          <a:srcRect/>
          <a:stretch>
            <a:fillRect/>
          </a:stretch>
        </p:blipFill>
        <p:spPr bwMode="auto">
          <a:xfrm>
            <a:off x="4716015" y="4714018"/>
            <a:ext cx="4186833" cy="214398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Case Study - </a:t>
            </a:r>
            <a:r>
              <a:rPr lang="en-AU" dirty="0" err="1" smtClean="0">
                <a:solidFill>
                  <a:srgbClr val="FFFF00"/>
                </a:solidFill>
              </a:rPr>
              <a:t>Foxconn</a:t>
            </a:r>
            <a:endParaRPr lang="en-AU"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AU" dirty="0" err="1" smtClean="0"/>
              <a:t>Foxconn</a:t>
            </a:r>
            <a:r>
              <a:rPr lang="en-AU" dirty="0" smtClean="0"/>
              <a:t> uses autocratic management to produce iPods.</a:t>
            </a:r>
          </a:p>
          <a:p>
            <a:endParaRPr lang="en-AU" dirty="0"/>
          </a:p>
          <a:p>
            <a:r>
              <a:rPr lang="en-AU" dirty="0" err="1" smtClean="0"/>
              <a:t>Foxconn</a:t>
            </a:r>
            <a:r>
              <a:rPr lang="en-AU" dirty="0" smtClean="0"/>
              <a:t> is the trademark used by Hon </a:t>
            </a:r>
            <a:r>
              <a:rPr lang="en-AU" dirty="0" err="1" smtClean="0"/>
              <a:t>Hai</a:t>
            </a:r>
            <a:r>
              <a:rPr lang="en-AU" dirty="0" smtClean="0"/>
              <a:t> Precision Industries Co. Ltd. </a:t>
            </a:r>
          </a:p>
          <a:p>
            <a:endParaRPr lang="en-AU" dirty="0"/>
          </a:p>
          <a:p>
            <a:r>
              <a:rPr lang="en-AU" dirty="0" smtClean="0"/>
              <a:t>The business manufactures electrical components such as connectors for PCs and cable assemblies for global customers. </a:t>
            </a:r>
            <a:endParaRPr lang="en-A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r>
              <a:rPr lang="en-AU" dirty="0" smtClean="0"/>
              <a:t>A typical example is the Apple iPods range of mp3 players. </a:t>
            </a:r>
          </a:p>
          <a:p>
            <a:endParaRPr lang="en-AU" dirty="0"/>
          </a:p>
          <a:p>
            <a:r>
              <a:rPr lang="en-AU" dirty="0" err="1" smtClean="0"/>
              <a:t>Foxconn</a:t>
            </a:r>
            <a:r>
              <a:rPr lang="en-AU" dirty="0" smtClean="0"/>
              <a:t> produces quality low-cost products. </a:t>
            </a:r>
          </a:p>
          <a:p>
            <a:endParaRPr lang="en-AU" dirty="0"/>
          </a:p>
          <a:p>
            <a:r>
              <a:rPr lang="en-AU" dirty="0" smtClean="0"/>
              <a:t>The factory they are produced in is organised along the principles of scientific management.</a:t>
            </a:r>
            <a:endParaRPr lang="en-AU" dirty="0"/>
          </a:p>
        </p:txBody>
      </p:sp>
      <p:pic>
        <p:nvPicPr>
          <p:cNvPr id="6146" name="Picture 2" descr="Image result for foxconn"/>
          <p:cNvPicPr>
            <a:picLocks noChangeAspect="1" noChangeArrowheads="1"/>
          </p:cNvPicPr>
          <p:nvPr/>
        </p:nvPicPr>
        <p:blipFill>
          <a:blip r:embed="rId2" cstate="print"/>
          <a:srcRect/>
          <a:stretch>
            <a:fillRect/>
          </a:stretch>
        </p:blipFill>
        <p:spPr bwMode="auto">
          <a:xfrm>
            <a:off x="1331640" y="4463429"/>
            <a:ext cx="6333462" cy="239457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r>
              <a:rPr lang="en-AU" dirty="0" smtClean="0"/>
              <a:t>The business employs 100 000 people in the </a:t>
            </a:r>
            <a:r>
              <a:rPr lang="en-AU" dirty="0" err="1" smtClean="0"/>
              <a:t>Longhua</a:t>
            </a:r>
            <a:r>
              <a:rPr lang="en-AU" dirty="0" smtClean="0"/>
              <a:t> factory that makes the iPods. </a:t>
            </a:r>
          </a:p>
          <a:p>
            <a:endParaRPr lang="en-AU" dirty="0" smtClean="0"/>
          </a:p>
          <a:p>
            <a:r>
              <a:rPr lang="en-AU" dirty="0" smtClean="0"/>
              <a:t>Each worker does the same task over and over. </a:t>
            </a:r>
          </a:p>
          <a:p>
            <a:endParaRPr lang="en-AU" dirty="0" smtClean="0"/>
          </a:p>
          <a:p>
            <a:r>
              <a:rPr lang="en-AU" dirty="0" smtClean="0"/>
              <a:t>Division of labour is used to break tasks into such small units that unskilled workers can be quickly trained to do them.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smtClean="0"/>
              <a:t>All aspects of the worker’s lives are regimented. </a:t>
            </a:r>
          </a:p>
          <a:p>
            <a:r>
              <a:rPr lang="en-AU" dirty="0" smtClean="0"/>
              <a:t>Workers sleep in dormitories housing a hundred people in a single room.</a:t>
            </a:r>
          </a:p>
          <a:p>
            <a:endParaRPr lang="en-AU" dirty="0"/>
          </a:p>
        </p:txBody>
      </p:sp>
      <p:pic>
        <p:nvPicPr>
          <p:cNvPr id="27650" name="Picture 2" descr="Image result for foxconn dorms"/>
          <p:cNvPicPr>
            <a:picLocks noChangeAspect="1" noChangeArrowheads="1"/>
          </p:cNvPicPr>
          <p:nvPr/>
        </p:nvPicPr>
        <p:blipFill>
          <a:blip r:embed="rId2" cstate="print"/>
          <a:srcRect/>
          <a:stretch>
            <a:fillRect/>
          </a:stretch>
        </p:blipFill>
        <p:spPr bwMode="auto">
          <a:xfrm>
            <a:off x="2051720" y="3861048"/>
            <a:ext cx="4229184" cy="237626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fontScale="92500" lnSpcReduction="10000"/>
          </a:bodyPr>
          <a:lstStyle/>
          <a:p>
            <a:r>
              <a:rPr lang="en-AU" dirty="0" smtClean="0"/>
              <a:t>Wages are low by western standards: just on A$25 a week. </a:t>
            </a:r>
          </a:p>
          <a:p>
            <a:endParaRPr lang="en-AU" dirty="0" smtClean="0"/>
          </a:p>
          <a:p>
            <a:r>
              <a:rPr lang="en-AU" dirty="0" smtClean="0"/>
              <a:t>(It is important to know that this is the minimum wage under the employment laws in China). </a:t>
            </a:r>
          </a:p>
          <a:p>
            <a:endParaRPr lang="en-AU" dirty="0" smtClean="0"/>
          </a:p>
          <a:p>
            <a:r>
              <a:rPr lang="en-AU" dirty="0" smtClean="0"/>
              <a:t>Almost half the wage goes on accommodation and meals.</a:t>
            </a:r>
          </a:p>
          <a:p>
            <a:pPr>
              <a:buNone/>
            </a:pPr>
            <a:r>
              <a:rPr lang="en-AU" dirty="0" smtClean="0"/>
              <a:t> </a:t>
            </a:r>
          </a:p>
          <a:p>
            <a:r>
              <a:rPr lang="en-AU" dirty="0" err="1" smtClean="0"/>
              <a:t>Foxconn</a:t>
            </a:r>
            <a:r>
              <a:rPr lang="en-AU" dirty="0" smtClean="0"/>
              <a:t> provides free laundry services, sports facilities and a library. </a:t>
            </a:r>
            <a:endParaRPr lang="en-A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77500" lnSpcReduction="20000"/>
          </a:bodyPr>
          <a:lstStyle/>
          <a:p>
            <a:r>
              <a:rPr lang="en-AU" dirty="0" smtClean="0"/>
              <a:t>The management style is autocratic. </a:t>
            </a:r>
          </a:p>
          <a:p>
            <a:endParaRPr lang="en-AU" dirty="0"/>
          </a:p>
          <a:p>
            <a:r>
              <a:rPr lang="en-AU" dirty="0" smtClean="0"/>
              <a:t>Most employees are women. </a:t>
            </a:r>
          </a:p>
          <a:p>
            <a:endParaRPr lang="en-AU" dirty="0"/>
          </a:p>
          <a:p>
            <a:r>
              <a:rPr lang="en-AU" dirty="0" smtClean="0"/>
              <a:t>Workers are closely supervised and there is no worker participation in decision-making. </a:t>
            </a:r>
          </a:p>
          <a:p>
            <a:endParaRPr lang="en-AU" dirty="0"/>
          </a:p>
          <a:p>
            <a:r>
              <a:rPr lang="en-AU" dirty="0" smtClean="0"/>
              <a:t>There is a very rigid hierarchy of management. </a:t>
            </a:r>
          </a:p>
          <a:p>
            <a:endParaRPr lang="en-AU" dirty="0"/>
          </a:p>
          <a:p>
            <a:r>
              <a:rPr lang="en-AU" dirty="0" smtClean="0"/>
              <a:t>The quality of the employee’s work is very closely supervised. </a:t>
            </a:r>
          </a:p>
          <a:p>
            <a:endParaRPr lang="en-AU" dirty="0"/>
          </a:p>
          <a:p>
            <a:r>
              <a:rPr lang="en-AU" dirty="0" smtClean="0"/>
              <a:t>Quality is all-important. </a:t>
            </a:r>
          </a:p>
          <a:p>
            <a:endParaRPr lang="en-AU" dirty="0"/>
          </a:p>
          <a:p>
            <a:r>
              <a:rPr lang="en-AU" dirty="0" smtClean="0"/>
              <a:t>This is how you get cheap, good-quality iPods.</a:t>
            </a:r>
            <a:endParaRPr lang="en-A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29698" name="Picture 2"/>
          <p:cNvPicPr>
            <a:picLocks noGrp="1" noChangeAspect="1" noChangeArrowheads="1"/>
          </p:cNvPicPr>
          <p:nvPr>
            <p:ph idx="1"/>
          </p:nvPr>
        </p:nvPicPr>
        <p:blipFill>
          <a:blip r:embed="rId2" cstate="print"/>
          <a:srcRect/>
          <a:stretch>
            <a:fillRect/>
          </a:stretch>
        </p:blipFill>
        <p:spPr bwMode="auto">
          <a:xfrm>
            <a:off x="-104718" y="980728"/>
            <a:ext cx="9248718" cy="453650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FF00"/>
                </a:solidFill>
              </a:rPr>
              <a:t>1. Classical Approach</a:t>
            </a:r>
            <a:endParaRPr lang="en-AU" b="1" dirty="0">
              <a:solidFill>
                <a:srgbClr val="FFFF00"/>
              </a:solidFill>
            </a:endParaRPr>
          </a:p>
        </p:txBody>
      </p:sp>
      <p:sp>
        <p:nvSpPr>
          <p:cNvPr id="3" name="Content Placeholder 2"/>
          <p:cNvSpPr>
            <a:spLocks noGrp="1"/>
          </p:cNvSpPr>
          <p:nvPr>
            <p:ph idx="1"/>
          </p:nvPr>
        </p:nvSpPr>
        <p:spPr>
          <a:xfrm>
            <a:off x="457200" y="1600200"/>
            <a:ext cx="8229600" cy="4781128"/>
          </a:xfrm>
        </p:spPr>
        <p:txBody>
          <a:bodyPr>
            <a:normAutofit/>
          </a:bodyPr>
          <a:lstStyle/>
          <a:p>
            <a:r>
              <a:rPr lang="en-AU" dirty="0" smtClean="0">
                <a:solidFill>
                  <a:srgbClr val="FFFF00"/>
                </a:solidFill>
              </a:rPr>
              <a:t>The Classical Approach was all about improving efficiency, decreasing costs and increasing profits. </a:t>
            </a:r>
          </a:p>
          <a:p>
            <a:endParaRPr lang="en-AU" dirty="0"/>
          </a:p>
          <a:p>
            <a:r>
              <a:rPr lang="en-AU" dirty="0" smtClean="0"/>
              <a:t>Generally it was believed this could best be done if business adopted scientific principles.</a:t>
            </a:r>
          </a:p>
          <a:p>
            <a:endParaRPr lang="en-AU" dirty="0" smtClean="0"/>
          </a:p>
          <a:p>
            <a:endParaRPr lang="en-A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FF00"/>
                </a:solidFill>
              </a:rPr>
              <a:t>3. Behavioural approach</a:t>
            </a:r>
            <a:endParaRPr lang="en-AU"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r>
              <a:rPr lang="en-AU" dirty="0" smtClean="0"/>
              <a:t>The behavioural theorists focused on an important aspect of management that had been ignored by the classical theorists. </a:t>
            </a:r>
          </a:p>
          <a:p>
            <a:endParaRPr lang="en-AU" dirty="0"/>
          </a:p>
          <a:p>
            <a:r>
              <a:rPr lang="en-AU" dirty="0" smtClean="0"/>
              <a:t>This aspect was the fact that managers get things done by </a:t>
            </a:r>
            <a:r>
              <a:rPr lang="en-AU" dirty="0" smtClean="0">
                <a:solidFill>
                  <a:srgbClr val="FFFF00"/>
                </a:solidFill>
              </a:rPr>
              <a:t>working with people. </a:t>
            </a:r>
          </a:p>
          <a:p>
            <a:endParaRPr lang="en-AU" dirty="0"/>
          </a:p>
          <a:p>
            <a:r>
              <a:rPr lang="en-AU" dirty="0" smtClean="0"/>
              <a:t>The classical approach considered people unimportant. </a:t>
            </a:r>
          </a:p>
          <a:p>
            <a:endParaRPr lang="en-AU" dirty="0"/>
          </a:p>
          <a:p>
            <a:r>
              <a:rPr lang="en-AU" dirty="0" smtClean="0"/>
              <a:t>They were there to do as they were told and, if they did not do as they were told, they were sacked. </a:t>
            </a:r>
            <a:endParaRPr lang="en-A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This was an important weakness in their theory and it was addressed by the behavioural approach.</a:t>
            </a:r>
          </a:p>
          <a:p>
            <a:endParaRPr lang="en-AU" dirty="0"/>
          </a:p>
          <a:p>
            <a:r>
              <a:rPr lang="en-AU" dirty="0" smtClean="0">
                <a:solidFill>
                  <a:srgbClr val="FFFF00"/>
                </a:solidFill>
              </a:rPr>
              <a:t>The behavioural approach focused on different aspects of management. </a:t>
            </a:r>
          </a:p>
          <a:p>
            <a:endParaRPr lang="en-AU" dirty="0"/>
          </a:p>
          <a:p>
            <a:r>
              <a:rPr lang="en-AU" dirty="0" smtClean="0"/>
              <a:t>They were: </a:t>
            </a:r>
          </a:p>
          <a:p>
            <a:endParaRPr lang="en-A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rgbClr val="FFFF00"/>
                </a:solidFill>
              </a:rPr>
              <a:t>Management as leading, motivating, communicating</a:t>
            </a:r>
            <a:endParaRPr lang="en-AU" dirty="0">
              <a:solidFill>
                <a:srgbClr val="FFFF00"/>
              </a:solidFill>
            </a:endParaRPr>
          </a:p>
        </p:txBody>
      </p:sp>
      <p:sp>
        <p:nvSpPr>
          <p:cNvPr id="3" name="Content Placeholder 2"/>
          <p:cNvSpPr>
            <a:spLocks noGrp="1"/>
          </p:cNvSpPr>
          <p:nvPr>
            <p:ph idx="1"/>
          </p:nvPr>
        </p:nvSpPr>
        <p:spPr>
          <a:xfrm>
            <a:off x="457200" y="1916832"/>
            <a:ext cx="8229600" cy="4209331"/>
          </a:xfrm>
        </p:spPr>
        <p:txBody>
          <a:bodyPr/>
          <a:lstStyle/>
          <a:p>
            <a:r>
              <a:rPr lang="en-AU" dirty="0" smtClean="0"/>
              <a:t>While the behavioural approach accepted the importance of planning, organising and controlling, the behavioural theorists focused their efforts on the role of managers in leading, motivating and communicating.</a:t>
            </a:r>
            <a:endParaRPr lang="en-A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The leading function of management is particularly important in dealing with change. </a:t>
            </a:r>
          </a:p>
          <a:p>
            <a:endParaRPr lang="en-AU" dirty="0"/>
          </a:p>
          <a:p>
            <a:r>
              <a:rPr lang="en-AU" dirty="0" smtClean="0"/>
              <a:t>Leading is concerned with directing people, communicating and resolving conflict.</a:t>
            </a:r>
            <a:endParaRPr lang="en-A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lnSpcReduction="10000"/>
          </a:bodyPr>
          <a:lstStyle/>
          <a:p>
            <a:r>
              <a:rPr lang="en-AU" dirty="0" smtClean="0"/>
              <a:t>Explaining how people could be motivated to do their best work was also an important contribution from </a:t>
            </a:r>
            <a:r>
              <a:rPr lang="en-AU" dirty="0" err="1" smtClean="0"/>
              <a:t>behaviouralists</a:t>
            </a:r>
            <a:r>
              <a:rPr lang="en-AU" dirty="0" smtClean="0"/>
              <a:t> such as Abraham Maslow. </a:t>
            </a:r>
          </a:p>
          <a:p>
            <a:endParaRPr lang="en-AU" dirty="0"/>
          </a:p>
          <a:p>
            <a:r>
              <a:rPr lang="en-AU" dirty="0" smtClean="0"/>
              <a:t>This work led to significant improvements in such things as the provision of a physically attractive and safe working environment, better rewards, the provision of training and a career path, as well as effective feedback to employees on their work.</a:t>
            </a:r>
            <a:endParaRPr lang="en-A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FF00"/>
                </a:solidFill>
              </a:rPr>
              <a:t>Teams</a:t>
            </a:r>
            <a:r>
              <a:rPr lang="en-AU" dirty="0" smtClean="0">
                <a:solidFill>
                  <a:srgbClr val="FFFF00"/>
                </a:solidFill>
              </a:rPr>
              <a:t> </a:t>
            </a:r>
            <a:endParaRPr lang="en-AU"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AU" dirty="0" smtClean="0"/>
              <a:t>Behavioural theorists argued that worker productivity would be higher if workers were not as closely supervised as the classical theorists had recommended.</a:t>
            </a:r>
          </a:p>
          <a:p>
            <a:endParaRPr lang="en-AU" dirty="0"/>
          </a:p>
          <a:p>
            <a:r>
              <a:rPr lang="en-AU" dirty="0" smtClean="0"/>
              <a:t>The </a:t>
            </a:r>
            <a:r>
              <a:rPr lang="en-AU" dirty="0" err="1" smtClean="0"/>
              <a:t>behaviouralists</a:t>
            </a:r>
            <a:r>
              <a:rPr lang="en-AU" dirty="0" smtClean="0"/>
              <a:t> advocated wider spans of control. </a:t>
            </a:r>
          </a:p>
          <a:p>
            <a:endParaRPr lang="en-AU" dirty="0"/>
          </a:p>
          <a:p>
            <a:r>
              <a:rPr lang="en-AU" dirty="0" smtClean="0"/>
              <a:t>In other words, individual managers would supervise many more people and there was a need for fewer managers in the supervisory role. </a:t>
            </a:r>
            <a:endParaRPr lang="en-A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Wider spans of control resulted in layers of management being removed from the middle - between top management and the workers. </a:t>
            </a:r>
          </a:p>
          <a:p>
            <a:endParaRPr lang="en-AU" dirty="0"/>
          </a:p>
          <a:p>
            <a:r>
              <a:rPr lang="en-AU" dirty="0" smtClean="0"/>
              <a:t>Flat organisational structures are now a feature of modern business.</a:t>
            </a:r>
            <a:endParaRPr lang="en-A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lnSpcReduction="10000"/>
          </a:bodyPr>
          <a:lstStyle/>
          <a:p>
            <a:r>
              <a:rPr lang="en-AU" dirty="0" smtClean="0"/>
              <a:t>The </a:t>
            </a:r>
            <a:r>
              <a:rPr lang="en-AU" dirty="0" err="1" smtClean="0"/>
              <a:t>behaviouralists</a:t>
            </a:r>
            <a:r>
              <a:rPr lang="en-AU" dirty="0" smtClean="0"/>
              <a:t> also claimed that productivity and efficiency would be higher when people worked in a team structure. </a:t>
            </a:r>
          </a:p>
          <a:p>
            <a:endParaRPr lang="en-AU" dirty="0"/>
          </a:p>
          <a:p>
            <a:r>
              <a:rPr lang="en-AU" dirty="0" smtClean="0"/>
              <a:t>A work team is a group of people who work intensively together on a particular task to achieve a common group goal. </a:t>
            </a:r>
          </a:p>
          <a:p>
            <a:endParaRPr lang="en-AU" dirty="0"/>
          </a:p>
          <a:p>
            <a:r>
              <a:rPr lang="en-AU" dirty="0" smtClean="0"/>
              <a:t>Again, the use of work teams is a feature of modern business.</a:t>
            </a:r>
            <a:endParaRPr lang="en-A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solidFill>
                  <a:srgbClr val="FFFF00"/>
                </a:solidFill>
              </a:rPr>
              <a:t>Participative/democratic leadership style</a:t>
            </a:r>
            <a:endParaRPr lang="en-AU" b="1" dirty="0">
              <a:solidFill>
                <a:srgbClr val="FFFF00"/>
              </a:solidFill>
            </a:endParaRPr>
          </a:p>
        </p:txBody>
      </p:sp>
      <p:sp>
        <p:nvSpPr>
          <p:cNvPr id="3" name="Content Placeholder 2"/>
          <p:cNvSpPr>
            <a:spLocks noGrp="1"/>
          </p:cNvSpPr>
          <p:nvPr>
            <p:ph idx="1"/>
          </p:nvPr>
        </p:nvSpPr>
        <p:spPr>
          <a:xfrm>
            <a:off x="457200" y="2060848"/>
            <a:ext cx="8229600" cy="4065315"/>
          </a:xfrm>
        </p:spPr>
        <p:txBody>
          <a:bodyPr/>
          <a:lstStyle/>
          <a:p>
            <a:r>
              <a:rPr lang="en-AU" dirty="0" smtClean="0"/>
              <a:t>The </a:t>
            </a:r>
            <a:r>
              <a:rPr lang="en-AU" dirty="0" err="1" smtClean="0"/>
              <a:t>behaviouralists</a:t>
            </a:r>
            <a:r>
              <a:rPr lang="en-AU" dirty="0" smtClean="0"/>
              <a:t> advocated a participative or democratic leadership style. </a:t>
            </a:r>
          </a:p>
          <a:p>
            <a:endParaRPr lang="en-AU" dirty="0"/>
          </a:p>
          <a:p>
            <a:r>
              <a:rPr lang="en-AU" dirty="0" smtClean="0"/>
              <a:t>A participative/ democratic leadership style is </a:t>
            </a:r>
            <a:r>
              <a:rPr lang="en-AU" dirty="0" smtClean="0">
                <a:solidFill>
                  <a:srgbClr val="FFFF00"/>
                </a:solidFill>
              </a:rPr>
              <a:t>where managers encourage a high degree of employee participation in decision-making as well as open communication channels. </a:t>
            </a:r>
            <a:endParaRPr lang="en-AU" dirty="0">
              <a:solidFill>
                <a:srgbClr val="FFFF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r>
              <a:rPr lang="en-AU" dirty="0" smtClean="0"/>
              <a:t>Although the decision will eventually be made by the manager - this is not a system where employees vote - the employee has the opportunity to give the manager feedback on the decision and it is likely to be a better decision because of that feedback, as the employee is the person actually doing the job and will likely know more about doing that job than any one else.</a:t>
            </a:r>
            <a:endParaRPr lang="en-A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Management as planning, organising and controlling</a:t>
            </a:r>
            <a:endParaRPr lang="en-AU" dirty="0"/>
          </a:p>
        </p:txBody>
      </p:sp>
      <p:sp>
        <p:nvSpPr>
          <p:cNvPr id="3" name="Content Placeholder 2"/>
          <p:cNvSpPr>
            <a:spLocks noGrp="1"/>
          </p:cNvSpPr>
          <p:nvPr>
            <p:ph idx="1"/>
          </p:nvPr>
        </p:nvSpPr>
        <p:spPr>
          <a:xfrm>
            <a:off x="457200" y="1916832"/>
            <a:ext cx="8229600" cy="4209331"/>
          </a:xfrm>
        </p:spPr>
        <p:txBody>
          <a:bodyPr/>
          <a:lstStyle/>
          <a:p>
            <a:r>
              <a:rPr lang="en-AU" dirty="0" smtClean="0">
                <a:solidFill>
                  <a:srgbClr val="FFFF00"/>
                </a:solidFill>
              </a:rPr>
              <a:t>The classical approach considered that there were three key functions of management. They were:</a:t>
            </a:r>
          </a:p>
          <a:p>
            <a:pPr marL="514350" indent="-514350">
              <a:buFont typeface="+mj-lt"/>
              <a:buAutoNum type="arabicPeriod"/>
            </a:pPr>
            <a:r>
              <a:rPr lang="en-AU" dirty="0" smtClean="0">
                <a:solidFill>
                  <a:srgbClr val="FFFF00"/>
                </a:solidFill>
              </a:rPr>
              <a:t>Planning</a:t>
            </a:r>
          </a:p>
          <a:p>
            <a:pPr marL="514350" indent="-514350">
              <a:buFont typeface="+mj-lt"/>
              <a:buAutoNum type="arabicPeriod"/>
            </a:pPr>
            <a:r>
              <a:rPr lang="en-AU" dirty="0" smtClean="0">
                <a:solidFill>
                  <a:srgbClr val="FFFF00"/>
                </a:solidFill>
              </a:rPr>
              <a:t>Organising</a:t>
            </a:r>
          </a:p>
          <a:p>
            <a:pPr marL="514350" indent="-514350">
              <a:buFont typeface="+mj-lt"/>
              <a:buAutoNum type="arabicPeriod"/>
            </a:pPr>
            <a:r>
              <a:rPr lang="en-AU" dirty="0" smtClean="0">
                <a:solidFill>
                  <a:srgbClr val="FFFF00"/>
                </a:solidFill>
              </a:rPr>
              <a:t>Controlling</a:t>
            </a:r>
            <a:endParaRPr lang="en-AU" dirty="0">
              <a:solidFill>
                <a:srgbClr val="FFFF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FF00"/>
                </a:solidFill>
              </a:rPr>
              <a:t>4. Contingency approach</a:t>
            </a:r>
            <a:endParaRPr lang="en-AU" b="1"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AU" dirty="0" smtClean="0"/>
              <a:t>Contingency theory challenges the central thesis of the classical theorists that there is one best way of managing a business. </a:t>
            </a:r>
          </a:p>
          <a:p>
            <a:endParaRPr lang="en-AU" dirty="0"/>
          </a:p>
          <a:p>
            <a:r>
              <a:rPr lang="en-AU" dirty="0" smtClean="0"/>
              <a:t>Contingency theory argues that there is no universal or best way to manage a business. </a:t>
            </a:r>
          </a:p>
          <a:p>
            <a:endParaRPr lang="en-AU" dirty="0"/>
          </a:p>
          <a:p>
            <a:r>
              <a:rPr lang="en-AU" dirty="0" smtClean="0">
                <a:solidFill>
                  <a:srgbClr val="FFFF00"/>
                </a:solidFill>
              </a:rPr>
              <a:t>These theorists maintain that a business organisation and its subsystems must fit with the environment in which the business operates. </a:t>
            </a:r>
            <a:endParaRPr lang="en-AU" dirty="0">
              <a:solidFill>
                <a:srgbClr val="FFFF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fontScale="92500" lnSpcReduction="20000"/>
          </a:bodyPr>
          <a:lstStyle/>
          <a:p>
            <a:r>
              <a:rPr lang="en-AU" dirty="0" smtClean="0"/>
              <a:t>In other words the organisational structure and the management style should depend on the type of tasks that are done in the business. </a:t>
            </a:r>
          </a:p>
          <a:p>
            <a:endParaRPr lang="en-AU" dirty="0" smtClean="0"/>
          </a:p>
          <a:p>
            <a:r>
              <a:rPr lang="en-AU" dirty="0" smtClean="0"/>
              <a:t>A typical example might be leading troops in Afghanistan and managing a hospital. </a:t>
            </a:r>
          </a:p>
          <a:p>
            <a:endParaRPr lang="en-AU" dirty="0"/>
          </a:p>
          <a:p>
            <a:r>
              <a:rPr lang="en-AU" dirty="0" smtClean="0"/>
              <a:t>Which management style would you use in each situation? Would you agree that an autocratic style would be best for leading the troops and a democratic/participative style for the management of the hospital?</a:t>
            </a:r>
            <a:endParaRPr lang="en-A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solidFill>
                  <a:srgbClr val="FFFF00"/>
                </a:solidFill>
              </a:rPr>
              <a:t>Adapting to changing circumstances</a:t>
            </a:r>
            <a:endParaRPr lang="en-AU" b="1"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r>
              <a:rPr lang="en-AU" dirty="0" smtClean="0">
                <a:solidFill>
                  <a:srgbClr val="FFFF00"/>
                </a:solidFill>
              </a:rPr>
              <a:t>The core argument of contingency theorists is that when managers make a decision they must take into consideration not only all aspects of the current environment but also prepare for things that result from an uncertain future. </a:t>
            </a:r>
          </a:p>
          <a:p>
            <a:endParaRPr lang="en-AU" dirty="0"/>
          </a:p>
          <a:p>
            <a:r>
              <a:rPr lang="en-AU" dirty="0" smtClean="0"/>
              <a:t>The external environment is always changing. </a:t>
            </a:r>
          </a:p>
          <a:p>
            <a:endParaRPr lang="en-AU" dirty="0"/>
          </a:p>
          <a:p>
            <a:r>
              <a:rPr lang="en-AU" dirty="0" smtClean="0"/>
              <a:t>The economic, technological, political and social changes affect the ability of a business to be competitive. </a:t>
            </a:r>
          </a:p>
          <a:p>
            <a:endParaRPr lang="en-AU" dirty="0"/>
          </a:p>
          <a:p>
            <a:r>
              <a:rPr lang="en-AU" dirty="0" smtClean="0"/>
              <a:t>Sometimes competitors react to the changes more quickly and as a result meet customer needs more effectively. </a:t>
            </a:r>
            <a:endParaRPr lang="en-A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77500" lnSpcReduction="20000"/>
          </a:bodyPr>
          <a:lstStyle/>
          <a:p>
            <a:r>
              <a:rPr lang="en-AU" dirty="0" smtClean="0"/>
              <a:t>When a business can meet customer needs more effectively than its competitors, its market share increases, the value of the business grows and its share price improves. </a:t>
            </a:r>
          </a:p>
          <a:p>
            <a:endParaRPr lang="en-AU" dirty="0"/>
          </a:p>
          <a:p>
            <a:r>
              <a:rPr lang="en-AU" dirty="0" smtClean="0"/>
              <a:t>The earlier theories suggested that the business environment was more static than it really is. </a:t>
            </a:r>
          </a:p>
          <a:p>
            <a:endParaRPr lang="en-AU" dirty="0"/>
          </a:p>
          <a:p>
            <a:r>
              <a:rPr lang="en-AU" dirty="0" smtClean="0"/>
              <a:t>The contribution of contingency to management theory stressed the importance of reacting quickly to change by thinking strategically about the future: if something such as a recession happens, what will we do? What is the best way to organise this particular business in this particular environment? What is the best leadership style at this particular time in these particular circumstances?</a:t>
            </a:r>
            <a:endParaRPr lang="en-A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fontScale="92500" lnSpcReduction="10000"/>
          </a:bodyPr>
          <a:lstStyle/>
          <a:p>
            <a:r>
              <a:rPr lang="en-AU" dirty="0" smtClean="0">
                <a:solidFill>
                  <a:srgbClr val="FFFF00"/>
                </a:solidFill>
              </a:rPr>
              <a:t>Large businesses using a hierarchical organisational structure and autocratic leadership style were slow to react to change. </a:t>
            </a:r>
          </a:p>
          <a:p>
            <a:endParaRPr lang="en-AU" dirty="0"/>
          </a:p>
          <a:p>
            <a:r>
              <a:rPr lang="en-AU" dirty="0" smtClean="0">
                <a:solidFill>
                  <a:srgbClr val="FFFF00"/>
                </a:solidFill>
              </a:rPr>
              <a:t>A typical example was the giant IBM</a:t>
            </a:r>
            <a:r>
              <a:rPr lang="en-AU" dirty="0" smtClean="0"/>
              <a:t>. The top managers believed mainframe computers would always be the focus of their business. They failed to recognise that the technological developments in personal computers were significant. Smaller businesses such as Apple, Dell and Hewlett-Packard were able to respond quickly and grab a large part of IBM’s market share.</a:t>
            </a:r>
            <a:endParaRPr lang="en-A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364088" y="0"/>
            <a:ext cx="3617962" cy="2403172"/>
          </a:xfrm>
          <a:prstGeom prst="rect">
            <a:avLst/>
          </a:prstGeom>
          <a:noFill/>
          <a:ln w="9525">
            <a:noFill/>
            <a:miter lim="800000"/>
            <a:headEnd/>
            <a:tailEnd/>
          </a:ln>
        </p:spPr>
      </p:pic>
      <p:sp>
        <p:nvSpPr>
          <p:cNvPr id="2" name="Title 1"/>
          <p:cNvSpPr>
            <a:spLocks noGrp="1"/>
          </p:cNvSpPr>
          <p:nvPr>
            <p:ph type="title"/>
          </p:nvPr>
        </p:nvSpPr>
        <p:spPr>
          <a:xfrm>
            <a:off x="0" y="260648"/>
            <a:ext cx="8229600" cy="1143000"/>
          </a:xfrm>
        </p:spPr>
        <p:txBody>
          <a:bodyPr/>
          <a:lstStyle/>
          <a:p>
            <a:r>
              <a:rPr lang="en-AU" dirty="0" smtClean="0"/>
              <a:t>Planning  </a:t>
            </a:r>
            <a:endParaRPr lang="en-AU" dirty="0"/>
          </a:p>
        </p:txBody>
      </p:sp>
      <p:sp>
        <p:nvSpPr>
          <p:cNvPr id="3" name="Content Placeholder 2"/>
          <p:cNvSpPr>
            <a:spLocks noGrp="1"/>
          </p:cNvSpPr>
          <p:nvPr>
            <p:ph idx="1"/>
          </p:nvPr>
        </p:nvSpPr>
        <p:spPr>
          <a:xfrm>
            <a:off x="467544" y="2332037"/>
            <a:ext cx="8229600" cy="4525963"/>
          </a:xfrm>
        </p:spPr>
        <p:txBody>
          <a:bodyPr>
            <a:normAutofit fontScale="92500" lnSpcReduction="10000"/>
          </a:bodyPr>
          <a:lstStyle/>
          <a:p>
            <a:r>
              <a:rPr lang="en-AU" dirty="0" smtClean="0"/>
              <a:t>The planning function was all about setting the goals for the business and working out the best ways of achieving those goals in a changing environment. </a:t>
            </a:r>
          </a:p>
          <a:p>
            <a:endParaRPr lang="en-AU" dirty="0"/>
          </a:p>
          <a:p>
            <a:r>
              <a:rPr lang="en-AU" dirty="0" smtClean="0">
                <a:solidFill>
                  <a:srgbClr val="FFFF00"/>
                </a:solidFill>
              </a:rPr>
              <a:t>The best way to achieve a goal is called a strategy. </a:t>
            </a:r>
          </a:p>
          <a:p>
            <a:endParaRPr lang="en-AU" dirty="0"/>
          </a:p>
          <a:p>
            <a:r>
              <a:rPr lang="en-AU" dirty="0" smtClean="0"/>
              <a:t>Planning is still a key function of modern management.</a:t>
            </a:r>
            <a:endParaRPr lang="en-A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Organising</a:t>
            </a:r>
            <a:endParaRPr lang="en-AU" dirty="0"/>
          </a:p>
        </p:txBody>
      </p:sp>
      <p:sp>
        <p:nvSpPr>
          <p:cNvPr id="3" name="Content Placeholder 2"/>
          <p:cNvSpPr>
            <a:spLocks noGrp="1"/>
          </p:cNvSpPr>
          <p:nvPr>
            <p:ph idx="1"/>
          </p:nvPr>
        </p:nvSpPr>
        <p:spPr/>
        <p:txBody>
          <a:bodyPr>
            <a:normAutofit lnSpcReduction="10000"/>
          </a:bodyPr>
          <a:lstStyle/>
          <a:p>
            <a:r>
              <a:rPr lang="en-AU" dirty="0" smtClean="0">
                <a:solidFill>
                  <a:srgbClr val="FFFF00"/>
                </a:solidFill>
              </a:rPr>
              <a:t>Organising is all about designing a framework for the business. </a:t>
            </a:r>
          </a:p>
          <a:p>
            <a:endParaRPr lang="en-AU" dirty="0" smtClean="0"/>
          </a:p>
          <a:p>
            <a:r>
              <a:rPr lang="en-AU" dirty="0" smtClean="0"/>
              <a:t>When managers are involved in the organising function they are deciding things like: what tasks need to be done? which workers will do those tasks? how will the workers doing particular tasks be grouped? who will supervise the workers?</a:t>
            </a:r>
            <a:endParaRPr lang="en-A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Controlling</a:t>
            </a:r>
            <a:endParaRPr lang="en-AU" dirty="0"/>
          </a:p>
        </p:txBody>
      </p:sp>
      <p:sp>
        <p:nvSpPr>
          <p:cNvPr id="3" name="Content Placeholder 2"/>
          <p:cNvSpPr>
            <a:spLocks noGrp="1"/>
          </p:cNvSpPr>
          <p:nvPr>
            <p:ph idx="1"/>
          </p:nvPr>
        </p:nvSpPr>
        <p:spPr/>
        <p:txBody>
          <a:bodyPr>
            <a:normAutofit fontScale="92500" lnSpcReduction="20000"/>
          </a:bodyPr>
          <a:lstStyle/>
          <a:p>
            <a:r>
              <a:rPr lang="en-AU" dirty="0" smtClean="0"/>
              <a:t>This was a key function in classical-scientific management. </a:t>
            </a:r>
          </a:p>
          <a:p>
            <a:endParaRPr lang="en-AU" dirty="0"/>
          </a:p>
          <a:p>
            <a:r>
              <a:rPr lang="en-AU" dirty="0" smtClean="0">
                <a:solidFill>
                  <a:srgbClr val="FFFF00"/>
                </a:solidFill>
              </a:rPr>
              <a:t>Controlling was all about working out ways to measure what was happening in the business and then compare what was actually happening with what the managers had planned to happen. </a:t>
            </a:r>
          </a:p>
          <a:p>
            <a:endParaRPr lang="en-AU" dirty="0"/>
          </a:p>
          <a:p>
            <a:r>
              <a:rPr lang="en-AU" dirty="0" smtClean="0"/>
              <a:t>In this way managers knew if their plans were working.</a:t>
            </a:r>
            <a:endParaRPr lang="en-A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Hierarchical organisational structure</a:t>
            </a:r>
            <a:endParaRPr lang="en-AU"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1772816"/>
            <a:ext cx="3695700" cy="3086100"/>
          </a:xfrm>
          <a:prstGeom prst="rect">
            <a:avLst/>
          </a:prstGeom>
          <a:noFill/>
          <a:ln w="9525">
            <a:noFill/>
            <a:miter lim="800000"/>
            <a:headEnd/>
            <a:tailEnd/>
          </a:ln>
        </p:spPr>
      </p:pic>
      <p:sp>
        <p:nvSpPr>
          <p:cNvPr id="5" name="TextBox 4"/>
          <p:cNvSpPr txBox="1"/>
          <p:nvPr/>
        </p:nvSpPr>
        <p:spPr>
          <a:xfrm>
            <a:off x="3671392" y="1556792"/>
            <a:ext cx="5472608" cy="5016758"/>
          </a:xfrm>
          <a:prstGeom prst="rect">
            <a:avLst/>
          </a:prstGeom>
          <a:noFill/>
        </p:spPr>
        <p:txBody>
          <a:bodyPr wrap="square" rtlCol="0">
            <a:spAutoFit/>
          </a:bodyPr>
          <a:lstStyle/>
          <a:p>
            <a:pPr>
              <a:buFont typeface="Arial" pitchFamily="34" charset="0"/>
              <a:buChar char="•"/>
            </a:pPr>
            <a:r>
              <a:rPr lang="en-AU" sz="3200" dirty="0" smtClean="0"/>
              <a:t>The classical approach had strong views on how a business should be structured. </a:t>
            </a:r>
          </a:p>
          <a:p>
            <a:pPr>
              <a:buFont typeface="Arial" pitchFamily="34" charset="0"/>
              <a:buChar char="•"/>
            </a:pPr>
            <a:r>
              <a:rPr lang="en-AU" sz="3200" dirty="0" smtClean="0"/>
              <a:t>The structure of a business refers to the way the work activities are allocated and grouped, the amount of regulation there is and who is given the authority to make decisions. </a:t>
            </a:r>
            <a:endParaRPr lang="en-AU"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They believed the best structure was based on these principles:</a:t>
            </a:r>
            <a:endParaRPr lang="en-AU" dirty="0"/>
          </a:p>
        </p:txBody>
      </p:sp>
      <p:sp>
        <p:nvSpPr>
          <p:cNvPr id="3" name="Content Placeholder 2"/>
          <p:cNvSpPr>
            <a:spLocks noGrp="1"/>
          </p:cNvSpPr>
          <p:nvPr>
            <p:ph idx="1"/>
          </p:nvPr>
        </p:nvSpPr>
        <p:spPr/>
        <p:txBody>
          <a:bodyPr/>
          <a:lstStyle/>
          <a:p>
            <a:r>
              <a:rPr lang="en-AU" b="1" dirty="0" smtClean="0">
                <a:solidFill>
                  <a:srgbClr val="FFFF00"/>
                </a:solidFill>
              </a:rPr>
              <a:t>Pyramid structure</a:t>
            </a:r>
            <a:r>
              <a:rPr lang="en-AU" b="1" dirty="0" smtClean="0"/>
              <a:t>:</a:t>
            </a:r>
          </a:p>
          <a:p>
            <a:pPr>
              <a:buNone/>
            </a:pPr>
            <a:r>
              <a:rPr lang="en-AU" dirty="0" smtClean="0"/>
              <a:t>The pyramid structure consisted of a few managers at the top, the workers at the bottom and several layers of middle management to supervise the people beneath them and implement the instructions that flowed down from the top. </a:t>
            </a:r>
            <a:endParaRPr lang="en-A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FF00"/>
                </a:solidFill>
              </a:rPr>
              <a:t>Division of labour</a:t>
            </a:r>
            <a:endParaRPr lang="en-AU" b="1" dirty="0">
              <a:solidFill>
                <a:srgbClr val="FFFF00"/>
              </a:solidFill>
            </a:endParaRPr>
          </a:p>
        </p:txBody>
      </p:sp>
      <p:sp>
        <p:nvSpPr>
          <p:cNvPr id="3" name="Content Placeholder 2"/>
          <p:cNvSpPr>
            <a:spLocks noGrp="1"/>
          </p:cNvSpPr>
          <p:nvPr>
            <p:ph idx="1"/>
          </p:nvPr>
        </p:nvSpPr>
        <p:spPr/>
        <p:txBody>
          <a:bodyPr>
            <a:normAutofit/>
          </a:bodyPr>
          <a:lstStyle/>
          <a:p>
            <a:r>
              <a:rPr lang="en-AU" dirty="0" smtClean="0"/>
              <a:t>The enormous success of American manufacturing at this time was largely due to division of labour. </a:t>
            </a:r>
          </a:p>
          <a:p>
            <a:r>
              <a:rPr lang="en-AU" dirty="0" smtClean="0">
                <a:solidFill>
                  <a:srgbClr val="FFFF00"/>
                </a:solidFill>
              </a:rPr>
              <a:t>Division of labour means the degree to which a total task can be divided into small, usually unskilled, tasks. </a:t>
            </a:r>
          </a:p>
          <a:p>
            <a:r>
              <a:rPr lang="en-AU" dirty="0" smtClean="0"/>
              <a:t>At this time highly skilled mechanical engineers manufactured cars. </a:t>
            </a:r>
            <a:endParaRPr lang="en-AU"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1721</Words>
  <Application>Microsoft Office PowerPoint</Application>
  <PresentationFormat>On-screen Show (4:3)</PresentationFormat>
  <Paragraphs>155</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Business Management Approaches</vt:lpstr>
      <vt:lpstr>1. Classical Approach</vt:lpstr>
      <vt:lpstr>Management as planning, organising and controlling</vt:lpstr>
      <vt:lpstr>Planning  </vt:lpstr>
      <vt:lpstr>Organising</vt:lpstr>
      <vt:lpstr>Controlling</vt:lpstr>
      <vt:lpstr>Hierarchical organisational structure</vt:lpstr>
      <vt:lpstr>They believed the best structure was based on these principles:</vt:lpstr>
      <vt:lpstr>Division of labour</vt:lpstr>
      <vt:lpstr>Slide 10</vt:lpstr>
      <vt:lpstr>Slide 11</vt:lpstr>
      <vt:lpstr>2. Autocratic leadership style</vt:lpstr>
      <vt:lpstr>Case Study - Foxconn</vt:lpstr>
      <vt:lpstr>Slide 14</vt:lpstr>
      <vt:lpstr>Slide 15</vt:lpstr>
      <vt:lpstr>Slide 16</vt:lpstr>
      <vt:lpstr>Slide 17</vt:lpstr>
      <vt:lpstr>Slide 18</vt:lpstr>
      <vt:lpstr>Slide 19</vt:lpstr>
      <vt:lpstr>3. Behavioural approach</vt:lpstr>
      <vt:lpstr>Slide 21</vt:lpstr>
      <vt:lpstr>Management as leading, motivating, communicating</vt:lpstr>
      <vt:lpstr>Slide 23</vt:lpstr>
      <vt:lpstr>Slide 24</vt:lpstr>
      <vt:lpstr>Teams </vt:lpstr>
      <vt:lpstr>Slide 26</vt:lpstr>
      <vt:lpstr>Slide 27</vt:lpstr>
      <vt:lpstr>Participative/democratic leadership style</vt:lpstr>
      <vt:lpstr>Slide 29</vt:lpstr>
      <vt:lpstr>4. Contingency approach</vt:lpstr>
      <vt:lpstr>Slide 31</vt:lpstr>
      <vt:lpstr>Adapting to changing circumstances</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Management Approaches</dc:title>
  <dc:creator>Kelly</dc:creator>
  <cp:lastModifiedBy>Kelly</cp:lastModifiedBy>
  <cp:revision>10</cp:revision>
  <dcterms:created xsi:type="dcterms:W3CDTF">2015-05-11T10:36:04Z</dcterms:created>
  <dcterms:modified xsi:type="dcterms:W3CDTF">2015-05-11T12:06:36Z</dcterms:modified>
</cp:coreProperties>
</file>