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CAAA226-6E6A-400C-9533-495A7B7C3902}" type="datetimeFigureOut">
              <a:rPr lang="en-AU" smtClean="0"/>
              <a:t>22/07/2015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187216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AAA226-6E6A-400C-9533-495A7B7C3902}" type="datetimeFigureOut">
              <a:rPr lang="en-AU" smtClean="0"/>
              <a:t>22/07/2015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4022152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AAA226-6E6A-400C-9533-495A7B7C3902}" type="datetimeFigureOut">
              <a:rPr lang="en-AU" smtClean="0"/>
              <a:t>22/07/2015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387758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AAA226-6E6A-400C-9533-495A7B7C3902}" type="datetimeFigureOut">
              <a:rPr lang="en-AU" smtClean="0"/>
              <a:t>22/07/2015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428589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AAA226-6E6A-400C-9533-495A7B7C3902}" type="datetimeFigureOut">
              <a:rPr lang="en-AU" smtClean="0"/>
              <a:t>22/07/2015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204762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CAAA226-6E6A-400C-9533-495A7B7C3902}" type="datetimeFigureOut">
              <a:rPr lang="en-AU" smtClean="0"/>
              <a:t>22/07/2015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70356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CAAA226-6E6A-400C-9533-495A7B7C3902}" type="datetimeFigureOut">
              <a:rPr lang="en-AU" smtClean="0"/>
              <a:t>22/07/2015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91697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CAAA226-6E6A-400C-9533-495A7B7C3902}" type="datetimeFigureOut">
              <a:rPr lang="en-AU" smtClean="0"/>
              <a:t>22/07/2015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393082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AA226-6E6A-400C-9533-495A7B7C3902}" type="datetimeFigureOut">
              <a:rPr lang="en-AU" smtClean="0"/>
              <a:t>22/07/2015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353398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AAA226-6E6A-400C-9533-495A7B7C3902}" type="datetimeFigureOut">
              <a:rPr lang="en-AU" smtClean="0"/>
              <a:t>22/07/2015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2352504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AAA226-6E6A-400C-9533-495A7B7C3902}" type="datetimeFigureOut">
              <a:rPr lang="en-AU" smtClean="0"/>
              <a:t>22/07/2015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6F0D318-1495-4E68-8CC1-AF375FC4764D}" type="slidenum">
              <a:rPr lang="en-AU" smtClean="0"/>
              <a:t>‹#›</a:t>
            </a:fld>
            <a:endParaRPr lang="en-AU"/>
          </a:p>
        </p:txBody>
      </p:sp>
    </p:spTree>
    <p:extLst>
      <p:ext uri="{BB962C8B-B14F-4D97-AF65-F5344CB8AC3E}">
        <p14:creationId xmlns:p14="http://schemas.microsoft.com/office/powerpoint/2010/main" val="227868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AA226-6E6A-400C-9533-495A7B7C3902}" type="datetimeFigureOut">
              <a:rPr lang="en-AU" smtClean="0"/>
              <a:t>22/07/2015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0D318-1495-4E68-8CC1-AF375FC4764D}" type="slidenum">
              <a:rPr lang="en-AU" smtClean="0"/>
              <a:t>‹#›</a:t>
            </a:fld>
            <a:endParaRPr lang="en-AU"/>
          </a:p>
        </p:txBody>
      </p:sp>
    </p:spTree>
    <p:extLst>
      <p:ext uri="{BB962C8B-B14F-4D97-AF65-F5344CB8AC3E}">
        <p14:creationId xmlns:p14="http://schemas.microsoft.com/office/powerpoint/2010/main" val="2771304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WQY15ybu3Ns" TargetMode="External"/><Relationship Id="rId2" Type="http://schemas.openxmlformats.org/officeDocument/2006/relationships/hyperlink" Target="http://www.youtube.com/watch?v=B3u4EFTwpr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09588"/>
            <a:ext cx="7924800" cy="583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0080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5000" lnSpcReduction="20000"/>
          </a:bodyPr>
          <a:lstStyle/>
          <a:p>
            <a:r>
              <a:rPr lang="en-AU" b="0" i="0" u="none" strike="noStrike" baseline="0" dirty="0" smtClean="0">
                <a:solidFill>
                  <a:srgbClr val="FF0000"/>
                </a:solidFill>
                <a:latin typeface="Times New Roman"/>
              </a:rPr>
              <a:t>British Prime Minister Winston Churchill, U.S. President Franklin D. Roosevelt, and Soviet Premier Josef Stalin conferred at the February 1945 Yalta Conference, which created the United Nations and also set the stage for Cold War. </a:t>
            </a:r>
          </a:p>
          <a:p>
            <a:endParaRPr lang="en-AU" dirty="0">
              <a:latin typeface="Times New Roman"/>
            </a:endParaRPr>
          </a:p>
          <a:p>
            <a:r>
              <a:rPr lang="en-AU" b="0" i="0" u="none" strike="noStrike" baseline="0" dirty="0" smtClean="0">
                <a:latin typeface="Times New Roman"/>
              </a:rPr>
              <a:t>Yalta marked the final meeting of the World War II–era “Big Three.” </a:t>
            </a:r>
          </a:p>
          <a:p>
            <a:endParaRPr lang="en-AU" dirty="0">
              <a:latin typeface="Times New Roman"/>
            </a:endParaRPr>
          </a:p>
          <a:p>
            <a:r>
              <a:rPr lang="en-AU" b="0" i="0" u="none" strike="noStrike" baseline="0" dirty="0" smtClean="0">
                <a:latin typeface="Times New Roman"/>
              </a:rPr>
              <a:t>Roosevelt, already in poor health, died two months after the conference. </a:t>
            </a:r>
          </a:p>
          <a:p>
            <a:endParaRPr lang="en-AU" dirty="0">
              <a:latin typeface="Times New Roman"/>
            </a:endParaRPr>
          </a:p>
          <a:p>
            <a:r>
              <a:rPr lang="en-AU" b="0" i="0" u="none" strike="noStrike" baseline="0" dirty="0" smtClean="0">
                <a:latin typeface="Times New Roman"/>
              </a:rPr>
              <a:t>Later that summer, Churchill’s Conservative Party lost the British parliamentary elections, and Clement Attlee of the Labour Party replaced him as prime minister.</a:t>
            </a:r>
            <a:endParaRPr lang="en-AU" dirty="0"/>
          </a:p>
        </p:txBody>
      </p:sp>
    </p:spTree>
    <p:extLst>
      <p:ext uri="{BB962C8B-B14F-4D97-AF65-F5344CB8AC3E}">
        <p14:creationId xmlns:p14="http://schemas.microsoft.com/office/powerpoint/2010/main" val="4129257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647700"/>
            <a:ext cx="767715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6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92500" lnSpcReduction="20000"/>
          </a:bodyPr>
          <a:lstStyle/>
          <a:p>
            <a:r>
              <a:rPr lang="en-AU" b="0" i="0" u="none" strike="noStrike" baseline="0" dirty="0" smtClean="0">
                <a:latin typeface="Times New Roman"/>
              </a:rPr>
              <a:t>The era known as the “</a:t>
            </a:r>
            <a:r>
              <a:rPr lang="en-AU" b="0" i="0" u="none" strike="noStrike" baseline="0" dirty="0" smtClean="0">
                <a:solidFill>
                  <a:srgbClr val="FF0000"/>
                </a:solidFill>
                <a:latin typeface="Times New Roman"/>
              </a:rPr>
              <a:t>Cold War” lasted </a:t>
            </a:r>
            <a:r>
              <a:rPr lang="en-AU" b="0" i="0" u="none" strike="noStrike" baseline="0" dirty="0" smtClean="0">
                <a:latin typeface="Times New Roman"/>
              </a:rPr>
              <a:t>roughly </a:t>
            </a:r>
            <a:r>
              <a:rPr lang="en-AU" b="0" i="0" u="none" strike="noStrike" baseline="0" dirty="0" smtClean="0">
                <a:solidFill>
                  <a:srgbClr val="FF0000"/>
                </a:solidFill>
                <a:latin typeface="Times New Roman"/>
              </a:rPr>
              <a:t>from the close of World War II until the end of the 1980s</a:t>
            </a:r>
            <a:r>
              <a:rPr lang="en-AU" b="0" i="0" u="none" strike="noStrike" baseline="0" dirty="0" smtClean="0">
                <a:latin typeface="Times New Roman"/>
              </a:rPr>
              <a:t>. </a:t>
            </a:r>
          </a:p>
          <a:p>
            <a:endParaRPr lang="en-AU" b="0" i="0" u="none" strike="noStrike" baseline="0" dirty="0" smtClean="0">
              <a:latin typeface="Times New Roman"/>
            </a:endParaRPr>
          </a:p>
          <a:p>
            <a:r>
              <a:rPr lang="en-AU" b="0" i="0" u="none" strike="noStrike" baseline="0" dirty="0" smtClean="0">
                <a:solidFill>
                  <a:srgbClr val="FF0000"/>
                </a:solidFill>
                <a:latin typeface="Times New Roman"/>
              </a:rPr>
              <a:t>Rather than military combat, rivalry and political tension between the United States and the Soviet Union defined the period</a:t>
            </a:r>
            <a:r>
              <a:rPr lang="en-AU" b="0" i="0" u="none" strike="noStrike" baseline="0" dirty="0" smtClean="0">
                <a:latin typeface="Times New Roman"/>
              </a:rPr>
              <a:t>. </a:t>
            </a:r>
          </a:p>
          <a:p>
            <a:endParaRPr lang="en-AU" b="0" i="0" u="none" strike="noStrike" baseline="0" dirty="0" smtClean="0">
              <a:latin typeface="Times New Roman"/>
            </a:endParaRPr>
          </a:p>
          <a:p>
            <a:r>
              <a:rPr lang="en-AU" b="0" i="0" u="none" strike="noStrike" baseline="0" dirty="0" smtClean="0">
                <a:latin typeface="Times New Roman"/>
              </a:rPr>
              <a:t>Though at various times it appeared that the Cold War might turn “hot,” the two sides never actually fought one another; to do so would have risked nuclear war.</a:t>
            </a:r>
            <a:endParaRPr lang="en-AU" dirty="0"/>
          </a:p>
        </p:txBody>
      </p:sp>
    </p:spTree>
    <p:extLst>
      <p:ext uri="{BB962C8B-B14F-4D97-AF65-F5344CB8AC3E}">
        <p14:creationId xmlns:p14="http://schemas.microsoft.com/office/powerpoint/2010/main" val="4009576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AU" b="0" i="0" u="none" strike="noStrike" baseline="0" dirty="0" smtClean="0">
                <a:solidFill>
                  <a:srgbClr val="FF0000"/>
                </a:solidFill>
                <a:latin typeface="Times New Roman"/>
              </a:rPr>
              <a:t>Each side instead sought to thwart the other using political methods or propaganda</a:t>
            </a:r>
            <a:r>
              <a:rPr lang="en-AU" b="0" i="0" u="none" strike="noStrike" baseline="0" dirty="0" smtClean="0">
                <a:latin typeface="Times New Roman"/>
              </a:rPr>
              <a:t>. </a:t>
            </a:r>
          </a:p>
          <a:p>
            <a:endParaRPr lang="en-AU" dirty="0">
              <a:latin typeface="Times New Roman"/>
            </a:endParaRPr>
          </a:p>
          <a:p>
            <a:r>
              <a:rPr lang="en-AU" b="0" i="0" u="none" strike="noStrike" baseline="0" dirty="0" smtClean="0">
                <a:latin typeface="Times New Roman"/>
              </a:rPr>
              <a:t>For example, in various conflicts around the world (including Korea, Vietnam, and Afghanistan) both sides backed governments that had similar political aims to themselves. </a:t>
            </a:r>
          </a:p>
          <a:p>
            <a:endParaRPr lang="en-AU" dirty="0">
              <a:latin typeface="Times New Roman"/>
            </a:endParaRPr>
          </a:p>
          <a:p>
            <a:r>
              <a:rPr lang="en-AU" b="0" i="0" u="none" strike="noStrike" baseline="0" dirty="0" smtClean="0">
                <a:solidFill>
                  <a:srgbClr val="FF0000"/>
                </a:solidFill>
                <a:latin typeface="Times New Roman"/>
              </a:rPr>
              <a:t>In addition, each side looked to better the other in the “space race.”</a:t>
            </a:r>
            <a:endParaRPr lang="en-AU" dirty="0">
              <a:solidFill>
                <a:srgbClr val="FF0000"/>
              </a:solidFill>
            </a:endParaRPr>
          </a:p>
        </p:txBody>
      </p:sp>
    </p:spTree>
    <p:extLst>
      <p:ext uri="{BB962C8B-B14F-4D97-AF65-F5344CB8AC3E}">
        <p14:creationId xmlns:p14="http://schemas.microsoft.com/office/powerpoint/2010/main" val="4003701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latin typeface="Times New Roman" pitchFamily="18" charset="0"/>
                <a:cs typeface="Times New Roman" pitchFamily="18" charset="0"/>
              </a:rPr>
              <a:t>Though the Cold War lasted less than 50 years, it cast a shadow over the second half of the 20th century and left a legacy that can still be felt today.</a:t>
            </a:r>
          </a:p>
          <a:p>
            <a:endParaRPr lang="en-AU" dirty="0"/>
          </a:p>
        </p:txBody>
      </p:sp>
    </p:spTree>
    <p:extLst>
      <p:ext uri="{BB962C8B-B14F-4D97-AF65-F5344CB8AC3E}">
        <p14:creationId xmlns:p14="http://schemas.microsoft.com/office/powerpoint/2010/main" val="3170531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609600"/>
            <a:ext cx="789622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8153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AU" dirty="0">
                <a:latin typeface="Times New Roman" pitchFamily="18" charset="0"/>
                <a:cs typeface="Times New Roman" pitchFamily="18" charset="0"/>
              </a:rPr>
              <a:t>Although the U.S. and Soviet Union had worked in common cause during World War </a:t>
            </a:r>
            <a:r>
              <a:rPr lang="en-AU" dirty="0" smtClean="0">
                <a:latin typeface="Times New Roman" pitchFamily="18" charset="0"/>
                <a:cs typeface="Times New Roman" pitchFamily="18" charset="0"/>
              </a:rPr>
              <a:t>II, several </a:t>
            </a:r>
            <a:r>
              <a:rPr lang="en-AU" dirty="0">
                <a:latin typeface="Times New Roman" pitchFamily="18" charset="0"/>
                <a:cs typeface="Times New Roman" pitchFamily="18" charset="0"/>
              </a:rPr>
              <a:t>issues eventually turned the onetime allies into bitter rivals. </a:t>
            </a:r>
            <a:endParaRPr lang="en-AU" dirty="0" smtClean="0">
              <a:latin typeface="Times New Roman" pitchFamily="18" charset="0"/>
              <a:cs typeface="Times New Roman" pitchFamily="18" charset="0"/>
            </a:endParaRPr>
          </a:p>
          <a:p>
            <a:endParaRPr lang="en-AU" dirty="0">
              <a:latin typeface="Times New Roman" pitchFamily="18" charset="0"/>
              <a:cs typeface="Times New Roman" pitchFamily="18" charset="0"/>
            </a:endParaRPr>
          </a:p>
          <a:p>
            <a:r>
              <a:rPr lang="en-AU" dirty="0" smtClean="0">
                <a:latin typeface="Times New Roman" pitchFamily="18" charset="0"/>
                <a:cs typeface="Times New Roman" pitchFamily="18" charset="0"/>
              </a:rPr>
              <a:t>While </a:t>
            </a:r>
            <a:r>
              <a:rPr lang="en-AU" dirty="0">
                <a:solidFill>
                  <a:srgbClr val="FF0000"/>
                </a:solidFill>
                <a:latin typeface="Times New Roman" pitchFamily="18" charset="0"/>
                <a:cs typeface="Times New Roman" pitchFamily="18" charset="0"/>
              </a:rPr>
              <a:t>the United </a:t>
            </a:r>
            <a:r>
              <a:rPr lang="en-AU" dirty="0" smtClean="0">
                <a:solidFill>
                  <a:srgbClr val="FF0000"/>
                </a:solidFill>
                <a:latin typeface="Times New Roman" pitchFamily="18" charset="0"/>
                <a:cs typeface="Times New Roman" pitchFamily="18" charset="0"/>
              </a:rPr>
              <a:t>States was </a:t>
            </a:r>
            <a:r>
              <a:rPr lang="en-AU" dirty="0">
                <a:solidFill>
                  <a:srgbClr val="FF0000"/>
                </a:solidFill>
                <a:latin typeface="Times New Roman" pitchFamily="18" charset="0"/>
                <a:cs typeface="Times New Roman" pitchFamily="18" charset="0"/>
              </a:rPr>
              <a:t>built on free enterprise and had a capitalist economy, the Soviets </a:t>
            </a:r>
            <a:r>
              <a:rPr lang="en-AU" dirty="0" smtClean="0">
                <a:solidFill>
                  <a:srgbClr val="FF0000"/>
                </a:solidFill>
                <a:latin typeface="Times New Roman" pitchFamily="18" charset="0"/>
                <a:cs typeface="Times New Roman" pitchFamily="18" charset="0"/>
              </a:rPr>
              <a:t>favoured communism</a:t>
            </a:r>
            <a:r>
              <a:rPr lang="en-AU" dirty="0" smtClean="0">
                <a:latin typeface="Times New Roman" pitchFamily="18" charset="0"/>
                <a:cs typeface="Times New Roman" pitchFamily="18" charset="0"/>
              </a:rPr>
              <a:t>, in </a:t>
            </a:r>
            <a:r>
              <a:rPr lang="en-AU" dirty="0">
                <a:latin typeface="Times New Roman" pitchFamily="18" charset="0"/>
                <a:cs typeface="Times New Roman" pitchFamily="18" charset="0"/>
              </a:rPr>
              <a:t>which the central government controlled all property and economic policy.</a:t>
            </a:r>
          </a:p>
        </p:txBody>
      </p:sp>
    </p:spTree>
    <p:extLst>
      <p:ext uri="{BB962C8B-B14F-4D97-AF65-F5344CB8AC3E}">
        <p14:creationId xmlns:p14="http://schemas.microsoft.com/office/powerpoint/2010/main" val="2025721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Communism versus capitalism</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In your books, draw up a table</a:t>
            </a:r>
          </a:p>
          <a:p>
            <a:endParaRPr lang="en-AU" dirty="0" smtClean="0"/>
          </a:p>
          <a:p>
            <a:endParaRPr lang="en-AU" dirty="0"/>
          </a:p>
          <a:p>
            <a:endParaRPr lang="en-AU" dirty="0" smtClean="0"/>
          </a:p>
          <a:p>
            <a:endParaRPr lang="en-AU" dirty="0"/>
          </a:p>
          <a:p>
            <a:r>
              <a:rPr lang="en-AU" dirty="0" smtClean="0"/>
              <a:t>Watch the following link and list the differences between the two </a:t>
            </a:r>
            <a:r>
              <a:rPr lang="en-AU" dirty="0" smtClean="0"/>
              <a:t>ideologies</a:t>
            </a:r>
          </a:p>
          <a:p>
            <a:r>
              <a:rPr lang="en-AU" dirty="0" smtClean="0">
                <a:hlinkClick r:id="rId2"/>
              </a:rPr>
              <a:t>http://www.youtube.com/watch?v=B3u4EFTwprM</a:t>
            </a:r>
            <a:endParaRPr lang="en-AU" dirty="0" smtClean="0"/>
          </a:p>
          <a:p>
            <a:r>
              <a:rPr lang="en-AU" dirty="0">
                <a:hlinkClick r:id="rId3"/>
              </a:rPr>
              <a:t>https://</a:t>
            </a:r>
            <a:r>
              <a:rPr lang="en-AU" dirty="0" smtClean="0">
                <a:hlinkClick r:id="rId3"/>
              </a:rPr>
              <a:t>www.youtube.com/watch?v=WQY15ybu3Ns</a:t>
            </a:r>
            <a:endParaRPr lang="en-AU" dirty="0" smtClean="0"/>
          </a:p>
          <a:p>
            <a:endParaRPr lang="en-AU" dirty="0" smtClean="0"/>
          </a:p>
          <a:p>
            <a:endParaRPr lang="en-AU" dirty="0" smtClean="0"/>
          </a:p>
          <a:p>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328623804"/>
              </p:ext>
            </p:extLst>
          </p:nvPr>
        </p:nvGraphicFramePr>
        <p:xfrm>
          <a:off x="1403648" y="2420888"/>
          <a:ext cx="6096000" cy="1455936"/>
        </p:xfrm>
        <a:graphic>
          <a:graphicData uri="http://schemas.openxmlformats.org/drawingml/2006/table">
            <a:tbl>
              <a:tblPr firstRow="1" bandRow="1">
                <a:tableStyleId>{5C22544A-7EE6-4342-B048-85BDC9FD1C3A}</a:tableStyleId>
              </a:tblPr>
              <a:tblGrid>
                <a:gridCol w="3048000"/>
                <a:gridCol w="3048000"/>
              </a:tblGrid>
              <a:tr h="727968">
                <a:tc>
                  <a:txBody>
                    <a:bodyPr/>
                    <a:lstStyle/>
                    <a:p>
                      <a:r>
                        <a:rPr lang="en-AU" dirty="0" smtClean="0"/>
                        <a:t>Communism</a:t>
                      </a:r>
                      <a:endParaRPr lang="en-AU" dirty="0"/>
                    </a:p>
                  </a:txBody>
                  <a:tcPr/>
                </a:tc>
                <a:tc>
                  <a:txBody>
                    <a:bodyPr/>
                    <a:lstStyle/>
                    <a:p>
                      <a:r>
                        <a:rPr lang="en-AU" dirty="0" smtClean="0"/>
                        <a:t>Capitalism</a:t>
                      </a:r>
                      <a:endParaRPr lang="en-AU" dirty="0"/>
                    </a:p>
                  </a:txBody>
                  <a:tcPr/>
                </a:tc>
              </a:tr>
              <a:tr h="727968">
                <a:tc>
                  <a:txBody>
                    <a:bodyPr/>
                    <a:lstStyle/>
                    <a:p>
                      <a:endParaRPr lang="en-AU"/>
                    </a:p>
                  </a:txBody>
                  <a:tcPr/>
                </a:tc>
                <a:tc>
                  <a:txBody>
                    <a:bodyPr/>
                    <a:lstStyle/>
                    <a:p>
                      <a:endParaRPr lang="en-AU" dirty="0"/>
                    </a:p>
                  </a:txBody>
                  <a:tcPr/>
                </a:tc>
              </a:tr>
            </a:tbl>
          </a:graphicData>
        </a:graphic>
      </p:graphicFrame>
    </p:spTree>
    <p:extLst>
      <p:ext uri="{BB962C8B-B14F-4D97-AF65-F5344CB8AC3E}">
        <p14:creationId xmlns:p14="http://schemas.microsoft.com/office/powerpoint/2010/main" val="797730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85000" lnSpcReduction="20000"/>
          </a:bodyPr>
          <a:lstStyle/>
          <a:p>
            <a:r>
              <a:rPr lang="en-AU" b="0" i="0" u="none" strike="noStrike" baseline="0" dirty="0" smtClean="0">
                <a:latin typeface="Times New Roman"/>
              </a:rPr>
              <a:t>In addition, the Soviet Union was as much a totalitarian state as the nations the Allies had fought during the war. </a:t>
            </a:r>
          </a:p>
          <a:p>
            <a:endParaRPr lang="en-AU" dirty="0">
              <a:latin typeface="Times New Roman"/>
            </a:endParaRPr>
          </a:p>
          <a:p>
            <a:r>
              <a:rPr lang="en-AU" b="0" i="0" u="none" strike="noStrike" baseline="0" dirty="0" smtClean="0">
                <a:solidFill>
                  <a:srgbClr val="FF0000"/>
                </a:solidFill>
                <a:latin typeface="Times New Roman"/>
              </a:rPr>
              <a:t>The Soviet government officially recognized only the Communist Party and routinely silenced opposition parties. </a:t>
            </a:r>
          </a:p>
          <a:p>
            <a:endParaRPr lang="en-AU" dirty="0">
              <a:latin typeface="Times New Roman"/>
            </a:endParaRPr>
          </a:p>
          <a:p>
            <a:r>
              <a:rPr lang="en-AU" b="0" i="0" u="none" strike="noStrike" baseline="0" dirty="0" smtClean="0">
                <a:latin typeface="Times New Roman"/>
              </a:rPr>
              <a:t>Finally, ever since the 1917 Russian Revolution the basic clash between communism and capitalism had made both nations highly suspicious of one another. </a:t>
            </a:r>
          </a:p>
          <a:p>
            <a:endParaRPr lang="en-AU" dirty="0">
              <a:latin typeface="Times New Roman"/>
            </a:endParaRPr>
          </a:p>
          <a:p>
            <a:r>
              <a:rPr lang="en-AU" b="0" i="0" u="none" strike="noStrike" baseline="0" dirty="0" smtClean="0">
                <a:solidFill>
                  <a:srgbClr val="FF0000"/>
                </a:solidFill>
                <a:latin typeface="Times New Roman"/>
              </a:rPr>
              <a:t>These tensions only increased after the defeat of Nazi Germany: without a common enemy to hold them together, the alliance between the U.S. and USSR quickly vanished.</a:t>
            </a:r>
            <a:endParaRPr lang="en-AU" dirty="0">
              <a:solidFill>
                <a:srgbClr val="FF0000"/>
              </a:solidFill>
            </a:endParaRPr>
          </a:p>
        </p:txBody>
      </p:sp>
    </p:spTree>
    <p:extLst>
      <p:ext uri="{BB962C8B-B14F-4D97-AF65-F5344CB8AC3E}">
        <p14:creationId xmlns:p14="http://schemas.microsoft.com/office/powerpoint/2010/main" val="2205260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609600"/>
            <a:ext cx="78486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13204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62&quot;&gt;&lt;object type=&quot;3&quot; unique_id=&quot;10063&quot;&gt;&lt;property id=&quot;20148&quot; value=&quot;5&quot;/&gt;&lt;property id=&quot;20300&quot; value=&quot;Slide 1&quot;/&gt;&lt;property id=&quot;20307&quot; value=&quot;256&quot;/&gt;&lt;/object&gt;&lt;object type=&quot;3&quot; unique_id=&quot;10064&quot;&gt;&lt;property id=&quot;20148&quot; value=&quot;5&quot;/&gt;&lt;property id=&quot;20300&quot; value=&quot;Slide 2&quot;/&gt;&lt;property id=&quot;20307&quot; value=&quot;257&quot;/&gt;&lt;/object&gt;&lt;object type=&quot;3&quot; unique_id=&quot;10065&quot;&gt;&lt;property id=&quot;20148&quot; value=&quot;5&quot;/&gt;&lt;property id=&quot;20300&quot; value=&quot;Slide 3&quot;/&gt;&lt;property id=&quot;20307&quot; value=&quot;258&quot;/&gt;&lt;/object&gt;&lt;object type=&quot;3&quot; unique_id=&quot;10066&quot;&gt;&lt;property id=&quot;20148&quot; value=&quot;5&quot;/&gt;&lt;property id=&quot;20300&quot; value=&quot;Slide 4&quot;/&gt;&lt;property id=&quot;20307&quot; value=&quot;259&quot;/&gt;&lt;/object&gt;&lt;object type=&quot;3&quot; unique_id=&quot;10067&quot;&gt;&lt;property id=&quot;20148&quot; value=&quot;5&quot;/&gt;&lt;property id=&quot;20300&quot; value=&quot;Slide 5&quot;/&gt;&lt;property id=&quot;20307&quot; value=&quot;260&quot;/&gt;&lt;/object&gt;&lt;object type=&quot;3&quot; unique_id=&quot;10068&quot;&gt;&lt;property id=&quot;20148&quot; value=&quot;5&quot;/&gt;&lt;property id=&quot;20300&quot; value=&quot;Slide 6&quot;/&gt;&lt;property id=&quot;20307&quot; value=&quot;261&quot;/&gt;&lt;/object&gt;&lt;object type=&quot;3&quot; unique_id=&quot;10069&quot;&gt;&lt;property id=&quot;20148&quot; value=&quot;5&quot;/&gt;&lt;property id=&quot;20300&quot; value=&quot;Slide 7 - &amp;quot;Communism versus capitalism&amp;quot;&quot;/&gt;&lt;property id=&quot;20307&quot; value=&quot;266&quot;/&gt;&lt;/object&gt;&lt;object type=&quot;3&quot; unique_id=&quot;10070&quot;&gt;&lt;property id=&quot;20148&quot; value=&quot;5&quot;/&gt;&lt;property id=&quot;20300&quot; value=&quot;Slide 8&quot;/&gt;&lt;property id=&quot;20307&quot; value=&quot;262&quot;/&gt;&lt;/object&gt;&lt;object type=&quot;3&quot; unique_id=&quot;10071&quot;&gt;&lt;property id=&quot;20148&quot; value=&quot;5&quot;/&gt;&lt;property id=&quot;20300&quot; value=&quot;Slide 9&quot;/&gt;&lt;property id=&quot;20307&quot; value=&quot;263&quot;/&gt;&lt;/object&gt;&lt;object type=&quot;3&quot; unique_id=&quot;10072&quot;&gt;&lt;property id=&quot;20148&quot; value=&quot;5&quot;/&gt;&lt;property id=&quot;20300&quot; value=&quot;Slide 10&quot;/&gt;&lt;property id=&quot;20307&quot; value=&quot;264&quot;/&gt;&lt;/object&gt;&lt;object type=&quot;3&quot; unique_id=&quot;10073&quot;&gt;&lt;property id=&quot;20148&quot; value=&quot;5&quot;/&gt;&lt;property id=&quot;20300&quot; value=&quot;Slide 11&quot;/&gt;&lt;property id=&quot;20307&quot; value=&quot;265&quot;/&gt;&lt;/object&gt;&lt;/object&gt;&lt;object type=&quot;8&quot; unique_id=&quot;1008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452</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Communism versus capitalism</vt:lpstr>
      <vt:lpstr>PowerPoint Presentation</vt:lpstr>
      <vt:lpstr>PowerPoint Presentation</vt:lpstr>
      <vt:lpstr>PowerPoint Presentation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Hammond, Kelly</dc:creator>
  <cp:lastModifiedBy>Administrator</cp:lastModifiedBy>
  <cp:revision>7</cp:revision>
  <dcterms:created xsi:type="dcterms:W3CDTF">2015-07-21T23:50:52Z</dcterms:created>
  <dcterms:modified xsi:type="dcterms:W3CDTF">2015-07-22T01:20:42Z</dcterms:modified>
</cp:coreProperties>
</file>