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F8F1737B-EDEE-4146-83DC-06761177CF9F}" type="datetimeFigureOut">
              <a:rPr lang="en-AU" smtClean="0"/>
              <a:t>10/06/2014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11C7539-64DB-444D-ADDC-0564840EEF19}" type="slidenum">
              <a:rPr lang="en-AU" smtClean="0"/>
              <a:t>‹#›</a:t>
            </a:fld>
            <a:endParaRPr lang="en-AU"/>
          </a:p>
        </p:txBody>
      </p:sp>
    </p:spTree>
    <p:extLst>
      <p:ext uri="{BB962C8B-B14F-4D97-AF65-F5344CB8AC3E}">
        <p14:creationId xmlns:p14="http://schemas.microsoft.com/office/powerpoint/2010/main" val="2946821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8F1737B-EDEE-4146-83DC-06761177CF9F}" type="datetimeFigureOut">
              <a:rPr lang="en-AU" smtClean="0"/>
              <a:t>10/06/2014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11C7539-64DB-444D-ADDC-0564840EEF19}" type="slidenum">
              <a:rPr lang="en-AU" smtClean="0"/>
              <a:t>‹#›</a:t>
            </a:fld>
            <a:endParaRPr lang="en-AU"/>
          </a:p>
        </p:txBody>
      </p:sp>
    </p:spTree>
    <p:extLst>
      <p:ext uri="{BB962C8B-B14F-4D97-AF65-F5344CB8AC3E}">
        <p14:creationId xmlns:p14="http://schemas.microsoft.com/office/powerpoint/2010/main" val="575036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8F1737B-EDEE-4146-83DC-06761177CF9F}" type="datetimeFigureOut">
              <a:rPr lang="en-AU" smtClean="0"/>
              <a:t>10/06/2014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11C7539-64DB-444D-ADDC-0564840EEF19}" type="slidenum">
              <a:rPr lang="en-AU" smtClean="0"/>
              <a:t>‹#›</a:t>
            </a:fld>
            <a:endParaRPr lang="en-AU"/>
          </a:p>
        </p:txBody>
      </p:sp>
    </p:spTree>
    <p:extLst>
      <p:ext uri="{BB962C8B-B14F-4D97-AF65-F5344CB8AC3E}">
        <p14:creationId xmlns:p14="http://schemas.microsoft.com/office/powerpoint/2010/main" val="2719590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8F1737B-EDEE-4146-83DC-06761177CF9F}" type="datetimeFigureOut">
              <a:rPr lang="en-AU" smtClean="0"/>
              <a:t>10/06/2014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11C7539-64DB-444D-ADDC-0564840EEF19}" type="slidenum">
              <a:rPr lang="en-AU" smtClean="0"/>
              <a:t>‹#›</a:t>
            </a:fld>
            <a:endParaRPr lang="en-AU"/>
          </a:p>
        </p:txBody>
      </p:sp>
    </p:spTree>
    <p:extLst>
      <p:ext uri="{BB962C8B-B14F-4D97-AF65-F5344CB8AC3E}">
        <p14:creationId xmlns:p14="http://schemas.microsoft.com/office/powerpoint/2010/main" val="4138631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F1737B-EDEE-4146-83DC-06761177CF9F}" type="datetimeFigureOut">
              <a:rPr lang="en-AU" smtClean="0"/>
              <a:t>10/06/2014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11C7539-64DB-444D-ADDC-0564840EEF19}" type="slidenum">
              <a:rPr lang="en-AU" smtClean="0"/>
              <a:t>‹#›</a:t>
            </a:fld>
            <a:endParaRPr lang="en-AU"/>
          </a:p>
        </p:txBody>
      </p:sp>
    </p:spTree>
    <p:extLst>
      <p:ext uri="{BB962C8B-B14F-4D97-AF65-F5344CB8AC3E}">
        <p14:creationId xmlns:p14="http://schemas.microsoft.com/office/powerpoint/2010/main" val="933911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F8F1737B-EDEE-4146-83DC-06761177CF9F}" type="datetimeFigureOut">
              <a:rPr lang="en-AU" smtClean="0"/>
              <a:t>10/06/2014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11C7539-64DB-444D-ADDC-0564840EEF19}" type="slidenum">
              <a:rPr lang="en-AU" smtClean="0"/>
              <a:t>‹#›</a:t>
            </a:fld>
            <a:endParaRPr lang="en-AU"/>
          </a:p>
        </p:txBody>
      </p:sp>
    </p:spTree>
    <p:extLst>
      <p:ext uri="{BB962C8B-B14F-4D97-AF65-F5344CB8AC3E}">
        <p14:creationId xmlns:p14="http://schemas.microsoft.com/office/powerpoint/2010/main" val="3035780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F8F1737B-EDEE-4146-83DC-06761177CF9F}" type="datetimeFigureOut">
              <a:rPr lang="en-AU" smtClean="0"/>
              <a:t>10/06/2014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B11C7539-64DB-444D-ADDC-0564840EEF19}" type="slidenum">
              <a:rPr lang="en-AU" smtClean="0"/>
              <a:t>‹#›</a:t>
            </a:fld>
            <a:endParaRPr lang="en-AU"/>
          </a:p>
        </p:txBody>
      </p:sp>
    </p:spTree>
    <p:extLst>
      <p:ext uri="{BB962C8B-B14F-4D97-AF65-F5344CB8AC3E}">
        <p14:creationId xmlns:p14="http://schemas.microsoft.com/office/powerpoint/2010/main" val="534218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F8F1737B-EDEE-4146-83DC-06761177CF9F}" type="datetimeFigureOut">
              <a:rPr lang="en-AU" smtClean="0"/>
              <a:t>10/06/2014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B11C7539-64DB-444D-ADDC-0564840EEF19}" type="slidenum">
              <a:rPr lang="en-AU" smtClean="0"/>
              <a:t>‹#›</a:t>
            </a:fld>
            <a:endParaRPr lang="en-AU"/>
          </a:p>
        </p:txBody>
      </p:sp>
    </p:spTree>
    <p:extLst>
      <p:ext uri="{BB962C8B-B14F-4D97-AF65-F5344CB8AC3E}">
        <p14:creationId xmlns:p14="http://schemas.microsoft.com/office/powerpoint/2010/main" val="330246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F1737B-EDEE-4146-83DC-06761177CF9F}" type="datetimeFigureOut">
              <a:rPr lang="en-AU" smtClean="0"/>
              <a:t>10/06/2014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B11C7539-64DB-444D-ADDC-0564840EEF19}" type="slidenum">
              <a:rPr lang="en-AU" smtClean="0"/>
              <a:t>‹#›</a:t>
            </a:fld>
            <a:endParaRPr lang="en-AU"/>
          </a:p>
        </p:txBody>
      </p:sp>
    </p:spTree>
    <p:extLst>
      <p:ext uri="{BB962C8B-B14F-4D97-AF65-F5344CB8AC3E}">
        <p14:creationId xmlns:p14="http://schemas.microsoft.com/office/powerpoint/2010/main" val="2526338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F1737B-EDEE-4146-83DC-06761177CF9F}" type="datetimeFigureOut">
              <a:rPr lang="en-AU" smtClean="0"/>
              <a:t>10/06/2014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11C7539-64DB-444D-ADDC-0564840EEF19}" type="slidenum">
              <a:rPr lang="en-AU" smtClean="0"/>
              <a:t>‹#›</a:t>
            </a:fld>
            <a:endParaRPr lang="en-AU"/>
          </a:p>
        </p:txBody>
      </p:sp>
    </p:spTree>
    <p:extLst>
      <p:ext uri="{BB962C8B-B14F-4D97-AF65-F5344CB8AC3E}">
        <p14:creationId xmlns:p14="http://schemas.microsoft.com/office/powerpoint/2010/main" val="1866409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F1737B-EDEE-4146-83DC-06761177CF9F}" type="datetimeFigureOut">
              <a:rPr lang="en-AU" smtClean="0"/>
              <a:t>10/06/2014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11C7539-64DB-444D-ADDC-0564840EEF19}" type="slidenum">
              <a:rPr lang="en-AU" smtClean="0"/>
              <a:t>‹#›</a:t>
            </a:fld>
            <a:endParaRPr lang="en-AU"/>
          </a:p>
        </p:txBody>
      </p:sp>
    </p:spTree>
    <p:extLst>
      <p:ext uri="{BB962C8B-B14F-4D97-AF65-F5344CB8AC3E}">
        <p14:creationId xmlns:p14="http://schemas.microsoft.com/office/powerpoint/2010/main" val="1306862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F1737B-EDEE-4146-83DC-06761177CF9F}" type="datetimeFigureOut">
              <a:rPr lang="en-AU" smtClean="0"/>
              <a:t>10/06/2014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1C7539-64DB-444D-ADDC-0564840EEF19}" type="slidenum">
              <a:rPr lang="en-AU" smtClean="0"/>
              <a:t>‹#›</a:t>
            </a:fld>
            <a:endParaRPr lang="en-AU"/>
          </a:p>
        </p:txBody>
      </p:sp>
    </p:spTree>
    <p:extLst>
      <p:ext uri="{BB962C8B-B14F-4D97-AF65-F5344CB8AC3E}">
        <p14:creationId xmlns:p14="http://schemas.microsoft.com/office/powerpoint/2010/main" val="4010980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AU" dirty="0"/>
          </a:p>
        </p:txBody>
      </p:sp>
      <p:sp>
        <p:nvSpPr>
          <p:cNvPr id="3" name="Subtitle 2"/>
          <p:cNvSpPr>
            <a:spLocks noGrp="1"/>
          </p:cNvSpPr>
          <p:nvPr>
            <p:ph type="subTitle" idx="1"/>
          </p:nvPr>
        </p:nvSpPr>
        <p:spPr/>
        <p:txBody>
          <a:bodyPr/>
          <a:lstStyle/>
          <a:p>
            <a:endParaRPr lang="en-AU"/>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0648"/>
            <a:ext cx="9144000" cy="619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364088" y="4077072"/>
            <a:ext cx="3600400" cy="22322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ounded Rectangle 4"/>
          <p:cNvSpPr/>
          <p:nvPr/>
        </p:nvSpPr>
        <p:spPr>
          <a:xfrm rot="20015440">
            <a:off x="4761462" y="2973905"/>
            <a:ext cx="2376264" cy="90934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2276350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92500"/>
          </a:bodyPr>
          <a:lstStyle/>
          <a:p>
            <a:pPr lvl="0">
              <a:lnSpc>
                <a:spcPct val="150000"/>
              </a:lnSpc>
              <a:buSzPts val="1600"/>
              <a:buFont typeface="Symbol"/>
              <a:buChar char=""/>
              <a:tabLst>
                <a:tab pos="216535" algn="l"/>
              </a:tabLst>
            </a:pPr>
            <a:r>
              <a:rPr lang="en-AU" dirty="0" smtClean="0">
                <a:effectLst/>
                <a:latin typeface="Arial"/>
                <a:ea typeface="Times New Roman"/>
              </a:rPr>
              <a:t>The </a:t>
            </a:r>
            <a:r>
              <a:rPr lang="en-AU" dirty="0" smtClean="0">
                <a:solidFill>
                  <a:schemeClr val="accent2"/>
                </a:solidFill>
                <a:effectLst/>
                <a:latin typeface="Arial"/>
                <a:ea typeface="Times New Roman"/>
              </a:rPr>
              <a:t>length of time allocated for each stage can vary </a:t>
            </a:r>
            <a:r>
              <a:rPr lang="en-AU" dirty="0" smtClean="0">
                <a:effectLst/>
                <a:latin typeface="Arial"/>
                <a:ea typeface="Times New Roman"/>
              </a:rPr>
              <a:t>enormously, from minutes to years.</a:t>
            </a:r>
          </a:p>
          <a:p>
            <a:pPr lvl="0">
              <a:lnSpc>
                <a:spcPct val="150000"/>
              </a:lnSpc>
              <a:buSzPts val="1600"/>
              <a:buFont typeface="Symbol"/>
              <a:buChar char=""/>
              <a:tabLst>
                <a:tab pos="216535" algn="l"/>
              </a:tabLst>
            </a:pPr>
            <a:endParaRPr lang="en-AU" sz="1600" dirty="0" smtClean="0">
              <a:effectLst/>
              <a:latin typeface="Times New Roman"/>
              <a:ea typeface="Times New Roman"/>
            </a:endParaRPr>
          </a:p>
          <a:p>
            <a:pPr lvl="0">
              <a:lnSpc>
                <a:spcPct val="150000"/>
              </a:lnSpc>
              <a:buSzPts val="1600"/>
              <a:buFont typeface="Symbol"/>
              <a:buChar char=""/>
              <a:tabLst>
                <a:tab pos="216535" algn="l"/>
              </a:tabLst>
            </a:pPr>
            <a:r>
              <a:rPr lang="en-AU" dirty="0" smtClean="0">
                <a:effectLst/>
                <a:latin typeface="Arial"/>
                <a:ea typeface="Times New Roman"/>
              </a:rPr>
              <a:t>For example, boys in Traditional TIWI life in northern Australia were often separated from their tribe for up to ten years as they gathered the required knowledge and experience to participate in society as men.</a:t>
            </a:r>
            <a:endParaRPr lang="en-AU" sz="1600" dirty="0" smtClean="0">
              <a:effectLst/>
              <a:latin typeface="Times New Roman"/>
              <a:ea typeface="Times New Roman"/>
            </a:endParaRPr>
          </a:p>
          <a:p>
            <a:endParaRPr lang="en-AU" dirty="0"/>
          </a:p>
        </p:txBody>
      </p:sp>
    </p:spTree>
    <p:extLst>
      <p:ext uri="{BB962C8B-B14F-4D97-AF65-F5344CB8AC3E}">
        <p14:creationId xmlns:p14="http://schemas.microsoft.com/office/powerpoint/2010/main" val="25626575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Questions</a:t>
            </a:r>
            <a:endParaRPr lang="en-AU" dirty="0"/>
          </a:p>
        </p:txBody>
      </p:sp>
      <p:sp>
        <p:nvSpPr>
          <p:cNvPr id="3" name="Content Placeholder 2"/>
          <p:cNvSpPr>
            <a:spLocks noGrp="1"/>
          </p:cNvSpPr>
          <p:nvPr>
            <p:ph idx="1"/>
          </p:nvPr>
        </p:nvSpPr>
        <p:spPr/>
        <p:txBody>
          <a:bodyPr>
            <a:normAutofit fontScale="92500" lnSpcReduction="20000"/>
          </a:bodyPr>
          <a:lstStyle/>
          <a:p>
            <a:pPr marL="514350" lvl="0" indent="-514350">
              <a:lnSpc>
                <a:spcPct val="150000"/>
              </a:lnSpc>
              <a:buSzPts val="1600"/>
              <a:buFont typeface="+mj-lt"/>
              <a:buAutoNum type="arabicPeriod"/>
              <a:tabLst>
                <a:tab pos="216535" algn="l"/>
              </a:tabLst>
            </a:pPr>
            <a:r>
              <a:rPr lang="en-AU" dirty="0" smtClean="0">
                <a:effectLst/>
                <a:latin typeface="Arial"/>
                <a:ea typeface="Times New Roman"/>
              </a:rPr>
              <a:t>Can you recognise the three stages in modern rites of passage?</a:t>
            </a:r>
            <a:endParaRPr lang="en-AU" sz="1600" dirty="0" smtClean="0">
              <a:effectLst/>
              <a:latin typeface="Times New Roman"/>
              <a:ea typeface="Times New Roman"/>
            </a:endParaRPr>
          </a:p>
          <a:p>
            <a:pPr marL="514350" lvl="0" indent="-514350">
              <a:lnSpc>
                <a:spcPct val="150000"/>
              </a:lnSpc>
              <a:buSzPts val="1600"/>
              <a:buFont typeface="+mj-lt"/>
              <a:buAutoNum type="arabicPeriod"/>
              <a:tabLst>
                <a:tab pos="216535" algn="l"/>
              </a:tabLst>
            </a:pPr>
            <a:r>
              <a:rPr lang="en-AU" dirty="0" smtClean="0">
                <a:effectLst/>
                <a:latin typeface="Arial"/>
                <a:ea typeface="Times New Roman"/>
              </a:rPr>
              <a:t>Is there any event that closely resembles these stages?</a:t>
            </a:r>
            <a:endParaRPr lang="en-AU" sz="1600" dirty="0" smtClean="0">
              <a:effectLst/>
              <a:latin typeface="Times New Roman"/>
              <a:ea typeface="Times New Roman"/>
            </a:endParaRPr>
          </a:p>
          <a:p>
            <a:pPr lvl="1">
              <a:lnSpc>
                <a:spcPct val="150000"/>
              </a:lnSpc>
              <a:buSzPts val="1200"/>
              <a:buFont typeface="Courier New"/>
              <a:buChar char="o"/>
              <a:tabLst>
                <a:tab pos="914400" algn="l"/>
              </a:tabLst>
            </a:pPr>
            <a:r>
              <a:rPr lang="en-AU" dirty="0" smtClean="0">
                <a:effectLst/>
                <a:latin typeface="Arial"/>
                <a:ea typeface="Times New Roman"/>
                <a:cs typeface="Times New Roman"/>
              </a:rPr>
              <a:t>GAP year</a:t>
            </a:r>
            <a:endParaRPr lang="en-AU" sz="1400" dirty="0" smtClean="0">
              <a:effectLst/>
              <a:latin typeface="Times New Roman"/>
              <a:ea typeface="Times New Roman"/>
              <a:cs typeface="Times New Roman"/>
            </a:endParaRPr>
          </a:p>
          <a:p>
            <a:pPr lvl="1">
              <a:lnSpc>
                <a:spcPct val="150000"/>
              </a:lnSpc>
              <a:buSzPts val="1200"/>
              <a:buFont typeface="Courier New"/>
              <a:buChar char="o"/>
              <a:tabLst>
                <a:tab pos="914400" algn="l"/>
              </a:tabLst>
            </a:pPr>
            <a:r>
              <a:rPr lang="en-AU" dirty="0" smtClean="0">
                <a:effectLst/>
                <a:latin typeface="Arial"/>
                <a:ea typeface="Times New Roman"/>
                <a:cs typeface="Times New Roman"/>
              </a:rPr>
              <a:t>Back Packing</a:t>
            </a:r>
            <a:endParaRPr lang="en-AU" sz="1400" dirty="0" smtClean="0">
              <a:effectLst/>
              <a:latin typeface="Times New Roman"/>
              <a:ea typeface="Times New Roman"/>
              <a:cs typeface="Times New Roman"/>
            </a:endParaRPr>
          </a:p>
          <a:p>
            <a:pPr lvl="1">
              <a:lnSpc>
                <a:spcPct val="150000"/>
              </a:lnSpc>
              <a:buSzPts val="1200"/>
              <a:buFont typeface="Courier New"/>
              <a:buChar char="o"/>
              <a:tabLst>
                <a:tab pos="914400" algn="l"/>
              </a:tabLst>
            </a:pPr>
            <a:r>
              <a:rPr lang="en-AU" dirty="0" smtClean="0">
                <a:effectLst/>
                <a:latin typeface="Arial"/>
                <a:ea typeface="Times New Roman"/>
                <a:cs typeface="Times New Roman"/>
              </a:rPr>
              <a:t>Schoolies</a:t>
            </a:r>
            <a:endParaRPr lang="en-AU" sz="1400" dirty="0" smtClean="0">
              <a:effectLst/>
              <a:latin typeface="Times New Roman"/>
              <a:ea typeface="Times New Roman"/>
              <a:cs typeface="Times New Roman"/>
            </a:endParaRPr>
          </a:p>
          <a:p>
            <a:endParaRPr lang="en-AU" dirty="0"/>
          </a:p>
        </p:txBody>
      </p:sp>
    </p:spTree>
    <p:extLst>
      <p:ext uri="{BB962C8B-B14F-4D97-AF65-F5344CB8AC3E}">
        <p14:creationId xmlns:p14="http://schemas.microsoft.com/office/powerpoint/2010/main" val="32671651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Rights and Responsibilities</a:t>
            </a:r>
            <a:endParaRPr lang="en-AU" dirty="0"/>
          </a:p>
        </p:txBody>
      </p:sp>
      <p:sp>
        <p:nvSpPr>
          <p:cNvPr id="3" name="Content Placeholder 2"/>
          <p:cNvSpPr>
            <a:spLocks noGrp="1"/>
          </p:cNvSpPr>
          <p:nvPr>
            <p:ph sz="half" idx="1"/>
          </p:nvPr>
        </p:nvSpPr>
        <p:spPr/>
        <p:txBody>
          <a:bodyPr>
            <a:normAutofit fontScale="62500" lnSpcReduction="20000"/>
          </a:bodyPr>
          <a:lstStyle/>
          <a:p>
            <a:pPr>
              <a:spcAft>
                <a:spcPts val="0"/>
              </a:spcAft>
            </a:pPr>
            <a:r>
              <a:rPr lang="en-AU" sz="5000" dirty="0" smtClean="0">
                <a:effectLst/>
                <a:latin typeface="Arial"/>
                <a:ea typeface="Times New Roman"/>
              </a:rPr>
              <a:t>At what age can you:</a:t>
            </a:r>
          </a:p>
          <a:p>
            <a:pPr>
              <a:spcAft>
                <a:spcPts val="0"/>
              </a:spcAft>
            </a:pPr>
            <a:endParaRPr lang="en-AU" sz="5000" dirty="0" smtClean="0">
              <a:effectLst/>
              <a:latin typeface="Times New Roman"/>
              <a:ea typeface="Times New Roman"/>
            </a:endParaRPr>
          </a:p>
          <a:p>
            <a:pPr lvl="0">
              <a:buFont typeface="+mj-lt"/>
              <a:buAutoNum type="arabicPeriod"/>
              <a:tabLst>
                <a:tab pos="237490" algn="l"/>
              </a:tabLst>
            </a:pPr>
            <a:r>
              <a:rPr lang="en-AU" dirty="0" smtClean="0">
                <a:effectLst/>
                <a:latin typeface="Arial"/>
                <a:ea typeface="Times New Roman"/>
              </a:rPr>
              <a:t>Hire or buy ‘adult only’ videos?</a:t>
            </a:r>
            <a:endParaRPr lang="en-AU" sz="1800" dirty="0" smtClean="0">
              <a:effectLst/>
              <a:latin typeface="Times New Roman"/>
              <a:ea typeface="Times New Roman"/>
            </a:endParaRPr>
          </a:p>
          <a:p>
            <a:pPr lvl="0">
              <a:buFont typeface="+mj-lt"/>
              <a:buAutoNum type="arabicPeriod"/>
              <a:tabLst>
                <a:tab pos="237490" algn="l"/>
              </a:tabLst>
            </a:pPr>
            <a:r>
              <a:rPr lang="en-AU" dirty="0" smtClean="0">
                <a:effectLst/>
                <a:latin typeface="Arial"/>
                <a:ea typeface="Times New Roman"/>
              </a:rPr>
              <a:t>Watch MA movies?</a:t>
            </a:r>
            <a:endParaRPr lang="en-AU" sz="1800" dirty="0" smtClean="0">
              <a:effectLst/>
              <a:latin typeface="Times New Roman"/>
              <a:ea typeface="Times New Roman"/>
            </a:endParaRPr>
          </a:p>
          <a:p>
            <a:pPr lvl="0">
              <a:buFont typeface="+mj-lt"/>
              <a:buAutoNum type="arabicPeriod"/>
              <a:tabLst>
                <a:tab pos="237490" algn="l"/>
              </a:tabLst>
            </a:pPr>
            <a:r>
              <a:rPr lang="en-AU" dirty="0" smtClean="0">
                <a:effectLst/>
                <a:latin typeface="Arial"/>
                <a:ea typeface="Times New Roman"/>
              </a:rPr>
              <a:t>Drive a car by yourself?</a:t>
            </a:r>
            <a:endParaRPr lang="en-AU" sz="1800" dirty="0" smtClean="0">
              <a:effectLst/>
              <a:latin typeface="Times New Roman"/>
              <a:ea typeface="Times New Roman"/>
            </a:endParaRPr>
          </a:p>
          <a:p>
            <a:pPr lvl="0">
              <a:buFont typeface="+mj-lt"/>
              <a:buAutoNum type="arabicPeriod"/>
              <a:tabLst>
                <a:tab pos="237490" algn="l"/>
              </a:tabLst>
            </a:pPr>
            <a:r>
              <a:rPr lang="en-AU" dirty="0" smtClean="0">
                <a:effectLst/>
                <a:latin typeface="Arial"/>
                <a:ea typeface="Times New Roman"/>
              </a:rPr>
              <a:t>Get a tattoo</a:t>
            </a:r>
            <a:endParaRPr lang="en-AU" sz="1800" dirty="0" smtClean="0">
              <a:effectLst/>
              <a:latin typeface="Times New Roman"/>
              <a:ea typeface="Times New Roman"/>
            </a:endParaRPr>
          </a:p>
          <a:p>
            <a:pPr lvl="0">
              <a:buFont typeface="+mj-lt"/>
              <a:buAutoNum type="arabicPeriod"/>
              <a:tabLst>
                <a:tab pos="237490" algn="l"/>
              </a:tabLst>
            </a:pPr>
            <a:r>
              <a:rPr lang="en-AU" dirty="0" smtClean="0">
                <a:effectLst/>
                <a:latin typeface="Arial"/>
                <a:ea typeface="Times New Roman"/>
              </a:rPr>
              <a:t>Leave school</a:t>
            </a:r>
            <a:endParaRPr lang="en-AU" sz="1800" dirty="0" smtClean="0">
              <a:effectLst/>
              <a:latin typeface="Times New Roman"/>
              <a:ea typeface="Times New Roman"/>
            </a:endParaRPr>
          </a:p>
          <a:p>
            <a:pPr lvl="0">
              <a:buFont typeface="+mj-lt"/>
              <a:buAutoNum type="arabicPeriod"/>
              <a:tabLst>
                <a:tab pos="237490" algn="l"/>
              </a:tabLst>
            </a:pPr>
            <a:r>
              <a:rPr lang="en-AU" dirty="0" smtClean="0">
                <a:effectLst/>
                <a:latin typeface="Arial"/>
                <a:ea typeface="Times New Roman"/>
              </a:rPr>
              <a:t>Leave home?</a:t>
            </a:r>
            <a:endParaRPr lang="en-AU" sz="1800" dirty="0" smtClean="0">
              <a:effectLst/>
              <a:latin typeface="Times New Roman"/>
              <a:ea typeface="Times New Roman"/>
            </a:endParaRPr>
          </a:p>
          <a:p>
            <a:pPr lvl="0">
              <a:buFont typeface="+mj-lt"/>
              <a:buAutoNum type="arabicPeriod"/>
              <a:tabLst>
                <a:tab pos="237490" algn="l"/>
              </a:tabLst>
            </a:pPr>
            <a:r>
              <a:rPr lang="en-AU" dirty="0" smtClean="0">
                <a:effectLst/>
                <a:latin typeface="Arial"/>
                <a:ea typeface="Times New Roman"/>
              </a:rPr>
              <a:t>Drive a motorbike?</a:t>
            </a:r>
            <a:endParaRPr lang="en-AU" sz="1800" dirty="0" smtClean="0">
              <a:effectLst/>
              <a:latin typeface="Times New Roman"/>
              <a:ea typeface="Times New Roman"/>
            </a:endParaRPr>
          </a:p>
          <a:p>
            <a:pPr lvl="0">
              <a:buFont typeface="+mj-lt"/>
              <a:buAutoNum type="arabicPeriod"/>
              <a:tabLst>
                <a:tab pos="237490" algn="l"/>
              </a:tabLst>
            </a:pPr>
            <a:r>
              <a:rPr lang="en-AU" dirty="0" smtClean="0">
                <a:effectLst/>
                <a:latin typeface="Arial"/>
                <a:ea typeface="Times New Roman"/>
              </a:rPr>
              <a:t>Do jury duty?</a:t>
            </a:r>
            <a:endParaRPr lang="en-AU" sz="1800" dirty="0" smtClean="0">
              <a:effectLst/>
              <a:latin typeface="Times New Roman"/>
              <a:ea typeface="Times New Roman"/>
            </a:endParaRPr>
          </a:p>
          <a:p>
            <a:pPr lvl="0">
              <a:buFont typeface="+mj-lt"/>
              <a:buAutoNum type="arabicPeriod"/>
              <a:tabLst>
                <a:tab pos="237490" algn="l"/>
              </a:tabLst>
            </a:pPr>
            <a:r>
              <a:rPr lang="en-AU" dirty="0" smtClean="0">
                <a:effectLst/>
                <a:latin typeface="Arial"/>
                <a:ea typeface="Times New Roman"/>
              </a:rPr>
              <a:t>Vote?</a:t>
            </a:r>
            <a:endParaRPr lang="en-AU" sz="1800" dirty="0" smtClean="0">
              <a:effectLst/>
              <a:latin typeface="Times New Roman"/>
              <a:ea typeface="Times New Roman"/>
            </a:endParaRPr>
          </a:p>
          <a:p>
            <a:pPr lvl="0">
              <a:buFont typeface="+mj-lt"/>
              <a:buAutoNum type="arabicPeriod"/>
              <a:tabLst>
                <a:tab pos="237490" algn="l"/>
              </a:tabLst>
            </a:pPr>
            <a:r>
              <a:rPr lang="en-AU" dirty="0" smtClean="0">
                <a:effectLst/>
                <a:latin typeface="Arial"/>
                <a:ea typeface="Times New Roman"/>
              </a:rPr>
              <a:t>Consent to heterosexual sex?</a:t>
            </a:r>
            <a:endParaRPr lang="en-AU" sz="1800" dirty="0" smtClean="0">
              <a:effectLst/>
              <a:latin typeface="Times New Roman"/>
              <a:ea typeface="Times New Roman"/>
            </a:endParaRPr>
          </a:p>
        </p:txBody>
      </p:sp>
      <p:sp>
        <p:nvSpPr>
          <p:cNvPr id="4" name="Content Placeholder 3"/>
          <p:cNvSpPr>
            <a:spLocks noGrp="1"/>
          </p:cNvSpPr>
          <p:nvPr>
            <p:ph sz="half" idx="2"/>
          </p:nvPr>
        </p:nvSpPr>
        <p:spPr>
          <a:xfrm>
            <a:off x="4572000" y="1628800"/>
            <a:ext cx="4038600" cy="3993307"/>
          </a:xfrm>
        </p:spPr>
        <p:txBody>
          <a:bodyPr>
            <a:normAutofit fontScale="62500" lnSpcReduction="20000"/>
          </a:bodyPr>
          <a:lstStyle/>
          <a:p>
            <a:pPr lvl="0">
              <a:buFont typeface="+mj-lt"/>
              <a:buAutoNum type="arabicPeriod"/>
              <a:tabLst>
                <a:tab pos="237490" algn="l"/>
              </a:tabLst>
            </a:pPr>
            <a:endParaRPr lang="en-AU" sz="2100" dirty="0" smtClean="0">
              <a:solidFill>
                <a:prstClr val="black"/>
              </a:solidFill>
              <a:latin typeface="Arial"/>
              <a:ea typeface="Times New Roman"/>
            </a:endParaRPr>
          </a:p>
          <a:p>
            <a:pPr lvl="0">
              <a:buFont typeface="+mj-lt"/>
              <a:buAutoNum type="arabicPeriod"/>
              <a:tabLst>
                <a:tab pos="237490" algn="l"/>
              </a:tabLst>
            </a:pPr>
            <a:endParaRPr lang="en-AU" sz="2100" dirty="0">
              <a:solidFill>
                <a:prstClr val="black"/>
              </a:solidFill>
              <a:latin typeface="Arial"/>
              <a:ea typeface="Times New Roman"/>
            </a:endParaRPr>
          </a:p>
          <a:p>
            <a:pPr marL="0" lvl="0" indent="0">
              <a:buNone/>
              <a:tabLst>
                <a:tab pos="237490" algn="l"/>
              </a:tabLst>
            </a:pPr>
            <a:endParaRPr lang="en-AU" sz="2100" dirty="0" smtClean="0">
              <a:solidFill>
                <a:prstClr val="black"/>
              </a:solidFill>
              <a:latin typeface="Arial"/>
              <a:ea typeface="Times New Roman"/>
            </a:endParaRPr>
          </a:p>
          <a:p>
            <a:pPr marL="514350" lvl="0" indent="-514350">
              <a:buFont typeface="+mj-lt"/>
              <a:buAutoNum type="arabicPeriod" startAt="11"/>
              <a:tabLst>
                <a:tab pos="237490" algn="l"/>
              </a:tabLst>
            </a:pPr>
            <a:r>
              <a:rPr lang="en-AU" sz="2900" dirty="0" smtClean="0">
                <a:solidFill>
                  <a:prstClr val="black"/>
                </a:solidFill>
                <a:latin typeface="Arial"/>
                <a:ea typeface="Times New Roman"/>
              </a:rPr>
              <a:t>Consent </a:t>
            </a:r>
            <a:r>
              <a:rPr lang="en-AU" sz="2900" dirty="0">
                <a:solidFill>
                  <a:prstClr val="black"/>
                </a:solidFill>
                <a:latin typeface="Arial"/>
                <a:ea typeface="Times New Roman"/>
              </a:rPr>
              <a:t>to homosexual sex?</a:t>
            </a:r>
            <a:endParaRPr lang="en-AU" sz="2900" dirty="0">
              <a:solidFill>
                <a:prstClr val="black"/>
              </a:solidFill>
              <a:latin typeface="Times New Roman"/>
              <a:ea typeface="Times New Roman"/>
            </a:endParaRPr>
          </a:p>
          <a:p>
            <a:pPr lvl="0">
              <a:buFont typeface="+mj-lt"/>
              <a:buAutoNum type="arabicPeriod" startAt="11"/>
              <a:tabLst>
                <a:tab pos="237490" algn="l"/>
              </a:tabLst>
            </a:pPr>
            <a:r>
              <a:rPr lang="en-AU" sz="2900" dirty="0">
                <a:solidFill>
                  <a:prstClr val="black"/>
                </a:solidFill>
                <a:latin typeface="Arial"/>
                <a:ea typeface="Times New Roman"/>
              </a:rPr>
              <a:t>Join the army?</a:t>
            </a:r>
            <a:endParaRPr lang="en-AU" sz="2900" dirty="0">
              <a:solidFill>
                <a:prstClr val="black"/>
              </a:solidFill>
              <a:latin typeface="Times New Roman"/>
              <a:ea typeface="Times New Roman"/>
            </a:endParaRPr>
          </a:p>
          <a:p>
            <a:pPr lvl="0">
              <a:buFont typeface="+mj-lt"/>
              <a:buAutoNum type="arabicPeriod" startAt="11"/>
              <a:tabLst>
                <a:tab pos="237490" algn="l"/>
              </a:tabLst>
            </a:pPr>
            <a:r>
              <a:rPr lang="en-AU" sz="2900" dirty="0">
                <a:solidFill>
                  <a:prstClr val="black"/>
                </a:solidFill>
                <a:latin typeface="Arial"/>
                <a:ea typeface="Times New Roman"/>
              </a:rPr>
              <a:t>Marry?</a:t>
            </a:r>
            <a:endParaRPr lang="en-AU" sz="2900" dirty="0">
              <a:solidFill>
                <a:prstClr val="black"/>
              </a:solidFill>
              <a:latin typeface="Times New Roman"/>
              <a:ea typeface="Times New Roman"/>
            </a:endParaRPr>
          </a:p>
          <a:p>
            <a:pPr lvl="0">
              <a:buFont typeface="+mj-lt"/>
              <a:buAutoNum type="arabicPeriod" startAt="11"/>
              <a:tabLst>
                <a:tab pos="237490" algn="l"/>
              </a:tabLst>
            </a:pPr>
            <a:r>
              <a:rPr lang="en-AU" sz="2900" dirty="0">
                <a:solidFill>
                  <a:prstClr val="black"/>
                </a:solidFill>
                <a:latin typeface="Arial"/>
                <a:ea typeface="Times New Roman"/>
              </a:rPr>
              <a:t>Receive social security?</a:t>
            </a:r>
            <a:endParaRPr lang="en-AU" sz="2900" dirty="0">
              <a:solidFill>
                <a:prstClr val="black"/>
              </a:solidFill>
              <a:latin typeface="Times New Roman"/>
              <a:ea typeface="Times New Roman"/>
            </a:endParaRPr>
          </a:p>
          <a:p>
            <a:pPr lvl="0">
              <a:buFont typeface="+mj-lt"/>
              <a:buAutoNum type="arabicPeriod" startAt="11"/>
              <a:tabLst>
                <a:tab pos="237490" algn="l"/>
              </a:tabLst>
            </a:pPr>
            <a:r>
              <a:rPr lang="en-AU" sz="2900" dirty="0">
                <a:solidFill>
                  <a:prstClr val="black"/>
                </a:solidFill>
                <a:latin typeface="Arial"/>
                <a:ea typeface="Times New Roman"/>
              </a:rPr>
              <a:t>Join a political party?</a:t>
            </a:r>
            <a:endParaRPr lang="en-AU" sz="2900" dirty="0">
              <a:solidFill>
                <a:prstClr val="black"/>
              </a:solidFill>
              <a:latin typeface="Times New Roman"/>
              <a:ea typeface="Times New Roman"/>
            </a:endParaRPr>
          </a:p>
          <a:p>
            <a:pPr lvl="0">
              <a:buFont typeface="+mj-lt"/>
              <a:buAutoNum type="arabicPeriod" startAt="11"/>
              <a:tabLst>
                <a:tab pos="237490" algn="l"/>
              </a:tabLst>
            </a:pPr>
            <a:r>
              <a:rPr lang="en-AU" sz="2900" dirty="0">
                <a:solidFill>
                  <a:prstClr val="black"/>
                </a:solidFill>
                <a:latin typeface="Arial"/>
                <a:ea typeface="Times New Roman"/>
              </a:rPr>
              <a:t>Stand for parliament?</a:t>
            </a:r>
            <a:endParaRPr lang="en-AU" sz="2900" dirty="0">
              <a:solidFill>
                <a:prstClr val="black"/>
              </a:solidFill>
              <a:latin typeface="Times New Roman"/>
              <a:ea typeface="Times New Roman"/>
            </a:endParaRPr>
          </a:p>
          <a:p>
            <a:pPr lvl="0">
              <a:buFont typeface="+mj-lt"/>
              <a:buAutoNum type="arabicPeriod" startAt="11"/>
              <a:tabLst>
                <a:tab pos="237490" algn="l"/>
              </a:tabLst>
            </a:pPr>
            <a:r>
              <a:rPr lang="en-AU" sz="2900" dirty="0">
                <a:solidFill>
                  <a:prstClr val="black"/>
                </a:solidFill>
                <a:latin typeface="Arial"/>
                <a:ea typeface="Times New Roman"/>
              </a:rPr>
              <a:t>Choose to keep your own child?</a:t>
            </a:r>
            <a:endParaRPr lang="en-AU" sz="2900" dirty="0">
              <a:solidFill>
                <a:prstClr val="black"/>
              </a:solidFill>
              <a:latin typeface="Times New Roman"/>
              <a:ea typeface="Times New Roman"/>
            </a:endParaRPr>
          </a:p>
          <a:p>
            <a:pPr lvl="0">
              <a:buFont typeface="+mj-lt"/>
              <a:buAutoNum type="arabicPeriod" startAt="11"/>
              <a:tabLst>
                <a:tab pos="237490" algn="l"/>
              </a:tabLst>
            </a:pPr>
            <a:r>
              <a:rPr lang="en-AU" sz="2900" dirty="0">
                <a:solidFill>
                  <a:prstClr val="black"/>
                </a:solidFill>
                <a:latin typeface="Arial"/>
                <a:ea typeface="Times New Roman"/>
              </a:rPr>
              <a:t>Buy liquor?</a:t>
            </a:r>
            <a:endParaRPr lang="en-AU" sz="2900" dirty="0">
              <a:solidFill>
                <a:prstClr val="black"/>
              </a:solidFill>
              <a:latin typeface="Times New Roman"/>
              <a:ea typeface="Times New Roman"/>
            </a:endParaRPr>
          </a:p>
          <a:p>
            <a:pPr lvl="0">
              <a:buFont typeface="+mj-lt"/>
              <a:buAutoNum type="arabicPeriod" startAt="11"/>
              <a:tabLst>
                <a:tab pos="237490" algn="l"/>
              </a:tabLst>
            </a:pPr>
            <a:r>
              <a:rPr lang="en-AU" sz="2900" dirty="0">
                <a:solidFill>
                  <a:prstClr val="black"/>
                </a:solidFill>
                <a:latin typeface="Arial"/>
                <a:ea typeface="Times New Roman"/>
              </a:rPr>
              <a:t>Open a bank account in your own name?</a:t>
            </a:r>
            <a:endParaRPr lang="en-AU" sz="2900" dirty="0">
              <a:solidFill>
                <a:prstClr val="black"/>
              </a:solidFill>
              <a:latin typeface="Times New Roman"/>
              <a:ea typeface="Times New Roman"/>
            </a:endParaRPr>
          </a:p>
          <a:p>
            <a:pPr lvl="0">
              <a:buFont typeface="+mj-lt"/>
              <a:buAutoNum type="arabicPeriod" startAt="11"/>
              <a:tabLst>
                <a:tab pos="237490" algn="l"/>
              </a:tabLst>
            </a:pPr>
            <a:r>
              <a:rPr lang="en-AU" sz="2900" dirty="0">
                <a:solidFill>
                  <a:prstClr val="black"/>
                </a:solidFill>
                <a:latin typeface="Arial"/>
                <a:ea typeface="Times New Roman"/>
              </a:rPr>
              <a:t>Go to gaol?</a:t>
            </a:r>
            <a:endParaRPr lang="en-AU" sz="2900" dirty="0">
              <a:solidFill>
                <a:prstClr val="black"/>
              </a:solidFill>
              <a:latin typeface="Times New Roman"/>
              <a:ea typeface="Times New Roman"/>
            </a:endParaRPr>
          </a:p>
          <a:p>
            <a:pPr lvl="0">
              <a:buFont typeface="+mj-lt"/>
              <a:buAutoNum type="arabicPeriod" startAt="11"/>
              <a:tabLst>
                <a:tab pos="237490" algn="l"/>
              </a:tabLst>
            </a:pPr>
            <a:r>
              <a:rPr lang="en-AU" sz="2900" dirty="0">
                <a:solidFill>
                  <a:prstClr val="black"/>
                </a:solidFill>
                <a:latin typeface="Arial"/>
                <a:ea typeface="Times New Roman"/>
              </a:rPr>
              <a:t>Gain access to contraceptives</a:t>
            </a:r>
            <a:endParaRPr lang="en-AU" sz="2900" dirty="0">
              <a:solidFill>
                <a:prstClr val="black"/>
              </a:solidFill>
              <a:latin typeface="Times New Roman"/>
              <a:ea typeface="Times New Roman"/>
            </a:endParaRPr>
          </a:p>
          <a:p>
            <a:endParaRPr lang="en-AU" dirty="0"/>
          </a:p>
        </p:txBody>
      </p:sp>
      <p:sp>
        <p:nvSpPr>
          <p:cNvPr id="5" name="TextBox 4"/>
          <p:cNvSpPr txBox="1"/>
          <p:nvPr/>
        </p:nvSpPr>
        <p:spPr>
          <a:xfrm>
            <a:off x="683568" y="6165304"/>
            <a:ext cx="7992888" cy="369332"/>
          </a:xfrm>
          <a:prstGeom prst="rect">
            <a:avLst/>
          </a:prstGeom>
          <a:noFill/>
        </p:spPr>
        <p:txBody>
          <a:bodyPr wrap="square" rtlCol="0">
            <a:spAutoFit/>
          </a:bodyPr>
          <a:lstStyle/>
          <a:p>
            <a:pPr>
              <a:spcBef>
                <a:spcPts val="600"/>
              </a:spcBef>
              <a:spcAft>
                <a:spcPts val="0"/>
              </a:spcAft>
            </a:pPr>
            <a:r>
              <a:rPr lang="en-AU" b="1" i="1" dirty="0" smtClean="0">
                <a:effectLst/>
                <a:latin typeface="Arial"/>
                <a:ea typeface="Times New Roman"/>
              </a:rPr>
              <a:t>Is there any logic in the different ages that different things are allowed?</a:t>
            </a:r>
            <a:endParaRPr lang="en-AU" b="1" i="1" dirty="0">
              <a:effectLst/>
              <a:latin typeface="Times New Roman"/>
              <a:ea typeface="Times New Roman"/>
            </a:endParaRPr>
          </a:p>
        </p:txBody>
      </p:sp>
    </p:spTree>
    <p:extLst>
      <p:ext uri="{BB962C8B-B14F-4D97-AF65-F5344CB8AC3E}">
        <p14:creationId xmlns:p14="http://schemas.microsoft.com/office/powerpoint/2010/main" val="26817268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332656"/>
            <a:ext cx="8229600" cy="6192688"/>
          </a:xfrm>
        </p:spPr>
        <p:txBody>
          <a:bodyPr>
            <a:normAutofit fontScale="92500" lnSpcReduction="10000"/>
          </a:bodyPr>
          <a:lstStyle/>
          <a:p>
            <a:pPr marR="91440" lvl="1" algn="just">
              <a:spcBef>
                <a:spcPts val="360"/>
              </a:spcBef>
              <a:buClr>
                <a:srgbClr val="000000"/>
              </a:buClr>
              <a:buSzPts val="1200"/>
              <a:buFont typeface="Symbol"/>
              <a:buChar char=""/>
              <a:tabLst>
                <a:tab pos="118745" algn="l"/>
              </a:tabLst>
            </a:pPr>
            <a:r>
              <a:rPr lang="en-AU" spc="10" dirty="0" smtClean="0">
                <a:effectLst/>
                <a:latin typeface="Arial"/>
                <a:ea typeface="Times New Roman"/>
              </a:rPr>
              <a:t>The fact that so many more young people are students up until 18 years of age, and an increasing number even to 21 or 22 years, has tended to extend the period of adolescence, sometimes even into the 20s. </a:t>
            </a:r>
          </a:p>
          <a:p>
            <a:pPr marR="91440" lvl="1" algn="just">
              <a:spcBef>
                <a:spcPts val="360"/>
              </a:spcBef>
              <a:buClr>
                <a:srgbClr val="000000"/>
              </a:buClr>
              <a:buSzPts val="1200"/>
              <a:buFont typeface="Symbol"/>
              <a:buChar char=""/>
              <a:tabLst>
                <a:tab pos="118745" algn="l"/>
              </a:tabLst>
            </a:pPr>
            <a:endParaRPr lang="en-AU" sz="1400" dirty="0" smtClean="0">
              <a:effectLst/>
              <a:latin typeface="Times New Roman"/>
              <a:ea typeface="Times New Roman"/>
            </a:endParaRPr>
          </a:p>
          <a:p>
            <a:pPr marR="91440" lvl="1" algn="just">
              <a:spcBef>
                <a:spcPts val="360"/>
              </a:spcBef>
              <a:buClr>
                <a:srgbClr val="000000"/>
              </a:buClr>
              <a:buSzPts val="1200"/>
              <a:buFont typeface="Symbol"/>
              <a:buChar char=""/>
              <a:tabLst>
                <a:tab pos="118745" algn="l"/>
              </a:tabLst>
            </a:pPr>
            <a:r>
              <a:rPr lang="en-AU" spc="10" dirty="0" smtClean="0">
                <a:solidFill>
                  <a:schemeClr val="accent2"/>
                </a:solidFill>
                <a:effectLst/>
                <a:latin typeface="Arial"/>
                <a:ea typeface="Times New Roman"/>
              </a:rPr>
              <a:t>What used to be considered the rights and responsibilities of adults are often now those of the adolescent. </a:t>
            </a:r>
          </a:p>
          <a:p>
            <a:pPr marR="91440" lvl="1" algn="just">
              <a:spcBef>
                <a:spcPts val="360"/>
              </a:spcBef>
              <a:buClr>
                <a:srgbClr val="000000"/>
              </a:buClr>
              <a:buSzPts val="1200"/>
              <a:buFont typeface="Symbol"/>
              <a:buChar char=""/>
              <a:tabLst>
                <a:tab pos="118745" algn="l"/>
              </a:tabLst>
            </a:pPr>
            <a:endParaRPr lang="en-AU" sz="1400" dirty="0" smtClean="0">
              <a:solidFill>
                <a:schemeClr val="accent2"/>
              </a:solidFill>
              <a:effectLst/>
              <a:latin typeface="Times New Roman"/>
              <a:ea typeface="Times New Roman"/>
            </a:endParaRPr>
          </a:p>
          <a:p>
            <a:pPr marR="91440" lvl="1" algn="just">
              <a:spcBef>
                <a:spcPts val="360"/>
              </a:spcBef>
              <a:buClr>
                <a:srgbClr val="000000"/>
              </a:buClr>
              <a:buSzPts val="1200"/>
              <a:buFont typeface="Symbol"/>
              <a:buChar char=""/>
              <a:tabLst>
                <a:tab pos="118745" algn="l"/>
              </a:tabLst>
            </a:pPr>
            <a:r>
              <a:rPr lang="en-AU" spc="10" dirty="0" smtClean="0">
                <a:effectLst/>
                <a:latin typeface="Arial"/>
                <a:ea typeface="Times New Roman"/>
              </a:rPr>
              <a:t>For example, the legal driving age (17 in NSW) has not changed, even though the average 17 year old, up until the 1970s, was a wage earner for several years. However, today, a 17 year old is more likely to be a student and perhaps with several years to wait before being a wage earner. </a:t>
            </a:r>
            <a:endParaRPr lang="en-AU" dirty="0"/>
          </a:p>
        </p:txBody>
      </p:sp>
    </p:spTree>
    <p:extLst>
      <p:ext uri="{BB962C8B-B14F-4D97-AF65-F5344CB8AC3E}">
        <p14:creationId xmlns:p14="http://schemas.microsoft.com/office/powerpoint/2010/main" val="3849732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20688"/>
            <a:ext cx="8507288" cy="5505475"/>
          </a:xfrm>
        </p:spPr>
        <p:txBody>
          <a:bodyPr>
            <a:normAutofit/>
          </a:bodyPr>
          <a:lstStyle/>
          <a:p>
            <a:pPr marR="91440" lvl="1" algn="just">
              <a:spcBef>
                <a:spcPts val="360"/>
              </a:spcBef>
              <a:buClr>
                <a:srgbClr val="000000"/>
              </a:buClr>
              <a:buSzPts val="1200"/>
              <a:buFont typeface="Symbol"/>
              <a:buChar char=""/>
              <a:tabLst>
                <a:tab pos="118745" algn="l"/>
              </a:tabLst>
            </a:pPr>
            <a:r>
              <a:rPr lang="en-AU" spc="10" dirty="0" smtClean="0">
                <a:solidFill>
                  <a:schemeClr val="accent2"/>
                </a:solidFill>
                <a:effectLst/>
                <a:latin typeface="Arial"/>
                <a:ea typeface="Times New Roman"/>
              </a:rPr>
              <a:t>The best examples of former adult responsibilities becoming adolescent responsibilities concern the right to vote, witness legal documents, make a will or be a candidate for election to Parliament. </a:t>
            </a:r>
          </a:p>
          <a:p>
            <a:pPr marR="91440" lvl="1" algn="just">
              <a:spcBef>
                <a:spcPts val="360"/>
              </a:spcBef>
              <a:buClr>
                <a:srgbClr val="000000"/>
              </a:buClr>
              <a:buSzPts val="1200"/>
              <a:buFont typeface="Symbol"/>
              <a:buChar char=""/>
              <a:tabLst>
                <a:tab pos="118745" algn="l"/>
              </a:tabLst>
            </a:pPr>
            <a:endParaRPr lang="en-AU" sz="1400" dirty="0" smtClean="0">
              <a:effectLst/>
              <a:latin typeface="Times New Roman"/>
              <a:ea typeface="Times New Roman"/>
            </a:endParaRPr>
          </a:p>
          <a:p>
            <a:pPr marR="91440" lvl="1" algn="just">
              <a:spcBef>
                <a:spcPts val="360"/>
              </a:spcBef>
              <a:buClr>
                <a:srgbClr val="000000"/>
              </a:buClr>
              <a:buSzPts val="1200"/>
              <a:buFont typeface="Symbol"/>
              <a:buChar char=""/>
              <a:tabLst>
                <a:tab pos="118745" algn="l"/>
              </a:tabLst>
            </a:pPr>
            <a:r>
              <a:rPr lang="en-AU" spc="10" dirty="0" smtClean="0">
                <a:effectLst/>
                <a:latin typeface="Arial"/>
                <a:ea typeface="Times New Roman"/>
              </a:rPr>
              <a:t>Up until the 1970s, the age for this was 21, an age most would be settled in a career, very likely married or planning it, with one or two children or on the way to paying off a house. </a:t>
            </a:r>
          </a:p>
          <a:p>
            <a:pPr marR="91440" lvl="1" algn="just">
              <a:spcBef>
                <a:spcPts val="360"/>
              </a:spcBef>
              <a:buClr>
                <a:srgbClr val="000000"/>
              </a:buClr>
              <a:buSzPts val="1200"/>
              <a:buFont typeface="Symbol"/>
              <a:buChar char=""/>
              <a:tabLst>
                <a:tab pos="118745" algn="l"/>
              </a:tabLst>
            </a:pPr>
            <a:endParaRPr lang="en-AU" sz="1400" dirty="0" smtClean="0">
              <a:effectLst/>
              <a:latin typeface="Times New Roman"/>
              <a:ea typeface="Times New Roman"/>
            </a:endParaRPr>
          </a:p>
          <a:p>
            <a:pPr marR="91440" lvl="1" algn="just">
              <a:spcBef>
                <a:spcPts val="360"/>
              </a:spcBef>
              <a:buClr>
                <a:srgbClr val="000000"/>
              </a:buClr>
              <a:buSzPts val="1200"/>
              <a:buFont typeface="Symbol"/>
              <a:buChar char=""/>
              <a:tabLst>
                <a:tab pos="118745" algn="l"/>
              </a:tabLst>
            </a:pPr>
            <a:r>
              <a:rPr lang="en-AU" spc="10" dirty="0" smtClean="0">
                <a:solidFill>
                  <a:schemeClr val="accent2"/>
                </a:solidFill>
                <a:effectLst/>
                <a:latin typeface="Arial"/>
                <a:ea typeface="Times New Roman"/>
              </a:rPr>
              <a:t>The 21 year old of the 1960s was an adult in every sense of the word.</a:t>
            </a:r>
            <a:endParaRPr lang="en-AU" sz="1400" dirty="0" smtClean="0">
              <a:solidFill>
                <a:schemeClr val="accent2"/>
              </a:solidFill>
              <a:effectLst/>
              <a:latin typeface="Times New Roman"/>
              <a:ea typeface="Times New Roman"/>
            </a:endParaRPr>
          </a:p>
          <a:p>
            <a:endParaRPr lang="en-AU" dirty="0"/>
          </a:p>
        </p:txBody>
      </p:sp>
    </p:spTree>
    <p:extLst>
      <p:ext uri="{BB962C8B-B14F-4D97-AF65-F5344CB8AC3E}">
        <p14:creationId xmlns:p14="http://schemas.microsoft.com/office/powerpoint/2010/main" val="6612425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pPr marR="91440" lvl="1" algn="just">
              <a:spcBef>
                <a:spcPts val="1080"/>
              </a:spcBef>
              <a:buClr>
                <a:srgbClr val="000000"/>
              </a:buClr>
              <a:buSzPts val="1200"/>
              <a:buFont typeface="Symbol"/>
              <a:buChar char=""/>
              <a:tabLst>
                <a:tab pos="118745" algn="l"/>
              </a:tabLst>
            </a:pPr>
            <a:r>
              <a:rPr lang="en-AU" spc="10" dirty="0" smtClean="0">
                <a:solidFill>
                  <a:schemeClr val="accent2"/>
                </a:solidFill>
                <a:effectLst/>
                <a:latin typeface="Arial"/>
                <a:ea typeface="Times New Roman"/>
              </a:rPr>
              <a:t>During the early 70s the age was reduced to 18,</a:t>
            </a:r>
            <a:r>
              <a:rPr lang="en-AU" spc="10" dirty="0" smtClean="0">
                <a:effectLst/>
                <a:latin typeface="Arial"/>
                <a:ea typeface="Times New Roman"/>
              </a:rPr>
              <a:t> an age which, in the 1990s, sees a majority of people far from settled in a career or marriage or the home-buying process.</a:t>
            </a:r>
          </a:p>
          <a:p>
            <a:pPr marR="91440" lvl="1" algn="just">
              <a:spcBef>
                <a:spcPts val="1080"/>
              </a:spcBef>
              <a:buClr>
                <a:srgbClr val="000000"/>
              </a:buClr>
              <a:buSzPts val="1200"/>
              <a:buFont typeface="Symbol"/>
              <a:buChar char=""/>
              <a:tabLst>
                <a:tab pos="118745" algn="l"/>
              </a:tabLst>
            </a:pPr>
            <a:endParaRPr lang="en-AU" sz="1400" dirty="0" smtClean="0">
              <a:effectLst/>
              <a:latin typeface="Times New Roman"/>
              <a:ea typeface="Times New Roman"/>
            </a:endParaRPr>
          </a:p>
          <a:p>
            <a:pPr marR="91440" lvl="1" algn="just">
              <a:spcBef>
                <a:spcPts val="1080"/>
              </a:spcBef>
              <a:buClr>
                <a:srgbClr val="000000"/>
              </a:buClr>
              <a:buSzPts val="1200"/>
              <a:buFont typeface="Symbol"/>
              <a:buChar char=""/>
              <a:tabLst>
                <a:tab pos="118745" algn="l"/>
              </a:tabLst>
            </a:pPr>
            <a:r>
              <a:rPr lang="en-AU" spc="10" dirty="0" smtClean="0">
                <a:solidFill>
                  <a:schemeClr val="accent2"/>
                </a:solidFill>
                <a:effectLst/>
                <a:latin typeface="Arial"/>
                <a:ea typeface="Times New Roman"/>
              </a:rPr>
              <a:t>In this sense, we can see that the adolescents have far more rights and responsibilities both legally and politically, than in the past. </a:t>
            </a:r>
            <a:endParaRPr lang="en-AU" sz="1400" dirty="0" smtClean="0">
              <a:solidFill>
                <a:schemeClr val="accent2"/>
              </a:solidFill>
              <a:effectLst/>
              <a:latin typeface="Times New Roman"/>
              <a:ea typeface="Times New Roman"/>
            </a:endParaRPr>
          </a:p>
          <a:p>
            <a:endParaRPr lang="en-AU" dirty="0"/>
          </a:p>
        </p:txBody>
      </p:sp>
    </p:spTree>
    <p:extLst>
      <p:ext uri="{BB962C8B-B14F-4D97-AF65-F5344CB8AC3E}">
        <p14:creationId xmlns:p14="http://schemas.microsoft.com/office/powerpoint/2010/main" val="27736381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spcBef>
                <a:spcPct val="20000"/>
              </a:spcBef>
            </a:pPr>
            <a:r>
              <a:rPr lang="en-AU" sz="2700" dirty="0">
                <a:solidFill>
                  <a:prstClr val="black"/>
                </a:solidFill>
                <a:latin typeface="Times New Roman"/>
                <a:ea typeface="Times New Roman"/>
                <a:cs typeface="+mn-cs"/>
              </a:rPr>
              <a:t>Discuss these statements</a:t>
            </a:r>
            <a:r>
              <a:rPr lang="en-AU" sz="2700" dirty="0" smtClean="0">
                <a:solidFill>
                  <a:prstClr val="black"/>
                </a:solidFill>
                <a:latin typeface="Times New Roman"/>
                <a:ea typeface="Times New Roman"/>
                <a:cs typeface="+mn-cs"/>
              </a:rPr>
              <a:t>:</a:t>
            </a:r>
            <a:endParaRPr lang="en-AU" dirty="0"/>
          </a:p>
        </p:txBody>
      </p:sp>
      <p:sp>
        <p:nvSpPr>
          <p:cNvPr id="3" name="Content Placeholder 2"/>
          <p:cNvSpPr>
            <a:spLocks noGrp="1"/>
          </p:cNvSpPr>
          <p:nvPr>
            <p:ph idx="1"/>
          </p:nvPr>
        </p:nvSpPr>
        <p:spPr/>
        <p:txBody>
          <a:bodyPr>
            <a:normAutofit fontScale="92500" lnSpcReduction="10000"/>
          </a:bodyPr>
          <a:lstStyle/>
          <a:p>
            <a:pPr>
              <a:spcAft>
                <a:spcPts val="0"/>
              </a:spcAft>
            </a:pPr>
            <a:r>
              <a:rPr lang="en-AU" dirty="0" smtClean="0">
                <a:effectLst/>
                <a:latin typeface="Times New Roman"/>
                <a:ea typeface="Times New Roman"/>
              </a:rPr>
              <a:t>“Girls on average mature faster than boys both physically and mentally they, therefore, should be able to have the full rights and responsibilities of an adult at 16 whereas boys at 18!</a:t>
            </a:r>
            <a:endParaRPr lang="en-AU" sz="1600" dirty="0" smtClean="0">
              <a:effectLst/>
              <a:latin typeface="Times New Roman"/>
              <a:ea typeface="Times New Roman"/>
            </a:endParaRPr>
          </a:p>
          <a:p>
            <a:pPr>
              <a:spcAft>
                <a:spcPts val="0"/>
              </a:spcAft>
            </a:pPr>
            <a:endParaRPr lang="en-AU" sz="1600" dirty="0" smtClean="0">
              <a:effectLst/>
              <a:latin typeface="Times New Roman"/>
              <a:ea typeface="Times New Roman"/>
            </a:endParaRPr>
          </a:p>
          <a:p>
            <a:pPr>
              <a:spcAft>
                <a:spcPts val="0"/>
              </a:spcAft>
            </a:pPr>
            <a:r>
              <a:rPr lang="en-AU" dirty="0" smtClean="0">
                <a:effectLst/>
                <a:latin typeface="Times New Roman"/>
                <a:ea typeface="Times New Roman"/>
              </a:rPr>
              <a:t>“Boys can be conscripted to go to war at 18 therefore, they should receive all the rights and responsibilities of an adult then. Whereas girls do not get conscripted therefore, they attain the full rights and responsibilities of an adult at 21.”</a:t>
            </a:r>
            <a:endParaRPr lang="en-AU" sz="1600" dirty="0" smtClean="0">
              <a:effectLst/>
              <a:latin typeface="Times New Roman"/>
              <a:ea typeface="Times New Roman"/>
            </a:endParaRPr>
          </a:p>
          <a:p>
            <a:endParaRPr lang="en-AU" dirty="0"/>
          </a:p>
        </p:txBody>
      </p:sp>
    </p:spTree>
    <p:extLst>
      <p:ext uri="{BB962C8B-B14F-4D97-AF65-F5344CB8AC3E}">
        <p14:creationId xmlns:p14="http://schemas.microsoft.com/office/powerpoint/2010/main" val="2256535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Check your responses</a:t>
            </a:r>
            <a:endParaRPr lang="en-AU" dirty="0"/>
          </a:p>
        </p:txBody>
      </p:sp>
      <p:sp>
        <p:nvSpPr>
          <p:cNvPr id="4" name="Content Placeholder 3"/>
          <p:cNvSpPr>
            <a:spLocks noGrp="1"/>
          </p:cNvSpPr>
          <p:nvPr>
            <p:ph sz="half" idx="1"/>
          </p:nvPr>
        </p:nvSpPr>
        <p:spPr>
          <a:xfrm>
            <a:off x="251520" y="1600200"/>
            <a:ext cx="4244280" cy="4525963"/>
          </a:xfrm>
        </p:spPr>
        <p:txBody>
          <a:bodyPr>
            <a:normAutofit fontScale="77500" lnSpcReduction="20000"/>
          </a:bodyPr>
          <a:lstStyle/>
          <a:p>
            <a:pPr>
              <a:spcAft>
                <a:spcPts val="0"/>
              </a:spcAft>
            </a:pPr>
            <a:r>
              <a:rPr lang="en-AU" b="1" dirty="0" smtClean="0">
                <a:effectLst/>
                <a:latin typeface="Times New Roman"/>
                <a:ea typeface="Times New Roman"/>
              </a:rPr>
              <a:t>At what age can you without anybody's permission:</a:t>
            </a:r>
            <a:endParaRPr lang="en-AU" sz="1600" dirty="0" smtClean="0">
              <a:effectLst/>
              <a:latin typeface="Times New Roman"/>
              <a:ea typeface="Times New Roman"/>
            </a:endParaRPr>
          </a:p>
          <a:p>
            <a:pPr lvl="0">
              <a:buFont typeface="+mj-lt"/>
              <a:buAutoNum type="arabicPeriod"/>
              <a:tabLst>
                <a:tab pos="237490" algn="l"/>
              </a:tabLst>
            </a:pPr>
            <a:r>
              <a:rPr lang="en-AU" dirty="0" smtClean="0">
                <a:effectLst/>
                <a:latin typeface="Times New Roman"/>
                <a:ea typeface="Times New Roman"/>
              </a:rPr>
              <a:t>Hire or buy ‘adult only’ videos? </a:t>
            </a:r>
            <a:r>
              <a:rPr lang="en-AU" b="1" dirty="0" smtClean="0">
                <a:effectLst/>
                <a:latin typeface="Times New Roman"/>
                <a:ea typeface="Times New Roman"/>
              </a:rPr>
              <a:t>18</a:t>
            </a:r>
            <a:endParaRPr lang="en-AU" sz="1600" dirty="0" smtClean="0">
              <a:effectLst/>
              <a:latin typeface="Times New Roman"/>
              <a:ea typeface="Times New Roman"/>
            </a:endParaRPr>
          </a:p>
          <a:p>
            <a:pPr lvl="0">
              <a:buFont typeface="+mj-lt"/>
              <a:buAutoNum type="arabicPeriod"/>
              <a:tabLst>
                <a:tab pos="237490" algn="l"/>
                <a:tab pos="457200" algn="l"/>
              </a:tabLst>
            </a:pPr>
            <a:r>
              <a:rPr lang="en-AU" dirty="0" smtClean="0">
                <a:effectLst/>
                <a:latin typeface="Times New Roman"/>
                <a:ea typeface="Times New Roman"/>
              </a:rPr>
              <a:t>Watch MA movies?  </a:t>
            </a:r>
            <a:r>
              <a:rPr lang="en-AU" b="1" dirty="0" smtClean="0">
                <a:effectLst/>
                <a:latin typeface="Times New Roman"/>
                <a:ea typeface="Times New Roman"/>
              </a:rPr>
              <a:t>15</a:t>
            </a:r>
            <a:endParaRPr lang="en-AU" sz="1600" dirty="0" smtClean="0">
              <a:effectLst/>
              <a:latin typeface="Times New Roman"/>
              <a:ea typeface="Times New Roman"/>
            </a:endParaRPr>
          </a:p>
          <a:p>
            <a:pPr lvl="0">
              <a:buFont typeface="+mj-lt"/>
              <a:buAutoNum type="arabicPeriod"/>
              <a:tabLst>
                <a:tab pos="237490" algn="l"/>
                <a:tab pos="457200" algn="l"/>
              </a:tabLst>
            </a:pPr>
            <a:r>
              <a:rPr lang="en-AU" dirty="0" smtClean="0">
                <a:effectLst/>
                <a:latin typeface="Times New Roman"/>
                <a:ea typeface="Times New Roman"/>
              </a:rPr>
              <a:t>Drive a car? </a:t>
            </a:r>
            <a:r>
              <a:rPr lang="en-AU" b="1" dirty="0" smtClean="0">
                <a:effectLst/>
                <a:latin typeface="Times New Roman"/>
                <a:ea typeface="Times New Roman"/>
              </a:rPr>
              <a:t>17</a:t>
            </a:r>
            <a:endParaRPr lang="en-AU" sz="1600" dirty="0" smtClean="0">
              <a:effectLst/>
              <a:latin typeface="Times New Roman"/>
              <a:ea typeface="Times New Roman"/>
            </a:endParaRPr>
          </a:p>
          <a:p>
            <a:pPr lvl="0">
              <a:buFont typeface="+mj-lt"/>
              <a:buAutoNum type="arabicPeriod"/>
              <a:tabLst>
                <a:tab pos="237490" algn="l"/>
                <a:tab pos="457200" algn="l"/>
              </a:tabLst>
            </a:pPr>
            <a:r>
              <a:rPr lang="en-AU" dirty="0" smtClean="0">
                <a:effectLst/>
                <a:latin typeface="Times New Roman"/>
                <a:ea typeface="Times New Roman"/>
              </a:rPr>
              <a:t>Get a tattoo </a:t>
            </a:r>
            <a:r>
              <a:rPr lang="en-AU" b="1" dirty="0" smtClean="0">
                <a:effectLst/>
                <a:latin typeface="Times New Roman"/>
                <a:ea typeface="Times New Roman"/>
              </a:rPr>
              <a:t>18</a:t>
            </a:r>
            <a:endParaRPr lang="en-AU" sz="1600" dirty="0" smtClean="0">
              <a:effectLst/>
              <a:latin typeface="Times New Roman"/>
              <a:ea typeface="Times New Roman"/>
            </a:endParaRPr>
          </a:p>
          <a:p>
            <a:pPr lvl="0">
              <a:buFont typeface="+mj-lt"/>
              <a:buAutoNum type="arabicPeriod"/>
              <a:tabLst>
                <a:tab pos="237490" algn="l"/>
                <a:tab pos="457200" algn="l"/>
              </a:tabLst>
            </a:pPr>
            <a:r>
              <a:rPr lang="en-AU" dirty="0" smtClean="0">
                <a:effectLst/>
                <a:latin typeface="Times New Roman"/>
                <a:ea typeface="Times New Roman"/>
              </a:rPr>
              <a:t>Leave school </a:t>
            </a:r>
            <a:r>
              <a:rPr lang="en-AU" b="1" dirty="0" smtClean="0">
                <a:effectLst/>
                <a:latin typeface="Times New Roman"/>
                <a:ea typeface="Times New Roman"/>
              </a:rPr>
              <a:t>15</a:t>
            </a:r>
            <a:endParaRPr lang="en-AU" sz="1600" dirty="0" smtClean="0">
              <a:effectLst/>
              <a:latin typeface="Times New Roman"/>
              <a:ea typeface="Times New Roman"/>
            </a:endParaRPr>
          </a:p>
          <a:p>
            <a:pPr lvl="0">
              <a:buFont typeface="+mj-lt"/>
              <a:buAutoNum type="arabicPeriod"/>
              <a:tabLst>
                <a:tab pos="237490" algn="l"/>
                <a:tab pos="457200" algn="l"/>
              </a:tabLst>
            </a:pPr>
            <a:r>
              <a:rPr lang="en-AU" dirty="0" smtClean="0">
                <a:effectLst/>
                <a:latin typeface="Times New Roman"/>
                <a:ea typeface="Times New Roman"/>
              </a:rPr>
              <a:t>Leave home? </a:t>
            </a:r>
            <a:r>
              <a:rPr lang="en-AU" b="1" dirty="0" smtClean="0">
                <a:effectLst/>
                <a:latin typeface="Times New Roman"/>
                <a:ea typeface="Times New Roman"/>
              </a:rPr>
              <a:t>16</a:t>
            </a:r>
            <a:endParaRPr lang="en-AU" sz="1600" dirty="0" smtClean="0">
              <a:effectLst/>
              <a:latin typeface="Times New Roman"/>
              <a:ea typeface="Times New Roman"/>
            </a:endParaRPr>
          </a:p>
          <a:p>
            <a:pPr lvl="0">
              <a:buFont typeface="+mj-lt"/>
              <a:buAutoNum type="arabicPeriod"/>
              <a:tabLst>
                <a:tab pos="237490" algn="l"/>
                <a:tab pos="457200" algn="l"/>
              </a:tabLst>
            </a:pPr>
            <a:r>
              <a:rPr lang="en-AU" dirty="0" smtClean="0">
                <a:effectLst/>
                <a:latin typeface="Times New Roman"/>
                <a:ea typeface="Times New Roman"/>
              </a:rPr>
              <a:t>Drive a motorbike? </a:t>
            </a:r>
            <a:r>
              <a:rPr lang="en-AU" b="1" dirty="0" smtClean="0">
                <a:effectLst/>
                <a:latin typeface="Times New Roman"/>
                <a:ea typeface="Times New Roman"/>
              </a:rPr>
              <a:t>16 9mths</a:t>
            </a:r>
            <a:endParaRPr lang="en-AU" sz="1600" dirty="0" smtClean="0">
              <a:effectLst/>
              <a:latin typeface="Times New Roman"/>
              <a:ea typeface="Times New Roman"/>
            </a:endParaRPr>
          </a:p>
          <a:p>
            <a:pPr lvl="0">
              <a:buFont typeface="+mj-lt"/>
              <a:buAutoNum type="arabicPeriod"/>
              <a:tabLst>
                <a:tab pos="237490" algn="l"/>
                <a:tab pos="457200" algn="l"/>
              </a:tabLst>
            </a:pPr>
            <a:r>
              <a:rPr lang="en-AU" dirty="0" smtClean="0">
                <a:effectLst/>
                <a:latin typeface="Times New Roman"/>
                <a:ea typeface="Times New Roman"/>
              </a:rPr>
              <a:t>Do jury duty? </a:t>
            </a:r>
            <a:r>
              <a:rPr lang="en-AU" b="1" dirty="0" smtClean="0">
                <a:effectLst/>
                <a:latin typeface="Times New Roman"/>
                <a:ea typeface="Times New Roman"/>
              </a:rPr>
              <a:t>18</a:t>
            </a:r>
            <a:endParaRPr lang="en-AU" sz="1600" dirty="0" smtClean="0">
              <a:effectLst/>
              <a:latin typeface="Times New Roman"/>
              <a:ea typeface="Times New Roman"/>
            </a:endParaRPr>
          </a:p>
          <a:p>
            <a:pPr lvl="0">
              <a:buFont typeface="+mj-lt"/>
              <a:buAutoNum type="arabicPeriod"/>
              <a:tabLst>
                <a:tab pos="237490" algn="l"/>
                <a:tab pos="457200" algn="l"/>
              </a:tabLst>
            </a:pPr>
            <a:r>
              <a:rPr lang="en-AU" dirty="0" smtClean="0">
                <a:effectLst/>
                <a:latin typeface="Times New Roman"/>
                <a:ea typeface="Times New Roman"/>
              </a:rPr>
              <a:t>Vote? </a:t>
            </a:r>
            <a:r>
              <a:rPr lang="en-AU" b="1" dirty="0" smtClean="0">
                <a:effectLst/>
                <a:latin typeface="Times New Roman"/>
                <a:ea typeface="Times New Roman"/>
              </a:rPr>
              <a:t>18</a:t>
            </a:r>
            <a:endParaRPr lang="en-AU" sz="1600" dirty="0" smtClean="0">
              <a:effectLst/>
              <a:latin typeface="Times New Roman"/>
              <a:ea typeface="Times New Roman"/>
            </a:endParaRPr>
          </a:p>
          <a:p>
            <a:pPr lvl="0">
              <a:buFont typeface="+mj-lt"/>
              <a:buAutoNum type="arabicPeriod"/>
              <a:tabLst>
                <a:tab pos="237490" algn="l"/>
                <a:tab pos="457200" algn="l"/>
              </a:tabLst>
            </a:pPr>
            <a:r>
              <a:rPr lang="en-AU" dirty="0" smtClean="0">
                <a:effectLst/>
                <a:latin typeface="Times New Roman"/>
                <a:ea typeface="Times New Roman"/>
              </a:rPr>
              <a:t>Consent to heterosexual sex? </a:t>
            </a:r>
            <a:r>
              <a:rPr lang="en-AU" b="1" dirty="0" smtClean="0">
                <a:effectLst/>
                <a:latin typeface="Times New Roman"/>
                <a:ea typeface="Times New Roman"/>
              </a:rPr>
              <a:t>16</a:t>
            </a:r>
            <a:endParaRPr lang="en-AU" sz="1600" dirty="0" smtClean="0">
              <a:effectLst/>
              <a:latin typeface="Times New Roman"/>
              <a:ea typeface="Times New Roman"/>
            </a:endParaRPr>
          </a:p>
          <a:p>
            <a:endParaRPr lang="en-AU" dirty="0"/>
          </a:p>
        </p:txBody>
      </p:sp>
      <p:sp>
        <p:nvSpPr>
          <p:cNvPr id="5" name="Content Placeholder 4"/>
          <p:cNvSpPr>
            <a:spLocks noGrp="1"/>
          </p:cNvSpPr>
          <p:nvPr>
            <p:ph sz="half" idx="2"/>
          </p:nvPr>
        </p:nvSpPr>
        <p:spPr/>
        <p:txBody>
          <a:bodyPr>
            <a:noAutofit/>
          </a:bodyPr>
          <a:lstStyle/>
          <a:p>
            <a:pPr marL="457200" lvl="0" indent="-457200">
              <a:buFont typeface="+mj-lt"/>
              <a:buAutoNum type="arabicPeriod" startAt="11"/>
              <a:tabLst>
                <a:tab pos="237490" algn="l"/>
                <a:tab pos="457200" algn="l"/>
              </a:tabLst>
            </a:pPr>
            <a:r>
              <a:rPr lang="en-AU" sz="2000" dirty="0">
                <a:solidFill>
                  <a:prstClr val="black"/>
                </a:solidFill>
                <a:latin typeface="Times New Roman"/>
                <a:ea typeface="Times New Roman"/>
              </a:rPr>
              <a:t>Consent to homosexual sex? </a:t>
            </a:r>
            <a:r>
              <a:rPr lang="en-AU" sz="2000" b="1" dirty="0">
                <a:solidFill>
                  <a:prstClr val="black"/>
                </a:solidFill>
                <a:latin typeface="Times New Roman"/>
                <a:ea typeface="Times New Roman"/>
              </a:rPr>
              <a:t>16</a:t>
            </a:r>
            <a:endParaRPr lang="en-AU" sz="2000" dirty="0">
              <a:solidFill>
                <a:prstClr val="black"/>
              </a:solidFill>
              <a:latin typeface="Times New Roman"/>
              <a:ea typeface="Times New Roman"/>
            </a:endParaRPr>
          </a:p>
          <a:p>
            <a:pPr lvl="0">
              <a:buFont typeface="+mj-lt"/>
              <a:buAutoNum type="arabicPeriod" startAt="11"/>
              <a:tabLst>
                <a:tab pos="237490" algn="l"/>
                <a:tab pos="457200" algn="l"/>
              </a:tabLst>
            </a:pPr>
            <a:r>
              <a:rPr lang="en-AU" sz="2000" dirty="0">
                <a:solidFill>
                  <a:prstClr val="black"/>
                </a:solidFill>
                <a:latin typeface="Times New Roman"/>
                <a:ea typeface="Times New Roman"/>
              </a:rPr>
              <a:t>Join the army? </a:t>
            </a:r>
            <a:r>
              <a:rPr lang="en-AU" sz="2000" b="1" dirty="0">
                <a:solidFill>
                  <a:prstClr val="black"/>
                </a:solidFill>
                <a:latin typeface="Times New Roman"/>
                <a:ea typeface="Times New Roman"/>
              </a:rPr>
              <a:t>17</a:t>
            </a:r>
            <a:endParaRPr lang="en-AU" sz="2000" dirty="0">
              <a:solidFill>
                <a:prstClr val="black"/>
              </a:solidFill>
              <a:latin typeface="Times New Roman"/>
              <a:ea typeface="Times New Roman"/>
            </a:endParaRPr>
          </a:p>
          <a:p>
            <a:pPr lvl="0">
              <a:buFont typeface="+mj-lt"/>
              <a:buAutoNum type="arabicPeriod" startAt="11"/>
              <a:tabLst>
                <a:tab pos="237490" algn="l"/>
                <a:tab pos="457200" algn="l"/>
              </a:tabLst>
            </a:pPr>
            <a:r>
              <a:rPr lang="en-AU" sz="2000" dirty="0">
                <a:solidFill>
                  <a:prstClr val="black"/>
                </a:solidFill>
                <a:latin typeface="Times New Roman"/>
                <a:ea typeface="Times New Roman"/>
              </a:rPr>
              <a:t>Marry? </a:t>
            </a:r>
            <a:r>
              <a:rPr lang="en-AU" sz="2000" b="1" dirty="0">
                <a:solidFill>
                  <a:prstClr val="black"/>
                </a:solidFill>
                <a:latin typeface="Times New Roman"/>
                <a:ea typeface="Times New Roman"/>
              </a:rPr>
              <a:t>18 </a:t>
            </a:r>
            <a:endParaRPr lang="en-AU" sz="2000" dirty="0">
              <a:solidFill>
                <a:prstClr val="black"/>
              </a:solidFill>
              <a:latin typeface="Times New Roman"/>
              <a:ea typeface="Times New Roman"/>
            </a:endParaRPr>
          </a:p>
          <a:p>
            <a:pPr lvl="0">
              <a:buFont typeface="+mj-lt"/>
              <a:buAutoNum type="arabicPeriod" startAt="11"/>
              <a:tabLst>
                <a:tab pos="237490" algn="l"/>
                <a:tab pos="457200" algn="l"/>
              </a:tabLst>
            </a:pPr>
            <a:r>
              <a:rPr lang="en-AU" sz="2000" dirty="0">
                <a:solidFill>
                  <a:prstClr val="black"/>
                </a:solidFill>
                <a:latin typeface="Times New Roman"/>
                <a:ea typeface="Times New Roman"/>
              </a:rPr>
              <a:t>Receive social security? </a:t>
            </a:r>
            <a:r>
              <a:rPr lang="en-AU" sz="2000" b="1" dirty="0">
                <a:solidFill>
                  <a:prstClr val="black"/>
                </a:solidFill>
                <a:latin typeface="Times New Roman"/>
                <a:ea typeface="Times New Roman"/>
              </a:rPr>
              <a:t>16</a:t>
            </a:r>
            <a:endParaRPr lang="en-AU" sz="2000" dirty="0">
              <a:solidFill>
                <a:prstClr val="black"/>
              </a:solidFill>
              <a:latin typeface="Times New Roman"/>
              <a:ea typeface="Times New Roman"/>
            </a:endParaRPr>
          </a:p>
          <a:p>
            <a:pPr lvl="0">
              <a:buFont typeface="+mj-lt"/>
              <a:buAutoNum type="arabicPeriod" startAt="11"/>
              <a:tabLst>
                <a:tab pos="237490" algn="l"/>
                <a:tab pos="457200" algn="l"/>
              </a:tabLst>
            </a:pPr>
            <a:r>
              <a:rPr lang="en-AU" sz="2000" dirty="0">
                <a:solidFill>
                  <a:prstClr val="black"/>
                </a:solidFill>
                <a:latin typeface="Times New Roman"/>
                <a:ea typeface="Times New Roman"/>
              </a:rPr>
              <a:t>Join a political party? </a:t>
            </a:r>
            <a:r>
              <a:rPr lang="en-AU" sz="2000" b="1" dirty="0">
                <a:solidFill>
                  <a:prstClr val="black"/>
                </a:solidFill>
                <a:latin typeface="Times New Roman"/>
                <a:ea typeface="Times New Roman"/>
              </a:rPr>
              <a:t>18</a:t>
            </a:r>
            <a:endParaRPr lang="en-AU" sz="2000" dirty="0">
              <a:solidFill>
                <a:prstClr val="black"/>
              </a:solidFill>
              <a:latin typeface="Times New Roman"/>
              <a:ea typeface="Times New Roman"/>
            </a:endParaRPr>
          </a:p>
          <a:p>
            <a:pPr lvl="0">
              <a:buFont typeface="+mj-lt"/>
              <a:buAutoNum type="arabicPeriod" startAt="11"/>
              <a:tabLst>
                <a:tab pos="237490" algn="l"/>
                <a:tab pos="457200" algn="l"/>
              </a:tabLst>
            </a:pPr>
            <a:r>
              <a:rPr lang="en-AU" sz="2000" dirty="0">
                <a:solidFill>
                  <a:prstClr val="black"/>
                </a:solidFill>
                <a:latin typeface="Times New Roman"/>
                <a:ea typeface="Times New Roman"/>
              </a:rPr>
              <a:t>Stand for parliament? </a:t>
            </a:r>
            <a:r>
              <a:rPr lang="en-AU" sz="2000" b="1" dirty="0">
                <a:solidFill>
                  <a:prstClr val="black"/>
                </a:solidFill>
                <a:latin typeface="Times New Roman"/>
                <a:ea typeface="Times New Roman"/>
              </a:rPr>
              <a:t>18</a:t>
            </a:r>
            <a:endParaRPr lang="en-AU" sz="2000" dirty="0">
              <a:solidFill>
                <a:prstClr val="black"/>
              </a:solidFill>
              <a:latin typeface="Times New Roman"/>
              <a:ea typeface="Times New Roman"/>
            </a:endParaRPr>
          </a:p>
          <a:p>
            <a:pPr lvl="0">
              <a:buFont typeface="+mj-lt"/>
              <a:buAutoNum type="arabicPeriod" startAt="11"/>
              <a:tabLst>
                <a:tab pos="237490" algn="l"/>
                <a:tab pos="457200" algn="l"/>
              </a:tabLst>
            </a:pPr>
            <a:r>
              <a:rPr lang="en-AU" sz="2000" dirty="0">
                <a:solidFill>
                  <a:prstClr val="black"/>
                </a:solidFill>
                <a:latin typeface="Times New Roman"/>
                <a:ea typeface="Times New Roman"/>
              </a:rPr>
              <a:t>Choose to keep your own child? </a:t>
            </a:r>
            <a:r>
              <a:rPr lang="en-AU" sz="2000" b="1" dirty="0">
                <a:solidFill>
                  <a:prstClr val="black"/>
                </a:solidFill>
                <a:latin typeface="Times New Roman"/>
                <a:ea typeface="Times New Roman"/>
              </a:rPr>
              <a:t>16</a:t>
            </a:r>
            <a:endParaRPr lang="en-AU" sz="2000" dirty="0">
              <a:solidFill>
                <a:prstClr val="black"/>
              </a:solidFill>
              <a:latin typeface="Times New Roman"/>
              <a:ea typeface="Times New Roman"/>
            </a:endParaRPr>
          </a:p>
          <a:p>
            <a:pPr lvl="0">
              <a:buFont typeface="+mj-lt"/>
              <a:buAutoNum type="arabicPeriod" startAt="11"/>
              <a:tabLst>
                <a:tab pos="237490" algn="l"/>
                <a:tab pos="457200" algn="l"/>
              </a:tabLst>
            </a:pPr>
            <a:r>
              <a:rPr lang="en-AU" sz="2000" dirty="0">
                <a:solidFill>
                  <a:prstClr val="black"/>
                </a:solidFill>
                <a:latin typeface="Times New Roman"/>
                <a:ea typeface="Times New Roman"/>
              </a:rPr>
              <a:t>Buy liquor? </a:t>
            </a:r>
            <a:r>
              <a:rPr lang="en-AU" sz="2000" b="1" dirty="0">
                <a:solidFill>
                  <a:prstClr val="black"/>
                </a:solidFill>
                <a:latin typeface="Times New Roman"/>
                <a:ea typeface="Times New Roman"/>
              </a:rPr>
              <a:t>18</a:t>
            </a:r>
            <a:endParaRPr lang="en-AU" sz="2000" dirty="0">
              <a:solidFill>
                <a:prstClr val="black"/>
              </a:solidFill>
              <a:latin typeface="Times New Roman"/>
              <a:ea typeface="Times New Roman"/>
            </a:endParaRPr>
          </a:p>
          <a:p>
            <a:pPr lvl="0">
              <a:buFont typeface="+mj-lt"/>
              <a:buAutoNum type="arabicPeriod" startAt="11"/>
              <a:tabLst>
                <a:tab pos="237490" algn="l"/>
                <a:tab pos="457200" algn="l"/>
              </a:tabLst>
            </a:pPr>
            <a:r>
              <a:rPr lang="en-AU" sz="2000" dirty="0">
                <a:solidFill>
                  <a:prstClr val="black"/>
                </a:solidFill>
                <a:latin typeface="Times New Roman"/>
                <a:ea typeface="Times New Roman"/>
              </a:rPr>
              <a:t>Open a bank account in your own name? </a:t>
            </a:r>
            <a:r>
              <a:rPr lang="en-AU" sz="2000" b="1" dirty="0">
                <a:solidFill>
                  <a:prstClr val="black"/>
                </a:solidFill>
                <a:latin typeface="Times New Roman"/>
                <a:ea typeface="Times New Roman"/>
              </a:rPr>
              <a:t>18</a:t>
            </a:r>
            <a:endParaRPr lang="en-AU" sz="2000" dirty="0">
              <a:solidFill>
                <a:prstClr val="black"/>
              </a:solidFill>
              <a:latin typeface="Times New Roman"/>
              <a:ea typeface="Times New Roman"/>
            </a:endParaRPr>
          </a:p>
          <a:p>
            <a:pPr lvl="0">
              <a:buFont typeface="+mj-lt"/>
              <a:buAutoNum type="arabicPeriod" startAt="11"/>
              <a:tabLst>
                <a:tab pos="237490" algn="l"/>
                <a:tab pos="457200" algn="l"/>
              </a:tabLst>
            </a:pPr>
            <a:r>
              <a:rPr lang="en-AU" sz="2000" dirty="0">
                <a:solidFill>
                  <a:prstClr val="black"/>
                </a:solidFill>
                <a:latin typeface="Times New Roman"/>
                <a:ea typeface="Times New Roman"/>
              </a:rPr>
              <a:t>Go to gaol? </a:t>
            </a:r>
            <a:r>
              <a:rPr lang="en-AU" sz="2000" b="1" dirty="0">
                <a:solidFill>
                  <a:prstClr val="black"/>
                </a:solidFill>
                <a:latin typeface="Times New Roman"/>
                <a:ea typeface="Times New Roman"/>
              </a:rPr>
              <a:t>18</a:t>
            </a:r>
            <a:endParaRPr lang="en-AU" sz="2000" dirty="0">
              <a:solidFill>
                <a:prstClr val="black"/>
              </a:solidFill>
              <a:latin typeface="Times New Roman"/>
              <a:ea typeface="Times New Roman"/>
            </a:endParaRPr>
          </a:p>
          <a:p>
            <a:pPr lvl="0">
              <a:buFont typeface="+mj-lt"/>
              <a:buAutoNum type="arabicPeriod" startAt="11"/>
              <a:tabLst>
                <a:tab pos="237490" algn="l"/>
                <a:tab pos="457200" algn="l"/>
              </a:tabLst>
            </a:pPr>
            <a:r>
              <a:rPr lang="en-AU" sz="2000" dirty="0">
                <a:solidFill>
                  <a:prstClr val="black"/>
                </a:solidFill>
                <a:latin typeface="Times New Roman"/>
                <a:ea typeface="Times New Roman"/>
              </a:rPr>
              <a:t>Gain access to contraceptives? </a:t>
            </a:r>
            <a:r>
              <a:rPr lang="en-AU" sz="2000" b="1" dirty="0" smtClean="0">
                <a:solidFill>
                  <a:prstClr val="black"/>
                </a:solidFill>
                <a:latin typeface="Times New Roman"/>
                <a:ea typeface="Times New Roman"/>
              </a:rPr>
              <a:t>16</a:t>
            </a:r>
            <a:endParaRPr lang="en-AU" sz="2000" dirty="0">
              <a:solidFill>
                <a:prstClr val="black"/>
              </a:solidFill>
              <a:latin typeface="Times New Roman"/>
              <a:ea typeface="Times New Roman"/>
            </a:endParaRPr>
          </a:p>
        </p:txBody>
      </p:sp>
    </p:spTree>
    <p:extLst>
      <p:ext uri="{BB962C8B-B14F-4D97-AF65-F5344CB8AC3E}">
        <p14:creationId xmlns:p14="http://schemas.microsoft.com/office/powerpoint/2010/main" val="3504220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88632"/>
          </a:xfrm>
        </p:spPr>
        <p:txBody>
          <a:bodyPr>
            <a:normAutofit fontScale="85000" lnSpcReduction="20000"/>
          </a:bodyPr>
          <a:lstStyle/>
          <a:p>
            <a:pPr lvl="0">
              <a:lnSpc>
                <a:spcPct val="150000"/>
              </a:lnSpc>
              <a:buSzPts val="1000"/>
              <a:buFont typeface="Symbol"/>
              <a:buChar char=""/>
              <a:tabLst>
                <a:tab pos="252095" algn="l"/>
              </a:tabLst>
            </a:pPr>
            <a:r>
              <a:rPr lang="en-AU" b="1" dirty="0" smtClean="0">
                <a:solidFill>
                  <a:schemeClr val="accent2"/>
                </a:solidFill>
                <a:effectLst/>
                <a:latin typeface="Arial"/>
                <a:ea typeface="Times New Roman"/>
              </a:rPr>
              <a:t>Coming of age</a:t>
            </a:r>
            <a:r>
              <a:rPr lang="en-AU" dirty="0" smtClean="0">
                <a:solidFill>
                  <a:schemeClr val="accent2"/>
                </a:solidFill>
                <a:effectLst/>
                <a:latin typeface="Arial"/>
                <a:ea typeface="Times New Roman"/>
              </a:rPr>
              <a:t> is a young person's formal transition from adolescence to adulthood. </a:t>
            </a:r>
          </a:p>
          <a:p>
            <a:pPr marL="0" lvl="0" indent="0">
              <a:lnSpc>
                <a:spcPct val="150000"/>
              </a:lnSpc>
              <a:buSzPts val="1000"/>
              <a:buNone/>
              <a:tabLst>
                <a:tab pos="252095" algn="l"/>
              </a:tabLst>
            </a:pPr>
            <a:endParaRPr lang="en-AU" sz="2400" dirty="0" smtClean="0">
              <a:effectLst/>
              <a:latin typeface="Times New Roman"/>
              <a:ea typeface="Times New Roman"/>
            </a:endParaRPr>
          </a:p>
          <a:p>
            <a:pPr lvl="0">
              <a:lnSpc>
                <a:spcPct val="150000"/>
              </a:lnSpc>
              <a:buSzPts val="1000"/>
              <a:buFont typeface="Symbol"/>
              <a:buChar char=""/>
              <a:tabLst>
                <a:tab pos="252095" algn="l"/>
              </a:tabLst>
            </a:pPr>
            <a:r>
              <a:rPr lang="en-AU" dirty="0" smtClean="0">
                <a:effectLst/>
                <a:latin typeface="Arial"/>
                <a:ea typeface="Times New Roman"/>
              </a:rPr>
              <a:t>Remembering that adolescence is a </a:t>
            </a:r>
            <a:r>
              <a:rPr lang="en-AU" i="1" dirty="0" smtClean="0">
                <a:effectLst/>
                <a:latin typeface="Arial"/>
                <a:ea typeface="Times New Roman"/>
              </a:rPr>
              <a:t>social construct</a:t>
            </a:r>
            <a:r>
              <a:rPr lang="en-AU" dirty="0" smtClean="0">
                <a:effectLst/>
                <a:latin typeface="Arial"/>
                <a:ea typeface="Times New Roman"/>
              </a:rPr>
              <a:t>, for some cultures coming of age is the formal transition from childhood to adulthood.</a:t>
            </a:r>
          </a:p>
          <a:p>
            <a:pPr marL="0" lvl="0" indent="0">
              <a:lnSpc>
                <a:spcPct val="150000"/>
              </a:lnSpc>
              <a:buSzPts val="1000"/>
              <a:buNone/>
              <a:tabLst>
                <a:tab pos="252095" algn="l"/>
              </a:tabLst>
            </a:pPr>
            <a:endParaRPr lang="en-AU" sz="2400" dirty="0" smtClean="0">
              <a:effectLst/>
              <a:latin typeface="Times New Roman"/>
              <a:ea typeface="Times New Roman"/>
            </a:endParaRPr>
          </a:p>
          <a:p>
            <a:pPr lvl="0">
              <a:lnSpc>
                <a:spcPct val="150000"/>
              </a:lnSpc>
              <a:buSzPts val="1000"/>
              <a:buFont typeface="Symbol"/>
              <a:buChar char=""/>
              <a:tabLst>
                <a:tab pos="252095" algn="l"/>
              </a:tabLst>
            </a:pPr>
            <a:r>
              <a:rPr lang="en-AU" dirty="0" smtClean="0">
                <a:solidFill>
                  <a:schemeClr val="accent2"/>
                </a:solidFill>
                <a:effectLst/>
                <a:latin typeface="Arial"/>
                <a:ea typeface="Times New Roman"/>
              </a:rPr>
              <a:t>The age at which this transition takes places varies in different societies and cultures, as does the nature of the transition. </a:t>
            </a:r>
            <a:endParaRPr lang="en-AU" sz="2400" dirty="0">
              <a:solidFill>
                <a:schemeClr val="accent2"/>
              </a:solidFill>
              <a:effectLst/>
              <a:latin typeface="Times New Roman"/>
              <a:ea typeface="Times New Roman"/>
            </a:endParaRPr>
          </a:p>
        </p:txBody>
      </p:sp>
    </p:spTree>
    <p:extLst>
      <p:ext uri="{BB962C8B-B14F-4D97-AF65-F5344CB8AC3E}">
        <p14:creationId xmlns:p14="http://schemas.microsoft.com/office/powerpoint/2010/main" val="2871624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fontScale="92500" lnSpcReduction="10000"/>
          </a:bodyPr>
          <a:lstStyle/>
          <a:p>
            <a:pPr lvl="0">
              <a:lnSpc>
                <a:spcPct val="150000"/>
              </a:lnSpc>
              <a:buSzPts val="1000"/>
              <a:buFont typeface="Symbol"/>
              <a:buChar char=""/>
              <a:tabLst>
                <a:tab pos="252095" algn="l"/>
              </a:tabLst>
            </a:pPr>
            <a:r>
              <a:rPr lang="en-AU" dirty="0" smtClean="0">
                <a:solidFill>
                  <a:schemeClr val="accent2"/>
                </a:solidFill>
                <a:effectLst/>
                <a:latin typeface="Arial"/>
                <a:ea typeface="Times New Roman"/>
              </a:rPr>
              <a:t>It can be a simple legal transition (turning 18 or 21) or can occur after a ritual cycle (rites of passage). </a:t>
            </a:r>
          </a:p>
          <a:p>
            <a:pPr lvl="0">
              <a:lnSpc>
                <a:spcPct val="150000"/>
              </a:lnSpc>
              <a:buSzPts val="1000"/>
              <a:buFont typeface="Symbol"/>
              <a:buChar char=""/>
              <a:tabLst>
                <a:tab pos="252095" algn="l"/>
              </a:tabLst>
            </a:pPr>
            <a:endParaRPr lang="en-AU" sz="2400" dirty="0" smtClean="0">
              <a:effectLst/>
              <a:latin typeface="Times New Roman"/>
              <a:ea typeface="Times New Roman"/>
            </a:endParaRPr>
          </a:p>
          <a:p>
            <a:pPr lvl="0">
              <a:lnSpc>
                <a:spcPct val="150000"/>
              </a:lnSpc>
              <a:buSzPts val="1000"/>
              <a:buFont typeface="Symbol"/>
              <a:buChar char=""/>
              <a:tabLst>
                <a:tab pos="252095" algn="l"/>
              </a:tabLst>
            </a:pPr>
            <a:r>
              <a:rPr lang="en-AU" dirty="0" smtClean="0">
                <a:effectLst/>
                <a:latin typeface="Arial"/>
                <a:ea typeface="Times New Roman"/>
              </a:rPr>
              <a:t>In either case, many cultures retain ceremonies to confirm the coming of age, and significant benefits come with the change.</a:t>
            </a:r>
            <a:endParaRPr lang="en-AU" sz="2400" dirty="0" smtClean="0">
              <a:effectLst/>
              <a:latin typeface="Times New Roman"/>
              <a:ea typeface="Times New Roman"/>
            </a:endParaRPr>
          </a:p>
          <a:p>
            <a:endParaRPr lang="en-AU" dirty="0"/>
          </a:p>
        </p:txBody>
      </p:sp>
    </p:spTree>
    <p:extLst>
      <p:ext uri="{BB962C8B-B14F-4D97-AF65-F5344CB8AC3E}">
        <p14:creationId xmlns:p14="http://schemas.microsoft.com/office/powerpoint/2010/main" val="1142034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u="sng" dirty="0" smtClean="0">
                <a:solidFill>
                  <a:schemeClr val="accent2"/>
                </a:solidFill>
                <a:effectLst/>
                <a:latin typeface="Arial"/>
                <a:ea typeface="Times New Roman"/>
              </a:rPr>
              <a:t>Life-Stages</a:t>
            </a:r>
            <a:endParaRPr lang="en-AU" dirty="0">
              <a:solidFill>
                <a:schemeClr val="accent2"/>
              </a:solidFill>
            </a:endParaRPr>
          </a:p>
        </p:txBody>
      </p:sp>
      <p:sp>
        <p:nvSpPr>
          <p:cNvPr id="3" name="Content Placeholder 2"/>
          <p:cNvSpPr>
            <a:spLocks noGrp="1"/>
          </p:cNvSpPr>
          <p:nvPr>
            <p:ph idx="1"/>
          </p:nvPr>
        </p:nvSpPr>
        <p:spPr>
          <a:xfrm>
            <a:off x="457200" y="1600200"/>
            <a:ext cx="8229600" cy="4997152"/>
          </a:xfrm>
        </p:spPr>
        <p:txBody>
          <a:bodyPr>
            <a:normAutofit fontScale="62500" lnSpcReduction="20000"/>
          </a:bodyPr>
          <a:lstStyle/>
          <a:p>
            <a:pPr lvl="0">
              <a:lnSpc>
                <a:spcPct val="150000"/>
              </a:lnSpc>
              <a:buSzPts val="1000"/>
              <a:buFont typeface="Symbol"/>
              <a:buChar char=""/>
              <a:tabLst>
                <a:tab pos="252095" algn="l"/>
              </a:tabLst>
            </a:pPr>
            <a:r>
              <a:rPr lang="en-AU" dirty="0" smtClean="0">
                <a:solidFill>
                  <a:schemeClr val="accent2"/>
                </a:solidFill>
                <a:effectLst/>
                <a:latin typeface="Arial"/>
                <a:ea typeface="Times New Roman"/>
              </a:rPr>
              <a:t>Life stages is a term that refers to the different transition points in a persons life.</a:t>
            </a:r>
          </a:p>
          <a:p>
            <a:pPr lvl="0">
              <a:lnSpc>
                <a:spcPct val="150000"/>
              </a:lnSpc>
              <a:buSzPts val="1000"/>
              <a:buFont typeface="Symbol"/>
              <a:buChar char=""/>
              <a:tabLst>
                <a:tab pos="252095" algn="l"/>
              </a:tabLst>
            </a:pPr>
            <a:endParaRPr lang="en-AU" sz="1600" dirty="0" smtClean="0">
              <a:effectLst/>
              <a:latin typeface="Times New Roman"/>
              <a:ea typeface="Times New Roman"/>
            </a:endParaRPr>
          </a:p>
          <a:p>
            <a:pPr lvl="0">
              <a:lnSpc>
                <a:spcPct val="150000"/>
              </a:lnSpc>
              <a:buSzPts val="1000"/>
              <a:buFont typeface="Symbol"/>
              <a:buChar char=""/>
              <a:tabLst>
                <a:tab pos="252095" algn="l"/>
              </a:tabLst>
            </a:pPr>
            <a:r>
              <a:rPr lang="en-AU" dirty="0" smtClean="0">
                <a:effectLst/>
                <a:latin typeface="Arial"/>
                <a:ea typeface="Times New Roman"/>
              </a:rPr>
              <a:t>These transition points differ between societies and cultures around the world </a:t>
            </a:r>
          </a:p>
          <a:p>
            <a:pPr lvl="0">
              <a:lnSpc>
                <a:spcPct val="150000"/>
              </a:lnSpc>
              <a:buSzPts val="1000"/>
              <a:buFont typeface="Symbol"/>
              <a:buChar char=""/>
              <a:tabLst>
                <a:tab pos="252095" algn="l"/>
              </a:tabLst>
            </a:pPr>
            <a:endParaRPr lang="en-AU" sz="1600" dirty="0" smtClean="0">
              <a:effectLst/>
              <a:latin typeface="Times New Roman"/>
              <a:ea typeface="Times New Roman"/>
            </a:endParaRPr>
          </a:p>
          <a:p>
            <a:pPr lvl="0">
              <a:lnSpc>
                <a:spcPct val="150000"/>
              </a:lnSpc>
              <a:buSzPts val="1000"/>
              <a:buFont typeface="Symbol"/>
              <a:buChar char=""/>
              <a:tabLst>
                <a:tab pos="252095" algn="l"/>
              </a:tabLst>
            </a:pPr>
            <a:r>
              <a:rPr lang="en-AU" dirty="0" smtClean="0">
                <a:solidFill>
                  <a:schemeClr val="accent2"/>
                </a:solidFill>
                <a:effectLst/>
                <a:latin typeface="Arial"/>
                <a:ea typeface="Times New Roman"/>
              </a:rPr>
              <a:t>In western society, development researches often refer to life stages in recognising key milestones achieved. </a:t>
            </a:r>
            <a:r>
              <a:rPr lang="en-AU" dirty="0" err="1" smtClean="0">
                <a:solidFill>
                  <a:schemeClr val="accent2"/>
                </a:solidFill>
                <a:effectLst/>
                <a:latin typeface="Arial"/>
                <a:ea typeface="Times New Roman"/>
              </a:rPr>
              <a:t>Eg</a:t>
            </a:r>
            <a:r>
              <a:rPr lang="en-AU" dirty="0" smtClean="0">
                <a:solidFill>
                  <a:schemeClr val="accent2"/>
                </a:solidFill>
                <a:effectLst/>
                <a:latin typeface="Arial"/>
                <a:ea typeface="Times New Roman"/>
              </a:rPr>
              <a:t>. Piaget, Kohlberg etc.</a:t>
            </a:r>
          </a:p>
          <a:p>
            <a:pPr lvl="0">
              <a:lnSpc>
                <a:spcPct val="150000"/>
              </a:lnSpc>
              <a:buSzPts val="1000"/>
              <a:buFont typeface="Symbol"/>
              <a:buChar char=""/>
              <a:tabLst>
                <a:tab pos="252095" algn="l"/>
              </a:tabLst>
            </a:pPr>
            <a:endParaRPr lang="en-AU" sz="1600" dirty="0" smtClean="0">
              <a:solidFill>
                <a:schemeClr val="accent2"/>
              </a:solidFill>
              <a:effectLst/>
              <a:latin typeface="Times New Roman"/>
              <a:ea typeface="Times New Roman"/>
            </a:endParaRPr>
          </a:p>
          <a:p>
            <a:pPr lvl="0">
              <a:lnSpc>
                <a:spcPct val="150000"/>
              </a:lnSpc>
              <a:buSzPts val="1000"/>
              <a:buFont typeface="Symbol"/>
              <a:buChar char=""/>
              <a:tabLst>
                <a:tab pos="252095" algn="l"/>
              </a:tabLst>
            </a:pPr>
            <a:r>
              <a:rPr lang="en-AU" dirty="0" smtClean="0">
                <a:solidFill>
                  <a:schemeClr val="accent2"/>
                </a:solidFill>
                <a:effectLst/>
                <a:latin typeface="Arial"/>
                <a:ea typeface="Times New Roman"/>
              </a:rPr>
              <a:t>The important thing to remember about life-stages is that at each stage a person develops and masters skills, attitudes, values </a:t>
            </a:r>
            <a:r>
              <a:rPr lang="en-AU" dirty="0" err="1" smtClean="0">
                <a:solidFill>
                  <a:schemeClr val="accent2"/>
                </a:solidFill>
                <a:effectLst/>
                <a:latin typeface="Arial"/>
                <a:ea typeface="Times New Roman"/>
              </a:rPr>
              <a:t>etc</a:t>
            </a:r>
            <a:r>
              <a:rPr lang="en-AU" dirty="0" smtClean="0">
                <a:solidFill>
                  <a:schemeClr val="accent2"/>
                </a:solidFill>
                <a:effectLst/>
                <a:latin typeface="Arial"/>
                <a:ea typeface="Times New Roman"/>
              </a:rPr>
              <a:t> that are important when they come of age (become an adult).</a:t>
            </a:r>
            <a:endParaRPr lang="en-AU" sz="1600" dirty="0" smtClean="0">
              <a:solidFill>
                <a:schemeClr val="accent2"/>
              </a:solidFill>
              <a:effectLst/>
              <a:latin typeface="Times New Roman"/>
              <a:ea typeface="Times New Roman"/>
            </a:endParaRPr>
          </a:p>
          <a:p>
            <a:endParaRPr lang="en-AU" dirty="0"/>
          </a:p>
        </p:txBody>
      </p:sp>
    </p:spTree>
    <p:extLst>
      <p:ext uri="{BB962C8B-B14F-4D97-AF65-F5344CB8AC3E}">
        <p14:creationId xmlns:p14="http://schemas.microsoft.com/office/powerpoint/2010/main" val="20025331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u="sng" dirty="0" smtClean="0">
                <a:solidFill>
                  <a:schemeClr val="accent2"/>
                </a:solidFill>
                <a:effectLst/>
                <a:latin typeface="Arial"/>
                <a:ea typeface="Times New Roman"/>
              </a:rPr>
              <a:t>Rites of Passage</a:t>
            </a:r>
            <a:endParaRPr lang="en-AU" dirty="0">
              <a:solidFill>
                <a:schemeClr val="accent2"/>
              </a:solidFill>
            </a:endParaRPr>
          </a:p>
        </p:txBody>
      </p:sp>
      <p:sp>
        <p:nvSpPr>
          <p:cNvPr id="3" name="Content Placeholder 2"/>
          <p:cNvSpPr>
            <a:spLocks noGrp="1"/>
          </p:cNvSpPr>
          <p:nvPr>
            <p:ph idx="1"/>
          </p:nvPr>
        </p:nvSpPr>
        <p:spPr/>
        <p:txBody>
          <a:bodyPr>
            <a:normAutofit fontScale="62500" lnSpcReduction="20000"/>
          </a:bodyPr>
          <a:lstStyle/>
          <a:p>
            <a:pPr lvl="0">
              <a:lnSpc>
                <a:spcPct val="150000"/>
              </a:lnSpc>
              <a:buFont typeface="Symbol"/>
              <a:buChar char=""/>
              <a:tabLst>
                <a:tab pos="264795" algn="l"/>
              </a:tabLst>
            </a:pPr>
            <a:r>
              <a:rPr lang="en-AU" dirty="0" smtClean="0">
                <a:effectLst/>
                <a:latin typeface="Arial"/>
                <a:ea typeface="Times New Roman"/>
              </a:rPr>
              <a:t>Would you like the status of an adult right now? </a:t>
            </a:r>
          </a:p>
          <a:p>
            <a:pPr lvl="0">
              <a:lnSpc>
                <a:spcPct val="150000"/>
              </a:lnSpc>
              <a:buFont typeface="Symbol"/>
              <a:buChar char=""/>
              <a:tabLst>
                <a:tab pos="264795" algn="l"/>
              </a:tabLst>
            </a:pPr>
            <a:endParaRPr lang="en-AU" sz="1600" dirty="0" smtClean="0">
              <a:effectLst/>
              <a:latin typeface="Times New Roman"/>
              <a:ea typeface="Times New Roman"/>
            </a:endParaRPr>
          </a:p>
          <a:p>
            <a:pPr lvl="0">
              <a:lnSpc>
                <a:spcPct val="150000"/>
              </a:lnSpc>
              <a:buFont typeface="Symbol"/>
              <a:buChar char=""/>
              <a:tabLst>
                <a:tab pos="264795" algn="l"/>
              </a:tabLst>
            </a:pPr>
            <a:r>
              <a:rPr lang="en-AU" dirty="0" smtClean="0">
                <a:effectLst/>
                <a:latin typeface="Arial"/>
                <a:ea typeface="Times New Roman"/>
              </a:rPr>
              <a:t>Do you feel that you are capable of functioning in the adult world?</a:t>
            </a:r>
          </a:p>
          <a:p>
            <a:pPr lvl="0">
              <a:lnSpc>
                <a:spcPct val="150000"/>
              </a:lnSpc>
              <a:buFont typeface="Symbol"/>
              <a:buChar char=""/>
              <a:tabLst>
                <a:tab pos="264795" algn="l"/>
              </a:tabLst>
            </a:pPr>
            <a:endParaRPr lang="en-AU" sz="1600" dirty="0" smtClean="0">
              <a:effectLst/>
              <a:latin typeface="Times New Roman"/>
              <a:ea typeface="Times New Roman"/>
            </a:endParaRPr>
          </a:p>
          <a:p>
            <a:pPr lvl="0">
              <a:lnSpc>
                <a:spcPct val="150000"/>
              </a:lnSpc>
              <a:buFont typeface="Symbol"/>
              <a:buChar char=""/>
              <a:tabLst>
                <a:tab pos="264795" algn="l"/>
              </a:tabLst>
            </a:pPr>
            <a:r>
              <a:rPr lang="en-AU" dirty="0" smtClean="0">
                <a:effectLst/>
                <a:latin typeface="Arial"/>
                <a:ea typeface="Times New Roman"/>
              </a:rPr>
              <a:t>Would you accept the following so that you may be granted the rights and responsibilities of an adult and to be fully recognised as an adult:</a:t>
            </a:r>
            <a:endParaRPr lang="en-AU" sz="1600" dirty="0" smtClean="0">
              <a:effectLst/>
              <a:latin typeface="Times New Roman"/>
              <a:ea typeface="Times New Roman"/>
            </a:endParaRPr>
          </a:p>
          <a:p>
            <a:pPr lvl="1">
              <a:lnSpc>
                <a:spcPct val="150000"/>
              </a:lnSpc>
              <a:buSzPts val="1200"/>
              <a:buFont typeface="Courier New"/>
              <a:buChar char="o"/>
              <a:tabLst>
                <a:tab pos="914400" algn="l"/>
              </a:tabLst>
            </a:pPr>
            <a:r>
              <a:rPr lang="en-AU" dirty="0" smtClean="0">
                <a:effectLst/>
                <a:latin typeface="Arial"/>
                <a:ea typeface="Times New Roman"/>
                <a:cs typeface="Times New Roman"/>
              </a:rPr>
              <a:t>Have your flesh scarred?</a:t>
            </a:r>
            <a:endParaRPr lang="en-AU" sz="1400" dirty="0" smtClean="0">
              <a:effectLst/>
              <a:latin typeface="Times New Roman"/>
              <a:ea typeface="Times New Roman"/>
              <a:cs typeface="Times New Roman"/>
            </a:endParaRPr>
          </a:p>
          <a:p>
            <a:pPr lvl="1">
              <a:lnSpc>
                <a:spcPct val="150000"/>
              </a:lnSpc>
              <a:buSzPts val="1200"/>
              <a:buFont typeface="Courier New"/>
              <a:buChar char="o"/>
              <a:tabLst>
                <a:tab pos="914400" algn="l"/>
              </a:tabLst>
            </a:pPr>
            <a:r>
              <a:rPr lang="en-AU" dirty="0" smtClean="0">
                <a:effectLst/>
                <a:latin typeface="Arial"/>
                <a:ea typeface="Times New Roman"/>
                <a:cs typeface="Times New Roman"/>
              </a:rPr>
              <a:t>Have your teeth removed?</a:t>
            </a:r>
            <a:endParaRPr lang="en-AU" sz="1400" dirty="0" smtClean="0">
              <a:effectLst/>
              <a:latin typeface="Times New Roman"/>
              <a:ea typeface="Times New Roman"/>
              <a:cs typeface="Times New Roman"/>
            </a:endParaRPr>
          </a:p>
          <a:p>
            <a:pPr lvl="1">
              <a:lnSpc>
                <a:spcPct val="150000"/>
              </a:lnSpc>
              <a:buSzPts val="1200"/>
              <a:buFont typeface="Courier New"/>
              <a:buChar char="o"/>
              <a:tabLst>
                <a:tab pos="914400" algn="l"/>
              </a:tabLst>
            </a:pPr>
            <a:r>
              <a:rPr lang="en-AU" dirty="0" smtClean="0">
                <a:effectLst/>
                <a:latin typeface="Arial"/>
                <a:ea typeface="Times New Roman"/>
                <a:cs typeface="Times New Roman"/>
              </a:rPr>
              <a:t>Have your pubic hair removed?</a:t>
            </a:r>
            <a:endParaRPr lang="en-AU" sz="1400" dirty="0" smtClean="0">
              <a:effectLst/>
              <a:latin typeface="Times New Roman"/>
              <a:ea typeface="Times New Roman"/>
              <a:cs typeface="Times New Roman"/>
            </a:endParaRPr>
          </a:p>
          <a:p>
            <a:pPr lvl="1">
              <a:lnSpc>
                <a:spcPct val="150000"/>
              </a:lnSpc>
              <a:buSzPts val="1200"/>
              <a:buFont typeface="Courier New"/>
              <a:buChar char="o"/>
              <a:tabLst>
                <a:tab pos="914400" algn="l"/>
              </a:tabLst>
            </a:pPr>
            <a:r>
              <a:rPr lang="en-AU" dirty="0" smtClean="0">
                <a:effectLst/>
                <a:latin typeface="Arial"/>
                <a:ea typeface="Times New Roman"/>
                <a:cs typeface="Times New Roman"/>
              </a:rPr>
              <a:t>Be circumcised publicly?</a:t>
            </a:r>
            <a:endParaRPr lang="en-AU" sz="1400" dirty="0" smtClean="0">
              <a:effectLst/>
              <a:latin typeface="Times New Roman"/>
              <a:ea typeface="Times New Roman"/>
              <a:cs typeface="Times New Roman"/>
            </a:endParaRPr>
          </a:p>
          <a:p>
            <a:endParaRPr lang="en-AU" dirty="0"/>
          </a:p>
        </p:txBody>
      </p:sp>
    </p:spTree>
    <p:extLst>
      <p:ext uri="{BB962C8B-B14F-4D97-AF65-F5344CB8AC3E}">
        <p14:creationId xmlns:p14="http://schemas.microsoft.com/office/powerpoint/2010/main" val="2460736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70000" lnSpcReduction="20000"/>
          </a:bodyPr>
          <a:lstStyle/>
          <a:p>
            <a:pPr lvl="0">
              <a:lnSpc>
                <a:spcPct val="150000"/>
              </a:lnSpc>
              <a:buSzPts val="1600"/>
              <a:buFont typeface="Symbol"/>
              <a:buChar char=""/>
              <a:tabLst>
                <a:tab pos="216535" algn="l"/>
              </a:tabLst>
            </a:pPr>
            <a:r>
              <a:rPr lang="en-AU" dirty="0" smtClean="0">
                <a:effectLst/>
                <a:latin typeface="Arial"/>
                <a:ea typeface="Times New Roman"/>
              </a:rPr>
              <a:t>These rituals are performed by many cultures to mark the transition from when a person comes of age, that is become an adult.</a:t>
            </a:r>
          </a:p>
          <a:p>
            <a:pPr lvl="0">
              <a:lnSpc>
                <a:spcPct val="150000"/>
              </a:lnSpc>
              <a:buSzPts val="1600"/>
              <a:buFont typeface="Symbol"/>
              <a:buChar char=""/>
              <a:tabLst>
                <a:tab pos="216535" algn="l"/>
              </a:tabLst>
            </a:pPr>
            <a:endParaRPr lang="en-AU" sz="1600" dirty="0" smtClean="0">
              <a:effectLst/>
              <a:latin typeface="Times New Roman"/>
              <a:ea typeface="Times New Roman"/>
            </a:endParaRPr>
          </a:p>
          <a:p>
            <a:pPr lvl="0">
              <a:lnSpc>
                <a:spcPct val="150000"/>
              </a:lnSpc>
              <a:buFont typeface="Symbol"/>
              <a:buChar char=""/>
              <a:tabLst>
                <a:tab pos="264795" algn="l"/>
              </a:tabLst>
            </a:pPr>
            <a:r>
              <a:rPr lang="en-AU" b="1" cap="all" dirty="0" smtClean="0">
                <a:solidFill>
                  <a:schemeClr val="accent2"/>
                </a:solidFill>
                <a:effectLst/>
                <a:latin typeface="Arial"/>
                <a:ea typeface="Times New Roman"/>
              </a:rPr>
              <a:t>Rites of passage</a:t>
            </a:r>
            <a:r>
              <a:rPr lang="en-AU" dirty="0" smtClean="0">
                <a:solidFill>
                  <a:schemeClr val="accent2"/>
                </a:solidFill>
                <a:effectLst/>
                <a:latin typeface="Arial"/>
                <a:ea typeface="Times New Roman"/>
              </a:rPr>
              <a:t> is the term used to refer to ceremonies acknowledged by a society that mark the transition from one level of status in society to another</a:t>
            </a:r>
          </a:p>
          <a:p>
            <a:pPr marL="0" lvl="0" indent="0">
              <a:lnSpc>
                <a:spcPct val="150000"/>
              </a:lnSpc>
              <a:buNone/>
              <a:tabLst>
                <a:tab pos="264795" algn="l"/>
              </a:tabLst>
            </a:pPr>
            <a:endParaRPr lang="en-AU" sz="1600" dirty="0" smtClean="0">
              <a:effectLst/>
              <a:latin typeface="Times New Roman"/>
              <a:ea typeface="Times New Roman"/>
            </a:endParaRPr>
          </a:p>
          <a:p>
            <a:pPr lvl="0">
              <a:lnSpc>
                <a:spcPct val="150000"/>
              </a:lnSpc>
              <a:buFont typeface="Symbol"/>
              <a:buChar char=""/>
              <a:tabLst>
                <a:tab pos="264795" algn="l"/>
              </a:tabLst>
            </a:pPr>
            <a:r>
              <a:rPr lang="en-AU" dirty="0" smtClean="0">
                <a:effectLst/>
                <a:latin typeface="Arial"/>
                <a:ea typeface="Times New Roman"/>
              </a:rPr>
              <a:t>Unlike traditional societies, contemporary westernised societies have changed many of the rites of passage associated with the transition from one life stage to another.</a:t>
            </a:r>
            <a:endParaRPr lang="en-AU" sz="1600" dirty="0" smtClean="0">
              <a:effectLst/>
              <a:latin typeface="Times New Roman"/>
              <a:ea typeface="Times New Roman"/>
            </a:endParaRPr>
          </a:p>
        </p:txBody>
      </p:sp>
    </p:spTree>
    <p:extLst>
      <p:ext uri="{BB962C8B-B14F-4D97-AF65-F5344CB8AC3E}">
        <p14:creationId xmlns:p14="http://schemas.microsoft.com/office/powerpoint/2010/main" val="1484253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solidFill>
                  <a:schemeClr val="accent2"/>
                </a:solidFill>
              </a:rPr>
              <a:t>Traditional Societies</a:t>
            </a:r>
            <a:endParaRPr lang="en-AU" dirty="0">
              <a:solidFill>
                <a:schemeClr val="accent2"/>
              </a:solidFill>
            </a:endParaRPr>
          </a:p>
        </p:txBody>
      </p:sp>
      <p:sp>
        <p:nvSpPr>
          <p:cNvPr id="3" name="Content Placeholder 2"/>
          <p:cNvSpPr>
            <a:spLocks noGrp="1"/>
          </p:cNvSpPr>
          <p:nvPr>
            <p:ph idx="1"/>
          </p:nvPr>
        </p:nvSpPr>
        <p:spPr/>
        <p:txBody>
          <a:bodyPr>
            <a:normAutofit/>
          </a:bodyPr>
          <a:lstStyle/>
          <a:p>
            <a:pPr lvl="0">
              <a:lnSpc>
                <a:spcPct val="150000"/>
              </a:lnSpc>
              <a:buFont typeface="Symbol"/>
              <a:buChar char=""/>
              <a:tabLst>
                <a:tab pos="264795" algn="l"/>
              </a:tabLst>
            </a:pPr>
            <a:r>
              <a:rPr lang="en-AU" sz="2400" dirty="0" smtClean="0">
                <a:solidFill>
                  <a:schemeClr val="accent2"/>
                </a:solidFill>
                <a:effectLst/>
                <a:latin typeface="Arial"/>
                <a:ea typeface="Times New Roman"/>
              </a:rPr>
              <a:t>In traditional societies, rites of passage often involve a ceremonial acknowledgement of physical change.</a:t>
            </a:r>
          </a:p>
          <a:p>
            <a:pPr lvl="0">
              <a:lnSpc>
                <a:spcPct val="150000"/>
              </a:lnSpc>
              <a:buFont typeface="Symbol"/>
              <a:buChar char=""/>
              <a:tabLst>
                <a:tab pos="264795" algn="l"/>
              </a:tabLst>
            </a:pPr>
            <a:endParaRPr lang="en-AU" sz="2400" dirty="0" smtClean="0">
              <a:effectLst/>
              <a:latin typeface="Times New Roman"/>
              <a:ea typeface="Times New Roman"/>
            </a:endParaRPr>
          </a:p>
          <a:p>
            <a:pPr lvl="0">
              <a:lnSpc>
                <a:spcPct val="150000"/>
              </a:lnSpc>
              <a:buFont typeface="Symbol"/>
              <a:buChar char=""/>
              <a:tabLst>
                <a:tab pos="264795" algn="l"/>
              </a:tabLst>
            </a:pPr>
            <a:r>
              <a:rPr lang="en-AU" sz="2400" dirty="0" smtClean="0">
                <a:effectLst/>
                <a:latin typeface="Arial"/>
                <a:ea typeface="Times New Roman"/>
              </a:rPr>
              <a:t>For girls, menstruation typically marks the change from child to adult. For males, it is the arrival of puberty.</a:t>
            </a:r>
            <a:endParaRPr lang="en-AU" sz="2400" dirty="0" smtClean="0">
              <a:effectLst/>
              <a:latin typeface="Times New Roman"/>
              <a:ea typeface="Times New Roman"/>
            </a:endParaRPr>
          </a:p>
          <a:p>
            <a:endParaRPr lang="en-AU" dirty="0"/>
          </a:p>
        </p:txBody>
      </p:sp>
    </p:spTree>
    <p:extLst>
      <p:ext uri="{BB962C8B-B14F-4D97-AF65-F5344CB8AC3E}">
        <p14:creationId xmlns:p14="http://schemas.microsoft.com/office/powerpoint/2010/main" val="41583406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2"/>
                </a:solidFill>
              </a:rPr>
              <a:t>Western Societies</a:t>
            </a:r>
            <a:endParaRPr lang="en-AU" dirty="0">
              <a:solidFill>
                <a:schemeClr val="accent2"/>
              </a:solidFill>
            </a:endParaRPr>
          </a:p>
        </p:txBody>
      </p:sp>
      <p:sp>
        <p:nvSpPr>
          <p:cNvPr id="3" name="Content Placeholder 2"/>
          <p:cNvSpPr>
            <a:spLocks noGrp="1"/>
          </p:cNvSpPr>
          <p:nvPr>
            <p:ph idx="1"/>
          </p:nvPr>
        </p:nvSpPr>
        <p:spPr/>
        <p:txBody>
          <a:bodyPr>
            <a:normAutofit fontScale="77500" lnSpcReduction="20000"/>
          </a:bodyPr>
          <a:lstStyle/>
          <a:p>
            <a:pPr lvl="0">
              <a:lnSpc>
                <a:spcPct val="150000"/>
              </a:lnSpc>
              <a:buFont typeface="Symbol"/>
              <a:buChar char=""/>
              <a:tabLst>
                <a:tab pos="264795" algn="l"/>
              </a:tabLst>
            </a:pPr>
            <a:r>
              <a:rPr lang="en-AU" dirty="0" smtClean="0">
                <a:effectLst/>
                <a:latin typeface="Arial"/>
                <a:ea typeface="Times New Roman"/>
              </a:rPr>
              <a:t>In westernised societies, </a:t>
            </a:r>
            <a:r>
              <a:rPr lang="en-AU" dirty="0" smtClean="0">
                <a:solidFill>
                  <a:schemeClr val="accent2"/>
                </a:solidFill>
                <a:effectLst/>
                <a:latin typeface="Arial"/>
                <a:ea typeface="Times New Roman"/>
              </a:rPr>
              <a:t>distinct rites of passage have tended to change over time from involving the whole community to being more personal.</a:t>
            </a:r>
          </a:p>
          <a:p>
            <a:pPr lvl="0">
              <a:lnSpc>
                <a:spcPct val="150000"/>
              </a:lnSpc>
              <a:buFont typeface="Symbol"/>
              <a:buChar char=""/>
              <a:tabLst>
                <a:tab pos="264795" algn="l"/>
              </a:tabLst>
            </a:pPr>
            <a:endParaRPr lang="en-AU" sz="1600" dirty="0" smtClean="0">
              <a:effectLst/>
              <a:latin typeface="Times New Roman"/>
              <a:ea typeface="Times New Roman"/>
            </a:endParaRPr>
          </a:p>
          <a:p>
            <a:pPr lvl="0">
              <a:lnSpc>
                <a:spcPct val="150000"/>
              </a:lnSpc>
              <a:buFont typeface="Symbol"/>
              <a:buChar char=""/>
              <a:tabLst>
                <a:tab pos="264795" algn="l"/>
              </a:tabLst>
            </a:pPr>
            <a:r>
              <a:rPr lang="en-AU" dirty="0" smtClean="0">
                <a:effectLst/>
                <a:latin typeface="Arial"/>
                <a:ea typeface="Times New Roman"/>
              </a:rPr>
              <a:t>What is more relevant is that in Western societies the </a:t>
            </a:r>
            <a:r>
              <a:rPr lang="en-AU" dirty="0" smtClean="0">
                <a:solidFill>
                  <a:schemeClr val="accent2"/>
                </a:solidFill>
                <a:effectLst/>
                <a:latin typeface="Arial"/>
                <a:ea typeface="Times New Roman"/>
              </a:rPr>
              <a:t>period known as adolescence has become an ambiguous period whereby no public recognition is given to their roles.  Therefore, no one is sure of what is expected of the person.</a:t>
            </a:r>
            <a:endParaRPr lang="en-AU" sz="1600" dirty="0" smtClean="0">
              <a:solidFill>
                <a:schemeClr val="accent2"/>
              </a:solidFill>
              <a:effectLst/>
              <a:latin typeface="Times New Roman"/>
              <a:ea typeface="Times New Roman"/>
            </a:endParaRPr>
          </a:p>
          <a:p>
            <a:endParaRPr lang="en-AU" dirty="0"/>
          </a:p>
        </p:txBody>
      </p:sp>
    </p:spTree>
    <p:extLst>
      <p:ext uri="{BB962C8B-B14F-4D97-AF65-F5344CB8AC3E}">
        <p14:creationId xmlns:p14="http://schemas.microsoft.com/office/powerpoint/2010/main" val="1953672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50000"/>
              </a:lnSpc>
              <a:spcAft>
                <a:spcPts val="0"/>
              </a:spcAft>
            </a:pPr>
            <a:r>
              <a:rPr lang="en-AU" b="1" u="sng" dirty="0" smtClean="0">
                <a:solidFill>
                  <a:schemeClr val="accent2"/>
                </a:solidFill>
                <a:effectLst/>
                <a:latin typeface="Arial"/>
                <a:ea typeface="Times New Roman"/>
              </a:rPr>
              <a:t>Stages in the Rites of Passage.</a:t>
            </a:r>
            <a:endParaRPr lang="en-AU" dirty="0">
              <a:solidFill>
                <a:schemeClr val="accent2"/>
              </a:solidFill>
            </a:endParaRPr>
          </a:p>
        </p:txBody>
      </p:sp>
      <p:sp>
        <p:nvSpPr>
          <p:cNvPr id="3" name="Content Placeholder 2"/>
          <p:cNvSpPr>
            <a:spLocks noGrp="1"/>
          </p:cNvSpPr>
          <p:nvPr>
            <p:ph idx="1"/>
          </p:nvPr>
        </p:nvSpPr>
        <p:spPr/>
        <p:txBody>
          <a:bodyPr>
            <a:normAutofit fontScale="77500" lnSpcReduction="20000"/>
          </a:bodyPr>
          <a:lstStyle/>
          <a:p>
            <a:pPr lvl="0">
              <a:lnSpc>
                <a:spcPct val="150000"/>
              </a:lnSpc>
              <a:buFont typeface="Symbol"/>
              <a:buChar char=""/>
              <a:tabLst>
                <a:tab pos="264795" algn="l"/>
              </a:tabLst>
            </a:pPr>
            <a:r>
              <a:rPr lang="en-AU" b="1" dirty="0" smtClean="0">
                <a:solidFill>
                  <a:schemeClr val="accent2"/>
                </a:solidFill>
                <a:effectLst/>
                <a:latin typeface="Arial"/>
                <a:ea typeface="Times New Roman"/>
              </a:rPr>
              <a:t>Separation</a:t>
            </a:r>
            <a:endParaRPr lang="en-AU" sz="1600" dirty="0" smtClean="0">
              <a:solidFill>
                <a:schemeClr val="accent2"/>
              </a:solidFill>
              <a:effectLst/>
              <a:latin typeface="Times New Roman"/>
              <a:ea typeface="Times New Roman"/>
            </a:endParaRPr>
          </a:p>
          <a:p>
            <a:pPr>
              <a:lnSpc>
                <a:spcPct val="150000"/>
              </a:lnSpc>
              <a:spcAft>
                <a:spcPts val="0"/>
              </a:spcAft>
            </a:pPr>
            <a:r>
              <a:rPr lang="en-AU" dirty="0" smtClean="0">
                <a:solidFill>
                  <a:schemeClr val="accent2"/>
                </a:solidFill>
                <a:effectLst/>
                <a:latin typeface="Arial"/>
                <a:ea typeface="Times New Roman"/>
              </a:rPr>
              <a:t>Where a person is removed from society</a:t>
            </a:r>
          </a:p>
          <a:p>
            <a:pPr>
              <a:lnSpc>
                <a:spcPct val="150000"/>
              </a:lnSpc>
              <a:spcAft>
                <a:spcPts val="0"/>
              </a:spcAft>
            </a:pPr>
            <a:endParaRPr lang="en-AU" sz="1600" dirty="0" smtClean="0">
              <a:solidFill>
                <a:schemeClr val="accent2"/>
              </a:solidFill>
              <a:effectLst/>
              <a:latin typeface="Times New Roman"/>
              <a:ea typeface="Times New Roman"/>
            </a:endParaRPr>
          </a:p>
          <a:p>
            <a:pPr lvl="0">
              <a:lnSpc>
                <a:spcPct val="150000"/>
              </a:lnSpc>
              <a:buFont typeface="Symbol"/>
              <a:buChar char=""/>
              <a:tabLst>
                <a:tab pos="264795" algn="l"/>
              </a:tabLst>
            </a:pPr>
            <a:r>
              <a:rPr lang="en-AU" b="1" dirty="0" smtClean="0">
                <a:solidFill>
                  <a:schemeClr val="accent2"/>
                </a:solidFill>
                <a:effectLst/>
                <a:latin typeface="Arial"/>
                <a:ea typeface="Times New Roman"/>
              </a:rPr>
              <a:t>Transition</a:t>
            </a:r>
            <a:endParaRPr lang="en-AU" sz="1600" dirty="0" smtClean="0">
              <a:solidFill>
                <a:schemeClr val="accent2"/>
              </a:solidFill>
              <a:effectLst/>
              <a:latin typeface="Times New Roman"/>
              <a:ea typeface="Times New Roman"/>
            </a:endParaRPr>
          </a:p>
          <a:p>
            <a:pPr>
              <a:lnSpc>
                <a:spcPct val="150000"/>
              </a:lnSpc>
              <a:spcAft>
                <a:spcPts val="0"/>
              </a:spcAft>
            </a:pPr>
            <a:r>
              <a:rPr lang="en-AU" dirty="0" smtClean="0">
                <a:solidFill>
                  <a:schemeClr val="accent2"/>
                </a:solidFill>
                <a:effectLst/>
                <a:latin typeface="Arial"/>
                <a:ea typeface="Times New Roman"/>
              </a:rPr>
              <a:t>Where your status is unclear</a:t>
            </a:r>
          </a:p>
          <a:p>
            <a:pPr>
              <a:lnSpc>
                <a:spcPct val="150000"/>
              </a:lnSpc>
              <a:spcAft>
                <a:spcPts val="0"/>
              </a:spcAft>
            </a:pPr>
            <a:endParaRPr lang="en-AU" sz="1600" dirty="0" smtClean="0">
              <a:solidFill>
                <a:schemeClr val="accent2"/>
              </a:solidFill>
              <a:effectLst/>
              <a:latin typeface="Times New Roman"/>
              <a:ea typeface="Times New Roman"/>
            </a:endParaRPr>
          </a:p>
          <a:p>
            <a:pPr lvl="0">
              <a:lnSpc>
                <a:spcPct val="150000"/>
              </a:lnSpc>
              <a:buFont typeface="Symbol"/>
              <a:buChar char=""/>
              <a:tabLst>
                <a:tab pos="264795" algn="l"/>
              </a:tabLst>
            </a:pPr>
            <a:r>
              <a:rPr lang="en-AU" b="1" dirty="0" smtClean="0">
                <a:solidFill>
                  <a:schemeClr val="accent2"/>
                </a:solidFill>
                <a:effectLst/>
                <a:latin typeface="Arial"/>
                <a:ea typeface="Times New Roman"/>
              </a:rPr>
              <a:t>Reincorporation</a:t>
            </a:r>
            <a:endParaRPr lang="en-AU" sz="1600" dirty="0" smtClean="0">
              <a:solidFill>
                <a:schemeClr val="accent2"/>
              </a:solidFill>
              <a:effectLst/>
              <a:latin typeface="Times New Roman"/>
              <a:ea typeface="Times New Roman"/>
            </a:endParaRPr>
          </a:p>
          <a:p>
            <a:pPr>
              <a:lnSpc>
                <a:spcPct val="150000"/>
              </a:lnSpc>
              <a:spcAft>
                <a:spcPts val="0"/>
              </a:spcAft>
            </a:pPr>
            <a:r>
              <a:rPr lang="en-AU" dirty="0" smtClean="0">
                <a:solidFill>
                  <a:schemeClr val="accent2"/>
                </a:solidFill>
                <a:effectLst/>
                <a:latin typeface="Arial"/>
                <a:ea typeface="Times New Roman"/>
              </a:rPr>
              <a:t>Where you are accepted back into society with a new status.</a:t>
            </a:r>
            <a:endParaRPr lang="en-AU" sz="1600" dirty="0" smtClean="0">
              <a:solidFill>
                <a:schemeClr val="accent2"/>
              </a:solidFill>
              <a:effectLst/>
              <a:latin typeface="Times New Roman"/>
              <a:ea typeface="Times New Roman"/>
            </a:endParaRPr>
          </a:p>
          <a:p>
            <a:endParaRPr lang="en-AU" dirty="0"/>
          </a:p>
        </p:txBody>
      </p:sp>
    </p:spTree>
    <p:extLst>
      <p:ext uri="{BB962C8B-B14F-4D97-AF65-F5344CB8AC3E}">
        <p14:creationId xmlns:p14="http://schemas.microsoft.com/office/powerpoint/2010/main" val="1259936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1189</Words>
  <Application>Microsoft Office PowerPoint</Application>
  <PresentationFormat>On-screen Show (4:3)</PresentationFormat>
  <Paragraphs>125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Life-Stages</vt:lpstr>
      <vt:lpstr>Rites of Passage</vt:lpstr>
      <vt:lpstr>PowerPoint Presentation</vt:lpstr>
      <vt:lpstr>Traditional Societies</vt:lpstr>
      <vt:lpstr>Western Societies</vt:lpstr>
      <vt:lpstr>Stages in the Rites of Passage.</vt:lpstr>
      <vt:lpstr>PowerPoint Presentation</vt:lpstr>
      <vt:lpstr>Questions</vt:lpstr>
      <vt:lpstr>Rights and Responsibilities</vt:lpstr>
      <vt:lpstr>PowerPoint Presentation</vt:lpstr>
      <vt:lpstr>PowerPoint Presentation</vt:lpstr>
      <vt:lpstr>PowerPoint Presentation</vt:lpstr>
      <vt:lpstr>Discuss these statements:</vt:lpstr>
      <vt:lpstr>Check your responses</vt:lpstr>
    </vt:vector>
  </TitlesOfParts>
  <Company>NSW, Department of Education and Training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kelly.hammond10</dc:creator>
  <cp:lastModifiedBy>kelly.hammond10</cp:lastModifiedBy>
  <cp:revision>3</cp:revision>
  <dcterms:created xsi:type="dcterms:W3CDTF">2014-06-10T01:57:59Z</dcterms:created>
  <dcterms:modified xsi:type="dcterms:W3CDTF">2014-06-10T02:26:09Z</dcterms:modified>
</cp:coreProperties>
</file>