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31A3BD54-D24A-4DFA-8F3A-ABA3A3F9E868}" type="datetimeFigureOut">
              <a:rPr lang="en-AU" smtClean="0"/>
              <a:t>22/04/2015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4B77EDB-FAC5-43E0-A36D-E137B7C8C349}"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1A3BD54-D24A-4DFA-8F3A-ABA3A3F9E868}" type="datetimeFigureOut">
              <a:rPr lang="en-AU" smtClean="0"/>
              <a:t>22/04/2015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4B77EDB-FAC5-43E0-A36D-E137B7C8C349}"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1A3BD54-D24A-4DFA-8F3A-ABA3A3F9E868}" type="datetimeFigureOut">
              <a:rPr lang="en-AU" smtClean="0"/>
              <a:t>22/04/2015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4B77EDB-FAC5-43E0-A36D-E137B7C8C349}"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1A3BD54-D24A-4DFA-8F3A-ABA3A3F9E868}" type="datetimeFigureOut">
              <a:rPr lang="en-AU" smtClean="0"/>
              <a:t>22/04/2015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4B77EDB-FAC5-43E0-A36D-E137B7C8C349}"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A3BD54-D24A-4DFA-8F3A-ABA3A3F9E868}" type="datetimeFigureOut">
              <a:rPr lang="en-AU" smtClean="0"/>
              <a:t>22/04/2015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4B77EDB-FAC5-43E0-A36D-E137B7C8C349}"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31A3BD54-D24A-4DFA-8F3A-ABA3A3F9E868}" type="datetimeFigureOut">
              <a:rPr lang="en-AU" smtClean="0"/>
              <a:t>22/04/2015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4B77EDB-FAC5-43E0-A36D-E137B7C8C349}"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31A3BD54-D24A-4DFA-8F3A-ABA3A3F9E868}" type="datetimeFigureOut">
              <a:rPr lang="en-AU" smtClean="0"/>
              <a:t>22/04/2015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4B77EDB-FAC5-43E0-A36D-E137B7C8C349}"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31A3BD54-D24A-4DFA-8F3A-ABA3A3F9E868}" type="datetimeFigureOut">
              <a:rPr lang="en-AU" smtClean="0"/>
              <a:t>22/04/2015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4B77EDB-FAC5-43E0-A36D-E137B7C8C349}"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A3BD54-D24A-4DFA-8F3A-ABA3A3F9E868}" type="datetimeFigureOut">
              <a:rPr lang="en-AU" smtClean="0"/>
              <a:t>22/04/2015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4B77EDB-FAC5-43E0-A36D-E137B7C8C349}"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A3BD54-D24A-4DFA-8F3A-ABA3A3F9E868}" type="datetimeFigureOut">
              <a:rPr lang="en-AU" smtClean="0"/>
              <a:t>22/04/2015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4B77EDB-FAC5-43E0-A36D-E137B7C8C349}"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A3BD54-D24A-4DFA-8F3A-ABA3A3F9E868}" type="datetimeFigureOut">
              <a:rPr lang="en-AU" smtClean="0"/>
              <a:t>22/04/2015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4B77EDB-FAC5-43E0-A36D-E137B7C8C349}"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A3BD54-D24A-4DFA-8F3A-ABA3A3F9E868}" type="datetimeFigureOut">
              <a:rPr lang="en-AU" smtClean="0"/>
              <a:t>22/04/2015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B77EDB-FAC5-43E0-A36D-E137B7C8C349}"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file:///I:\Social%20conformity%20and%20non%20conformity\Asch%20Conformity%20Experiment.mp4"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Conformity and Obedience</a:t>
            </a:r>
            <a:endParaRPr lang="en-AU" dirty="0"/>
          </a:p>
        </p:txBody>
      </p:sp>
      <p:sp>
        <p:nvSpPr>
          <p:cNvPr id="3" name="Subtitle 2"/>
          <p:cNvSpPr>
            <a:spLocks noGrp="1"/>
          </p:cNvSpPr>
          <p:nvPr>
            <p:ph type="subTitle" idx="1"/>
          </p:nvPr>
        </p:nvSpPr>
        <p:spPr/>
        <p:txBody>
          <a:bodyPr/>
          <a:lstStyle/>
          <a:p>
            <a:endParaRPr lang="en-A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u="sng" dirty="0" smtClean="0"/>
              <a:t>Awareness of norms</a:t>
            </a:r>
            <a:endParaRPr lang="en-AU" dirty="0"/>
          </a:p>
        </p:txBody>
      </p:sp>
      <p:sp>
        <p:nvSpPr>
          <p:cNvPr id="3" name="Content Placeholder 2"/>
          <p:cNvSpPr>
            <a:spLocks noGrp="1"/>
          </p:cNvSpPr>
          <p:nvPr>
            <p:ph idx="1"/>
          </p:nvPr>
        </p:nvSpPr>
        <p:spPr/>
        <p:txBody>
          <a:bodyPr/>
          <a:lstStyle/>
          <a:p>
            <a:r>
              <a:rPr lang="en-AU" dirty="0" smtClean="0"/>
              <a:t>the </a:t>
            </a:r>
            <a:r>
              <a:rPr lang="en-AU" dirty="0"/>
              <a:t>more aware someone is of the prevailing norm, the more likely one is to conform</a:t>
            </a:r>
            <a:r>
              <a:rPr lang="en-AU" dirty="0" smtClean="0"/>
              <a:t>.</a:t>
            </a:r>
          </a:p>
          <a:p>
            <a:endParaRPr lang="en-AU" dirty="0"/>
          </a:p>
          <a:p>
            <a:r>
              <a:rPr lang="en-AU" dirty="0" smtClean="0"/>
              <a:t>Why do you think this is??</a:t>
            </a:r>
            <a:endParaRPr lang="en-AU" dirty="0"/>
          </a:p>
          <a:p>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u="sng" dirty="0" smtClean="0"/>
              <a:t>Presence of an ally</a:t>
            </a:r>
            <a:endParaRPr lang="en-AU" dirty="0"/>
          </a:p>
        </p:txBody>
      </p:sp>
      <p:sp>
        <p:nvSpPr>
          <p:cNvPr id="3" name="Content Placeholder 2"/>
          <p:cNvSpPr>
            <a:spLocks noGrp="1"/>
          </p:cNvSpPr>
          <p:nvPr>
            <p:ph idx="1"/>
          </p:nvPr>
        </p:nvSpPr>
        <p:spPr/>
        <p:txBody>
          <a:bodyPr/>
          <a:lstStyle/>
          <a:p>
            <a:r>
              <a:rPr lang="en-AU" dirty="0"/>
              <a:t> </a:t>
            </a:r>
            <a:r>
              <a:rPr lang="en-AU" dirty="0" smtClean="0"/>
              <a:t>Asch </a:t>
            </a:r>
            <a:r>
              <a:rPr lang="en-AU" dirty="0"/>
              <a:t>(1951) found that even the presence of just one confederate that goes against the majority choice can reduce conformity as much as 80%.</a:t>
            </a:r>
          </a:p>
          <a:p>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u="sng" dirty="0" smtClean="0"/>
              <a:t>Age differences</a:t>
            </a:r>
            <a:endParaRPr lang="en-AU" dirty="0"/>
          </a:p>
        </p:txBody>
      </p:sp>
      <p:sp>
        <p:nvSpPr>
          <p:cNvPr id="3" name="Content Placeholder 2"/>
          <p:cNvSpPr>
            <a:spLocks noGrp="1"/>
          </p:cNvSpPr>
          <p:nvPr>
            <p:ph idx="1"/>
          </p:nvPr>
        </p:nvSpPr>
        <p:spPr/>
        <p:txBody>
          <a:bodyPr/>
          <a:lstStyle/>
          <a:p>
            <a:r>
              <a:rPr lang="en-AU" dirty="0"/>
              <a:t> </a:t>
            </a:r>
            <a:r>
              <a:rPr lang="en-AU" dirty="0" smtClean="0"/>
              <a:t>there </a:t>
            </a:r>
            <a:r>
              <a:rPr lang="en-AU" dirty="0"/>
              <a:t>is some evidence that age may play a factor. For example, during adolescence there is an increased tendency to "conform" to peers.</a:t>
            </a:r>
          </a:p>
          <a:p>
            <a:endParaRPr lang="en-A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u="sng" dirty="0" smtClean="0"/>
              <a:t>Gender differences</a:t>
            </a:r>
            <a:endParaRPr lang="en-AU" dirty="0"/>
          </a:p>
        </p:txBody>
      </p:sp>
      <p:sp>
        <p:nvSpPr>
          <p:cNvPr id="3" name="Content Placeholder 2"/>
          <p:cNvSpPr>
            <a:spLocks noGrp="1"/>
          </p:cNvSpPr>
          <p:nvPr>
            <p:ph idx="1"/>
          </p:nvPr>
        </p:nvSpPr>
        <p:spPr/>
        <p:txBody>
          <a:bodyPr/>
          <a:lstStyle/>
          <a:p>
            <a:r>
              <a:rPr lang="en-AU" dirty="0" smtClean="0"/>
              <a:t>there </a:t>
            </a:r>
            <a:r>
              <a:rPr lang="en-AU" dirty="0"/>
              <a:t>is some indication that there are some gender differences but the findings are not clearly established yet.</a:t>
            </a:r>
          </a:p>
          <a:p>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u="sng" dirty="0" smtClean="0"/>
              <a:t>Cultural influences</a:t>
            </a:r>
            <a:endParaRPr lang="en-AU" dirty="0"/>
          </a:p>
        </p:txBody>
      </p:sp>
      <p:sp>
        <p:nvSpPr>
          <p:cNvPr id="3" name="Content Placeholder 2"/>
          <p:cNvSpPr>
            <a:spLocks noGrp="1"/>
          </p:cNvSpPr>
          <p:nvPr>
            <p:ph idx="1"/>
          </p:nvPr>
        </p:nvSpPr>
        <p:spPr/>
        <p:txBody>
          <a:bodyPr/>
          <a:lstStyle/>
          <a:p>
            <a:r>
              <a:rPr lang="en-AU" dirty="0"/>
              <a:t> </a:t>
            </a:r>
            <a:r>
              <a:rPr lang="en-AU" dirty="0" smtClean="0"/>
              <a:t>many </a:t>
            </a:r>
            <a:r>
              <a:rPr lang="en-AU" dirty="0"/>
              <a:t>instances of cultural influences leading to differences in conformity.</a:t>
            </a:r>
          </a:p>
          <a:p>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smtClean="0"/>
              <a:t>Factors relating to Obedience</a:t>
            </a:r>
            <a:endParaRPr lang="en-AU" dirty="0"/>
          </a:p>
        </p:txBody>
      </p:sp>
      <p:sp>
        <p:nvSpPr>
          <p:cNvPr id="5" name="Subtitle 4"/>
          <p:cNvSpPr>
            <a:spLocks noGrp="1"/>
          </p:cNvSpPr>
          <p:nvPr>
            <p:ph type="subTitle" idx="1"/>
          </p:nvPr>
        </p:nvSpPr>
        <p:spPr/>
        <p:txBody>
          <a:bodyPr/>
          <a:lstStyle/>
          <a:p>
            <a:endParaRPr lang="en-A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i="1" dirty="0"/>
              <a:t>OBEDIENCE</a:t>
            </a:r>
            <a:endParaRPr lang="en-AU" dirty="0"/>
          </a:p>
        </p:txBody>
      </p:sp>
      <p:sp>
        <p:nvSpPr>
          <p:cNvPr id="3" name="Content Placeholder 2"/>
          <p:cNvSpPr>
            <a:spLocks noGrp="1"/>
          </p:cNvSpPr>
          <p:nvPr>
            <p:ph idx="1"/>
          </p:nvPr>
        </p:nvSpPr>
        <p:spPr>
          <a:xfrm>
            <a:off x="457200" y="1988840"/>
            <a:ext cx="8229600" cy="4137323"/>
          </a:xfrm>
        </p:spPr>
        <p:txBody>
          <a:bodyPr/>
          <a:lstStyle/>
          <a:p>
            <a:r>
              <a:rPr lang="en-AU" b="1" dirty="0" err="1"/>
              <a:t>Behavior</a:t>
            </a:r>
            <a:r>
              <a:rPr lang="en-AU" b="1" dirty="0"/>
              <a:t> change produced by the commands of authority </a:t>
            </a:r>
            <a:r>
              <a:rPr lang="en-AU" dirty="0"/>
              <a:t>(</a:t>
            </a:r>
            <a:r>
              <a:rPr lang="en-AU" dirty="0" err="1"/>
              <a:t>Brehm</a:t>
            </a:r>
            <a:r>
              <a:rPr lang="en-AU" dirty="0"/>
              <a:t>, </a:t>
            </a:r>
            <a:r>
              <a:rPr lang="en-AU" dirty="0" err="1"/>
              <a:t>Kassin</a:t>
            </a:r>
            <a:r>
              <a:rPr lang="en-AU" dirty="0"/>
              <a:t> &amp; Fein, 1999, p 232)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i="1" dirty="0"/>
              <a:t>KEY STUDIES</a:t>
            </a:r>
            <a:endParaRPr lang="en-AU" dirty="0"/>
          </a:p>
        </p:txBody>
      </p:sp>
      <p:sp>
        <p:nvSpPr>
          <p:cNvPr id="3" name="Content Placeholder 2"/>
          <p:cNvSpPr>
            <a:spLocks noGrp="1"/>
          </p:cNvSpPr>
          <p:nvPr>
            <p:ph idx="1"/>
          </p:nvPr>
        </p:nvSpPr>
        <p:spPr/>
        <p:txBody>
          <a:bodyPr>
            <a:normAutofit fontScale="62500" lnSpcReduction="20000"/>
          </a:bodyPr>
          <a:lstStyle/>
          <a:p>
            <a:r>
              <a:rPr lang="en-AU" b="1" dirty="0" err="1"/>
              <a:t>Bickman</a:t>
            </a:r>
            <a:r>
              <a:rPr lang="en-AU" b="1" dirty="0"/>
              <a:t> (1974) </a:t>
            </a:r>
            <a:r>
              <a:rPr lang="en-AU" dirty="0"/>
              <a:t>- had research assistants "order" people passing by on the street to do something. When they wore security guards uniforms, almost 9 out of 10 people obeyed</a:t>
            </a:r>
            <a:r>
              <a:rPr lang="en-AU" dirty="0" smtClean="0"/>
              <a:t>.</a:t>
            </a:r>
          </a:p>
          <a:p>
            <a:endParaRPr lang="en-AU" dirty="0"/>
          </a:p>
          <a:p>
            <a:r>
              <a:rPr lang="en-AU" b="1" dirty="0" err="1"/>
              <a:t>Milgram</a:t>
            </a:r>
            <a:r>
              <a:rPr lang="en-AU" b="1" dirty="0"/>
              <a:t> (1963</a:t>
            </a:r>
            <a:r>
              <a:rPr lang="en-AU" dirty="0"/>
              <a:t>) - the classic study in this area. A participant was paired with a confederate in a study of "the effects of punishment on learning." The participant served as the "teacher" and the confederate was the "learner." The teacher was to provide an progressive level of shock (though no shock was actually given) to the learner every time the learner gave an incorrect response. The question was how strong of a shock would the "teacher" provide. A group of psychiatrists estimated that only 1 % of the population would provide the maximum level of shock (450 volts) and most predicted that most participants would stop around 135 volts. Overall 65 % of the participants provided the maximum "shock" of 450 volts despite the pleas of the "learner". Though the original study consisted of all men, the study has produced similar findings with women and in other countries.</a:t>
            </a:r>
          </a:p>
          <a:p>
            <a:endParaRPr lang="en-A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1026" name="Picture 2"/>
          <p:cNvPicPr>
            <a:picLocks noGrp="1" noChangeAspect="1" noChangeArrowheads="1"/>
          </p:cNvPicPr>
          <p:nvPr>
            <p:ph idx="1"/>
          </p:nvPr>
        </p:nvPicPr>
        <p:blipFill>
          <a:blip r:embed="rId2" cstate="print"/>
          <a:srcRect/>
          <a:stretch>
            <a:fillRect/>
          </a:stretch>
        </p:blipFill>
        <p:spPr bwMode="auto">
          <a:xfrm>
            <a:off x="1259632" y="1340768"/>
            <a:ext cx="6187509" cy="4425503"/>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u="sng" dirty="0" smtClean="0"/>
              <a:t>Authority figure</a:t>
            </a:r>
            <a:endParaRPr lang="en-AU" dirty="0"/>
          </a:p>
        </p:txBody>
      </p:sp>
      <p:sp>
        <p:nvSpPr>
          <p:cNvPr id="3" name="Content Placeholder 2"/>
          <p:cNvSpPr>
            <a:spLocks noGrp="1"/>
          </p:cNvSpPr>
          <p:nvPr>
            <p:ph idx="1"/>
          </p:nvPr>
        </p:nvSpPr>
        <p:spPr/>
        <p:txBody>
          <a:bodyPr>
            <a:normAutofit/>
          </a:bodyPr>
          <a:lstStyle/>
          <a:p>
            <a:r>
              <a:rPr lang="en-AU" dirty="0" smtClean="0"/>
              <a:t>the </a:t>
            </a:r>
            <a:r>
              <a:rPr lang="en-AU" dirty="0"/>
              <a:t>prestige of the authority figure and the physical presence of the figure influence the degree of obedience. </a:t>
            </a:r>
            <a:endParaRPr lang="en-AU" dirty="0" smtClean="0"/>
          </a:p>
          <a:p>
            <a:endParaRPr lang="en-AU" dirty="0"/>
          </a:p>
          <a:p>
            <a:r>
              <a:rPr lang="en-AU" dirty="0" smtClean="0"/>
              <a:t>The </a:t>
            </a:r>
            <a:r>
              <a:rPr lang="en-AU" dirty="0"/>
              <a:t>higher the perceived prestige, the more the </a:t>
            </a:r>
            <a:r>
              <a:rPr lang="en-AU" dirty="0" err="1"/>
              <a:t>confomity</a:t>
            </a:r>
            <a:r>
              <a:rPr lang="en-AU" dirty="0"/>
              <a:t> and the physical presence of the authority figure increases the level of obedience. </a:t>
            </a:r>
            <a:endParaRPr lang="en-AU" dirty="0" smtClean="0"/>
          </a:p>
          <a:p>
            <a:endParaRPr lang="en-AU" dirty="0"/>
          </a:p>
          <a:p>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i="1" dirty="0" smtClean="0"/>
              <a:t>CONFORMITY</a:t>
            </a:r>
            <a:endParaRPr lang="en-AU" dirty="0"/>
          </a:p>
        </p:txBody>
      </p:sp>
      <p:sp>
        <p:nvSpPr>
          <p:cNvPr id="3" name="Content Placeholder 2"/>
          <p:cNvSpPr>
            <a:spLocks noGrp="1"/>
          </p:cNvSpPr>
          <p:nvPr>
            <p:ph idx="1"/>
          </p:nvPr>
        </p:nvSpPr>
        <p:spPr/>
        <p:txBody>
          <a:bodyPr/>
          <a:lstStyle/>
          <a:p>
            <a:endParaRPr lang="en-AU" b="1" i="1" dirty="0"/>
          </a:p>
          <a:p>
            <a:pPr algn="ctr">
              <a:buNone/>
            </a:pPr>
            <a:r>
              <a:rPr lang="en-AU" b="1" i="1" dirty="0" smtClean="0"/>
              <a:t>“</a:t>
            </a:r>
            <a:r>
              <a:rPr lang="en-AU" dirty="0" smtClean="0"/>
              <a:t> </a:t>
            </a:r>
            <a:r>
              <a:rPr lang="en-AU" b="1" dirty="0" smtClean="0"/>
              <a:t>The tendency to change our perceptions, opinions, or behaviour in ways that are consistent with group norms”</a:t>
            </a:r>
            <a:r>
              <a:rPr lang="en-AU" dirty="0" smtClean="0"/>
              <a:t> (</a:t>
            </a:r>
            <a:r>
              <a:rPr lang="en-AU" dirty="0" err="1" smtClean="0"/>
              <a:t>Brehm</a:t>
            </a:r>
            <a:r>
              <a:rPr lang="en-AU" dirty="0" smtClean="0"/>
              <a:t>, </a:t>
            </a:r>
            <a:r>
              <a:rPr lang="en-AU" dirty="0" err="1" smtClean="0"/>
              <a:t>Kassin</a:t>
            </a:r>
            <a:r>
              <a:rPr lang="en-AU" dirty="0" smtClean="0"/>
              <a:t> &amp; Fein, 1999, p 213)</a:t>
            </a:r>
          </a:p>
          <a:p>
            <a:endParaRPr lang="en-A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85000" lnSpcReduction="10000"/>
          </a:bodyPr>
          <a:lstStyle/>
          <a:p>
            <a:r>
              <a:rPr lang="en-AU" dirty="0" smtClean="0"/>
              <a:t>However, </a:t>
            </a:r>
            <a:r>
              <a:rPr lang="en-AU" dirty="0" err="1" smtClean="0"/>
              <a:t>Hofling</a:t>
            </a:r>
            <a:r>
              <a:rPr lang="en-AU" dirty="0" smtClean="0"/>
              <a:t>, </a:t>
            </a:r>
            <a:r>
              <a:rPr lang="en-AU" dirty="0" err="1" smtClean="0"/>
              <a:t>Brotzman</a:t>
            </a:r>
            <a:r>
              <a:rPr lang="en-AU" dirty="0" smtClean="0"/>
              <a:t>, Dalrymple, Graves &amp; Pierce (1966) demonstrated that powerful authority figures (in this case a physician) can produce high levels of obedience without being physically present. </a:t>
            </a:r>
          </a:p>
          <a:p>
            <a:endParaRPr lang="en-AU" dirty="0"/>
          </a:p>
          <a:p>
            <a:r>
              <a:rPr lang="en-AU" dirty="0" smtClean="0"/>
              <a:t>The authors studied how nurses would respond to a phone request from a physician to administer an uncommon drug at a high dosage with the potential for harm to the patient. </a:t>
            </a:r>
          </a:p>
          <a:p>
            <a:endParaRPr lang="en-AU" dirty="0"/>
          </a:p>
          <a:p>
            <a:r>
              <a:rPr lang="en-AU" dirty="0" smtClean="0"/>
              <a:t>They found that 21 of 22 nurses were willing to complete these phone orders (though the nurses were stopped from actually administering the drug).</a:t>
            </a:r>
          </a:p>
          <a:p>
            <a:endParaRPr lang="en-A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u="sng" dirty="0" smtClean="0"/>
              <a:t>Proximity of victim</a:t>
            </a:r>
            <a:endParaRPr lang="en-AU" dirty="0"/>
          </a:p>
        </p:txBody>
      </p:sp>
      <p:sp>
        <p:nvSpPr>
          <p:cNvPr id="3" name="Content Placeholder 2"/>
          <p:cNvSpPr>
            <a:spLocks noGrp="1"/>
          </p:cNvSpPr>
          <p:nvPr>
            <p:ph idx="1"/>
          </p:nvPr>
        </p:nvSpPr>
        <p:spPr/>
        <p:txBody>
          <a:bodyPr>
            <a:normAutofit fontScale="92500" lnSpcReduction="20000"/>
          </a:bodyPr>
          <a:lstStyle/>
          <a:p>
            <a:r>
              <a:rPr lang="en-AU" dirty="0"/>
              <a:t> </a:t>
            </a:r>
            <a:r>
              <a:rPr lang="en-AU" dirty="0" smtClean="0"/>
              <a:t>evidence </a:t>
            </a:r>
            <a:r>
              <a:rPr lang="en-AU" dirty="0"/>
              <a:t>indicates a person is more likely to obey an order that may produce harm if that person is physically separated from the potential victim. </a:t>
            </a:r>
            <a:endParaRPr lang="en-AU" dirty="0" smtClean="0"/>
          </a:p>
          <a:p>
            <a:endParaRPr lang="en-AU" dirty="0"/>
          </a:p>
          <a:p>
            <a:r>
              <a:rPr lang="en-AU" dirty="0" err="1" smtClean="0"/>
              <a:t>Milgram</a:t>
            </a:r>
            <a:r>
              <a:rPr lang="en-AU" dirty="0" smtClean="0"/>
              <a:t> </a:t>
            </a:r>
            <a:r>
              <a:rPr lang="en-AU" dirty="0"/>
              <a:t>observed a drop to 40% full obedience when he placed both the participant and confederate in the same room and had a drop to 30% full obedience when the participant had to physically place the confederates hand on a metal shock plate.</a:t>
            </a:r>
          </a:p>
          <a:p>
            <a:endParaRPr lang="en-A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u="sng" dirty="0" smtClean="0"/>
              <a:t>Personal responsibility</a:t>
            </a:r>
            <a:endParaRPr lang="en-AU" dirty="0"/>
          </a:p>
        </p:txBody>
      </p:sp>
      <p:sp>
        <p:nvSpPr>
          <p:cNvPr id="3" name="Content Placeholder 2"/>
          <p:cNvSpPr>
            <a:spLocks noGrp="1"/>
          </p:cNvSpPr>
          <p:nvPr>
            <p:ph idx="1"/>
          </p:nvPr>
        </p:nvSpPr>
        <p:spPr/>
        <p:txBody>
          <a:bodyPr/>
          <a:lstStyle/>
          <a:p>
            <a:r>
              <a:rPr lang="en-AU" dirty="0" smtClean="0"/>
              <a:t>In </a:t>
            </a:r>
            <a:r>
              <a:rPr lang="en-AU" dirty="0" err="1"/>
              <a:t>Milgram's</a:t>
            </a:r>
            <a:r>
              <a:rPr lang="en-AU" dirty="0"/>
              <a:t> study the experimenter assumed the responsibility for any harm that could have occurred. </a:t>
            </a:r>
            <a:endParaRPr lang="en-AU" dirty="0" smtClean="0"/>
          </a:p>
          <a:p>
            <a:endParaRPr lang="en-AU" dirty="0"/>
          </a:p>
          <a:p>
            <a:r>
              <a:rPr lang="en-AU" dirty="0" smtClean="0"/>
              <a:t>When </a:t>
            </a:r>
            <a:r>
              <a:rPr lang="en-AU" dirty="0"/>
              <a:t>a person has to assume personal responsibility for any harm that can come from obedience, the level of obedience tends to drop.</a:t>
            </a:r>
          </a:p>
          <a:p>
            <a:endParaRPr lang="en-A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u="sng" dirty="0" smtClean="0"/>
              <a:t>Escalation of harm</a:t>
            </a:r>
            <a:endParaRPr lang="en-AU" dirty="0"/>
          </a:p>
        </p:txBody>
      </p:sp>
      <p:sp>
        <p:nvSpPr>
          <p:cNvPr id="3" name="Content Placeholder 2"/>
          <p:cNvSpPr>
            <a:spLocks noGrp="1"/>
          </p:cNvSpPr>
          <p:nvPr>
            <p:ph idx="1"/>
          </p:nvPr>
        </p:nvSpPr>
        <p:spPr/>
        <p:txBody>
          <a:bodyPr>
            <a:normAutofit lnSpcReduction="10000"/>
          </a:bodyPr>
          <a:lstStyle/>
          <a:p>
            <a:r>
              <a:rPr lang="en-AU" dirty="0" err="1" smtClean="0"/>
              <a:t>Milgram's</a:t>
            </a:r>
            <a:r>
              <a:rPr lang="en-AU" dirty="0" smtClean="0"/>
              <a:t> </a:t>
            </a:r>
            <a:r>
              <a:rPr lang="en-AU" dirty="0"/>
              <a:t>study involved a gradual escalation of potential harm to the confederate as the "teacher" increased the levels of shock. </a:t>
            </a:r>
            <a:endParaRPr lang="en-AU" dirty="0" smtClean="0"/>
          </a:p>
          <a:p>
            <a:endParaRPr lang="en-AU" dirty="0"/>
          </a:p>
          <a:p>
            <a:r>
              <a:rPr lang="en-AU" dirty="0" smtClean="0"/>
              <a:t>The </a:t>
            </a:r>
            <a:r>
              <a:rPr lang="en-AU" dirty="0"/>
              <a:t>evidence suggests that situations that led to gradual escalation of harm tend to produce more conformity, that is, once a person starts the process it becomes more difficult to not obey.</a:t>
            </a:r>
          </a:p>
          <a:p>
            <a:endParaRPr lang="en-A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smtClean="0"/>
              <a:t>Can you think of any examples that demonstrate both concepts of conformity and obedience?</a:t>
            </a:r>
          </a:p>
          <a:p>
            <a:endParaRPr lang="en-A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Fundamental Attribution Error </a:t>
            </a:r>
            <a:endParaRPr lang="en-AU" dirty="0"/>
          </a:p>
        </p:txBody>
      </p:sp>
      <p:sp>
        <p:nvSpPr>
          <p:cNvPr id="3" name="Content Placeholder 2"/>
          <p:cNvSpPr>
            <a:spLocks noGrp="1"/>
          </p:cNvSpPr>
          <p:nvPr>
            <p:ph idx="1"/>
          </p:nvPr>
        </p:nvSpPr>
        <p:spPr/>
        <p:txBody>
          <a:bodyPr/>
          <a:lstStyle/>
          <a:p>
            <a:r>
              <a:rPr lang="en-AU" smtClean="0"/>
              <a:t>people’s </a:t>
            </a:r>
            <a:r>
              <a:rPr lang="en-AU" dirty="0"/>
              <a:t>tendency to place undue emphasis on internal characteristics to explain someone else’s behaviour in a given situation. It helps us to separate ourselves from the idea that anyone (including ourselves) is capable of any behaviours. </a:t>
            </a:r>
            <a:r>
              <a:rPr lang="en-AU" dirty="0" err="1"/>
              <a:t>Eg</a:t>
            </a:r>
            <a:r>
              <a:rPr lang="en-AU" dirty="0"/>
              <a:t>. Ted Bundy must have a genetic disposition to psychopathy and that is why he is able to kill people with no remorse.</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smtClean="0"/>
              <a:t>Factors relating to conformity</a:t>
            </a:r>
            <a:endParaRPr lang="en-AU" dirty="0"/>
          </a:p>
        </p:txBody>
      </p:sp>
      <p:sp>
        <p:nvSpPr>
          <p:cNvPr id="5" name="Subtitle 4"/>
          <p:cNvSpPr>
            <a:spLocks noGrp="1"/>
          </p:cNvSpPr>
          <p:nvPr>
            <p:ph type="subTitle" idx="1"/>
          </p:nvPr>
        </p:nvSpPr>
        <p:spPr/>
        <p:txBody>
          <a:bodyPr/>
          <a:lstStyle/>
          <a:p>
            <a:endParaRPr lang="en-A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u="sng" dirty="0"/>
              <a:t>Informational influence</a:t>
            </a:r>
            <a:endParaRPr lang="en-AU" dirty="0"/>
          </a:p>
        </p:txBody>
      </p:sp>
      <p:sp>
        <p:nvSpPr>
          <p:cNvPr id="3" name="Content Placeholder 2"/>
          <p:cNvSpPr>
            <a:spLocks noGrp="1"/>
          </p:cNvSpPr>
          <p:nvPr>
            <p:ph idx="1"/>
          </p:nvPr>
        </p:nvSpPr>
        <p:spPr/>
        <p:txBody>
          <a:bodyPr/>
          <a:lstStyle/>
          <a:p>
            <a:r>
              <a:rPr lang="en-AU" dirty="0"/>
              <a:t>when you conform because you believe that others are correct in their judgments. </a:t>
            </a:r>
            <a:r>
              <a:rPr lang="en-AU" dirty="0" err="1"/>
              <a:t>Sherif's</a:t>
            </a:r>
            <a:r>
              <a:rPr lang="en-AU" dirty="0"/>
              <a:t> (1936) study illustrates this concept.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err="1" smtClean="0"/>
              <a:t>Sherif</a:t>
            </a:r>
            <a:r>
              <a:rPr lang="en-AU" b="1" dirty="0" smtClean="0"/>
              <a:t> (1935) </a:t>
            </a:r>
            <a:r>
              <a:rPr lang="en-AU" b="1" dirty="0" err="1" smtClean="0"/>
              <a:t>Autokinetic</a:t>
            </a:r>
            <a:r>
              <a:rPr lang="en-AU" b="1" dirty="0" smtClean="0"/>
              <a:t> Effect Experiment</a:t>
            </a:r>
            <a:endParaRPr lang="en-AU" dirty="0"/>
          </a:p>
        </p:txBody>
      </p:sp>
      <p:sp>
        <p:nvSpPr>
          <p:cNvPr id="3" name="Content Placeholder 2"/>
          <p:cNvSpPr>
            <a:spLocks noGrp="1"/>
          </p:cNvSpPr>
          <p:nvPr>
            <p:ph idx="1"/>
          </p:nvPr>
        </p:nvSpPr>
        <p:spPr>
          <a:xfrm>
            <a:off x="457200" y="1600200"/>
            <a:ext cx="8229600" cy="4853136"/>
          </a:xfrm>
        </p:spPr>
        <p:txBody>
          <a:bodyPr>
            <a:normAutofit fontScale="70000" lnSpcReduction="20000"/>
          </a:bodyPr>
          <a:lstStyle/>
          <a:p>
            <a:r>
              <a:rPr lang="en-AU" b="1" dirty="0" smtClean="0"/>
              <a:t>Aim</a:t>
            </a:r>
            <a:r>
              <a:rPr lang="en-AU" dirty="0"/>
              <a:t>: </a:t>
            </a:r>
            <a:r>
              <a:rPr lang="en-AU" dirty="0" err="1"/>
              <a:t>Sherif</a:t>
            </a:r>
            <a:r>
              <a:rPr lang="en-AU" dirty="0"/>
              <a:t> (1935) conducted an experiment with the aim of demonstrating that people conform to group norms when they are put in an ambiguous (i.e. unclear) situation.</a:t>
            </a:r>
            <a:br>
              <a:rPr lang="en-AU" dirty="0"/>
            </a:br>
            <a:endParaRPr lang="en-AU" dirty="0"/>
          </a:p>
          <a:p>
            <a:r>
              <a:rPr lang="en-AU" b="1" dirty="0"/>
              <a:t>Method</a:t>
            </a:r>
            <a:r>
              <a:rPr lang="en-AU" dirty="0"/>
              <a:t> : </a:t>
            </a:r>
            <a:r>
              <a:rPr lang="en-AU" dirty="0" err="1"/>
              <a:t>Sherif</a:t>
            </a:r>
            <a:r>
              <a:rPr lang="en-AU" dirty="0"/>
              <a:t> used a lab experiment to study conformity.  He used the </a:t>
            </a:r>
            <a:r>
              <a:rPr lang="en-AU" dirty="0" err="1"/>
              <a:t>autokinetic</a:t>
            </a:r>
            <a:r>
              <a:rPr lang="en-AU" dirty="0"/>
              <a:t> effect – this is where a small spot of light (projected onto a screen) in a dark room will appear to move, even though it is still (i.e. it is a visual illusion).</a:t>
            </a:r>
          </a:p>
          <a:p>
            <a:r>
              <a:rPr lang="en-AU" dirty="0"/>
              <a:t>It was discovered that when participants were individually tested their estimates on how far the light moved varied considerably (e.g. from 20cm to 80cm).  The participants were then tested in groups of three.  </a:t>
            </a:r>
            <a:r>
              <a:rPr lang="en-AU" dirty="0" err="1"/>
              <a:t>Sherif</a:t>
            </a:r>
            <a:r>
              <a:rPr lang="en-AU" dirty="0"/>
              <a:t> manipulated the composition of the group by putting together two people whose estimate of the light movement when alone was very similar, and one person whose estimate was very different.  Each person in the group had to say aloud how far they thought the light had moved.</a:t>
            </a:r>
            <a:br>
              <a:rPr lang="en-AU" dirty="0"/>
            </a:br>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62500" lnSpcReduction="20000"/>
          </a:bodyPr>
          <a:lstStyle/>
          <a:p>
            <a:r>
              <a:rPr lang="en-AU" b="1" dirty="0" smtClean="0"/>
              <a:t>Results</a:t>
            </a:r>
            <a:r>
              <a:rPr lang="en-AU" dirty="0" smtClean="0"/>
              <a:t>: </a:t>
            </a:r>
            <a:r>
              <a:rPr lang="en-AU" dirty="0" err="1" smtClean="0"/>
              <a:t>Sherif</a:t>
            </a:r>
            <a:r>
              <a:rPr lang="en-AU" dirty="0" smtClean="0"/>
              <a:t> found that over numerous estimates (trials) of the movement of light, the group converged to a common estimate.  The person whose estimate of movement was greatly different to the other two in the group conformed to the view of the other two.</a:t>
            </a:r>
            <a:br>
              <a:rPr lang="en-AU" dirty="0" smtClean="0"/>
            </a:br>
            <a:endParaRPr lang="en-AU" dirty="0" smtClean="0"/>
          </a:p>
          <a:p>
            <a:r>
              <a:rPr lang="en-AU" dirty="0" err="1" smtClean="0"/>
              <a:t>Sherif</a:t>
            </a:r>
            <a:r>
              <a:rPr lang="en-AU" dirty="0" smtClean="0"/>
              <a:t> said that this showed that people would always tend to conform.  Rather than make individual judgments they tend to come to a group agreement.</a:t>
            </a:r>
            <a:br>
              <a:rPr lang="en-AU" dirty="0" smtClean="0"/>
            </a:br>
            <a:endParaRPr lang="en-AU" dirty="0" smtClean="0"/>
          </a:p>
          <a:p>
            <a:r>
              <a:rPr lang="en-AU" b="1" dirty="0" smtClean="0"/>
              <a:t>Conclusion</a:t>
            </a:r>
            <a:r>
              <a:rPr lang="en-AU" dirty="0" smtClean="0"/>
              <a:t>: The results show that when in an ambiguous situation (such as the </a:t>
            </a:r>
            <a:r>
              <a:rPr lang="en-AU" dirty="0" err="1" smtClean="0"/>
              <a:t>autokinetic</a:t>
            </a:r>
            <a:r>
              <a:rPr lang="en-AU" dirty="0" smtClean="0"/>
              <a:t> effect), a person will look to others (who know more / better) for guidance (i.e. adopt the group norm).  They want to do the right thing but may lack the appropriate information.  Observing others can provide this information.  This is known as informational conformity.</a:t>
            </a:r>
          </a:p>
          <a:p>
            <a:endParaRPr lang="en-AU" dirty="0"/>
          </a:p>
          <a:p>
            <a:endParaRPr lang="en-AU" dirty="0" smtClean="0"/>
          </a:p>
          <a:p>
            <a:r>
              <a:rPr lang="en-AU" b="1" dirty="0" smtClean="0"/>
              <a:t>Write a brief summary of </a:t>
            </a:r>
            <a:r>
              <a:rPr lang="en-AU" b="1" dirty="0" err="1" smtClean="0"/>
              <a:t>Sherif’s</a:t>
            </a:r>
            <a:r>
              <a:rPr lang="en-AU" b="1" dirty="0" smtClean="0"/>
              <a:t> experiment. </a:t>
            </a:r>
          </a:p>
          <a:p>
            <a:endParaRPr lang="en-AU" dirty="0" smtClean="0"/>
          </a:p>
          <a:p>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u="sng" dirty="0"/>
              <a:t>Normative influence</a:t>
            </a:r>
            <a:r>
              <a:rPr lang="en-AU" dirty="0"/>
              <a:t> </a:t>
            </a:r>
          </a:p>
        </p:txBody>
      </p:sp>
      <p:sp>
        <p:nvSpPr>
          <p:cNvPr id="3" name="Content Placeholder 2"/>
          <p:cNvSpPr>
            <a:spLocks noGrp="1"/>
          </p:cNvSpPr>
          <p:nvPr>
            <p:ph idx="1"/>
          </p:nvPr>
        </p:nvSpPr>
        <p:spPr/>
        <p:txBody>
          <a:bodyPr/>
          <a:lstStyle/>
          <a:p>
            <a:r>
              <a:rPr lang="en-AU" dirty="0" smtClean="0"/>
              <a:t>when you conform because you fear the possible negative social consequences of not going along. Asch's (1951) study illustrates this concept.</a:t>
            </a:r>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4" name="Asch Conformity Experiment.mp4">
            <a:hlinkClick r:id="" action="ppaction://media"/>
          </p:cNvPr>
          <p:cNvPicPr>
            <a:picLocks noGrp="1" noRot="1" noChangeAspect="1"/>
          </p:cNvPicPr>
          <p:nvPr>
            <p:ph idx="1"/>
            <a:videoFile r:link="rId1"/>
          </p:nvPr>
        </p:nvPicPr>
        <p:blipFill>
          <a:blip r:embed="rId3" cstate="print"/>
          <a:stretch>
            <a:fillRect/>
          </a:stretch>
        </p:blipFill>
        <p:spPr>
          <a:xfrm>
            <a:off x="539552" y="332656"/>
            <a:ext cx="8114688" cy="6086016"/>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u="sng" dirty="0" smtClean="0"/>
              <a:t>Size of group</a:t>
            </a:r>
            <a:endParaRPr lang="en-AU" dirty="0"/>
          </a:p>
        </p:txBody>
      </p:sp>
      <p:sp>
        <p:nvSpPr>
          <p:cNvPr id="3" name="Content Placeholder 2"/>
          <p:cNvSpPr>
            <a:spLocks noGrp="1"/>
          </p:cNvSpPr>
          <p:nvPr>
            <p:ph idx="1"/>
          </p:nvPr>
        </p:nvSpPr>
        <p:spPr/>
        <p:txBody>
          <a:bodyPr/>
          <a:lstStyle/>
          <a:p>
            <a:r>
              <a:rPr lang="en-AU" dirty="0"/>
              <a:t> </a:t>
            </a:r>
            <a:r>
              <a:rPr lang="en-AU" dirty="0" smtClean="0"/>
              <a:t>conformity </a:t>
            </a:r>
            <a:r>
              <a:rPr lang="en-AU" dirty="0"/>
              <a:t>tends to increase as the size of the group increases, however, there is little change in conformity once the group size reaches 4-5.</a:t>
            </a:r>
          </a:p>
          <a:p>
            <a:endParaRPr lang="en-AU"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740</Words>
  <Application>Microsoft Office PowerPoint</Application>
  <PresentationFormat>On-screen Show (4:3)</PresentationFormat>
  <Paragraphs>64</Paragraphs>
  <Slides>25</Slides>
  <Notes>0</Notes>
  <HiddenSlides>0</HiddenSlides>
  <MMClips>1</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Conformity and Obedience</vt:lpstr>
      <vt:lpstr>CONFORMITY</vt:lpstr>
      <vt:lpstr>Factors relating to conformity</vt:lpstr>
      <vt:lpstr>Informational influence</vt:lpstr>
      <vt:lpstr>Sherif (1935) Autokinetic Effect Experiment</vt:lpstr>
      <vt:lpstr>PowerPoint Presentation</vt:lpstr>
      <vt:lpstr>Normative influence </vt:lpstr>
      <vt:lpstr>PowerPoint Presentation</vt:lpstr>
      <vt:lpstr>Size of group</vt:lpstr>
      <vt:lpstr>Awareness of norms</vt:lpstr>
      <vt:lpstr>Presence of an ally</vt:lpstr>
      <vt:lpstr>Age differences</vt:lpstr>
      <vt:lpstr>Gender differences</vt:lpstr>
      <vt:lpstr>Cultural influences</vt:lpstr>
      <vt:lpstr>Factors relating to Obedience</vt:lpstr>
      <vt:lpstr>OBEDIENCE</vt:lpstr>
      <vt:lpstr>KEY STUDIES</vt:lpstr>
      <vt:lpstr>PowerPoint Presentation</vt:lpstr>
      <vt:lpstr>Authority figure</vt:lpstr>
      <vt:lpstr>PowerPoint Presentation</vt:lpstr>
      <vt:lpstr>Proximity of victim</vt:lpstr>
      <vt:lpstr>Personal responsibility</vt:lpstr>
      <vt:lpstr>Escalation of harm</vt:lpstr>
      <vt:lpstr>PowerPoint Presentation</vt:lpstr>
      <vt:lpstr>Fundamental Attribution Error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Conformity and Obedience</dc:title>
  <dc:creator>Kelly</dc:creator>
  <cp:lastModifiedBy>kelly.hammond10</cp:lastModifiedBy>
  <cp:revision>15</cp:revision>
  <dcterms:created xsi:type="dcterms:W3CDTF">2015-04-20T09:10:55Z</dcterms:created>
  <dcterms:modified xsi:type="dcterms:W3CDTF">2015-04-22T01:01:07Z</dcterms:modified>
</cp:coreProperties>
</file>