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70" r:id="rId7"/>
    <p:sldId id="266" r:id="rId8"/>
    <p:sldId id="271" r:id="rId9"/>
    <p:sldId id="267" r:id="rId10"/>
    <p:sldId id="268" r:id="rId11"/>
    <p:sldId id="269" r:id="rId12"/>
    <p:sldId id="272" r:id="rId13"/>
    <p:sldId id="261" r:id="rId14"/>
    <p:sldId id="273" r:id="rId15"/>
    <p:sldId id="262" r:id="rId16"/>
    <p:sldId id="274" r:id="rId17"/>
    <p:sldId id="275" r:id="rId18"/>
    <p:sldId id="276" r:id="rId19"/>
    <p:sldId id="277" r:id="rId20"/>
    <p:sldId id="288" r:id="rId21"/>
    <p:sldId id="289" r:id="rId22"/>
    <p:sldId id="278" r:id="rId23"/>
    <p:sldId id="279" r:id="rId24"/>
    <p:sldId id="280" r:id="rId25"/>
    <p:sldId id="281" r:id="rId26"/>
    <p:sldId id="282" r:id="rId27"/>
    <p:sldId id="283" r:id="rId28"/>
    <p:sldId id="284" r:id="rId29"/>
    <p:sldId id="285" r:id="rId30"/>
    <p:sldId id="286" r:id="rId31"/>
    <p:sldId id="287" r:id="rId32"/>
    <p:sldId id="264" r:id="rId33"/>
    <p:sldId id="263"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265" r:id="rId50"/>
    <p:sldId id="313" r:id="rId51"/>
    <p:sldId id="305" r:id="rId52"/>
    <p:sldId id="306" r:id="rId53"/>
    <p:sldId id="307" r:id="rId54"/>
    <p:sldId id="308" r:id="rId55"/>
    <p:sldId id="309" r:id="rId56"/>
    <p:sldId id="310" r:id="rId57"/>
    <p:sldId id="311" r:id="rId58"/>
    <p:sldId id="312" r:id="rId59"/>
    <p:sldId id="314" r:id="rId60"/>
    <p:sldId id="315" r:id="rId61"/>
    <p:sldId id="316" r:id="rId62"/>
    <p:sldId id="317" r:id="rId63"/>
  </p:sldIdLst>
  <p:sldSz cx="9144000" cy="6858000" type="screen4x3"/>
  <p:notesSz cx="6858000" cy="9144000"/>
  <p:custDataLst>
    <p:tags r:id="rId6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6AFEBB9F-4742-4DD9-BF2D-14DEA0A1A238}" type="datetimeFigureOut">
              <a:rPr lang="en-AU" smtClean="0"/>
              <a:pPr/>
              <a:t>1/09/2014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FE5DD7E-9D73-479D-A3EF-A9239AAE9A46}" type="slidenum">
              <a:rPr lang="en-AU" smtClean="0"/>
              <a:pPr/>
              <a:t>‹#›</a:t>
            </a:fld>
            <a:endParaRPr lang="en-AU"/>
          </a:p>
        </p:txBody>
      </p:sp>
    </p:spTree>
    <p:extLst>
      <p:ext uri="{BB962C8B-B14F-4D97-AF65-F5344CB8AC3E}">
        <p14:creationId xmlns:p14="http://schemas.microsoft.com/office/powerpoint/2010/main" val="3434634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6AFEBB9F-4742-4DD9-BF2D-14DEA0A1A238}" type="datetimeFigureOut">
              <a:rPr lang="en-AU" smtClean="0"/>
              <a:pPr/>
              <a:t>1/09/2014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FE5DD7E-9D73-479D-A3EF-A9239AAE9A46}" type="slidenum">
              <a:rPr lang="en-AU" smtClean="0"/>
              <a:pPr/>
              <a:t>‹#›</a:t>
            </a:fld>
            <a:endParaRPr lang="en-AU"/>
          </a:p>
        </p:txBody>
      </p:sp>
    </p:spTree>
    <p:extLst>
      <p:ext uri="{BB962C8B-B14F-4D97-AF65-F5344CB8AC3E}">
        <p14:creationId xmlns:p14="http://schemas.microsoft.com/office/powerpoint/2010/main" val="3990708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6AFEBB9F-4742-4DD9-BF2D-14DEA0A1A238}" type="datetimeFigureOut">
              <a:rPr lang="en-AU" smtClean="0"/>
              <a:pPr/>
              <a:t>1/09/2014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FE5DD7E-9D73-479D-A3EF-A9239AAE9A46}" type="slidenum">
              <a:rPr lang="en-AU" smtClean="0"/>
              <a:pPr/>
              <a:t>‹#›</a:t>
            </a:fld>
            <a:endParaRPr lang="en-AU"/>
          </a:p>
        </p:txBody>
      </p:sp>
    </p:spTree>
    <p:extLst>
      <p:ext uri="{BB962C8B-B14F-4D97-AF65-F5344CB8AC3E}">
        <p14:creationId xmlns:p14="http://schemas.microsoft.com/office/powerpoint/2010/main" val="897440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6AFEBB9F-4742-4DD9-BF2D-14DEA0A1A238}" type="datetimeFigureOut">
              <a:rPr lang="en-AU" smtClean="0"/>
              <a:pPr/>
              <a:t>1/09/2014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FE5DD7E-9D73-479D-A3EF-A9239AAE9A46}" type="slidenum">
              <a:rPr lang="en-AU" smtClean="0"/>
              <a:pPr/>
              <a:t>‹#›</a:t>
            </a:fld>
            <a:endParaRPr lang="en-AU"/>
          </a:p>
        </p:txBody>
      </p:sp>
    </p:spTree>
    <p:extLst>
      <p:ext uri="{BB962C8B-B14F-4D97-AF65-F5344CB8AC3E}">
        <p14:creationId xmlns:p14="http://schemas.microsoft.com/office/powerpoint/2010/main" val="2096609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FEBB9F-4742-4DD9-BF2D-14DEA0A1A238}" type="datetimeFigureOut">
              <a:rPr lang="en-AU" smtClean="0"/>
              <a:pPr/>
              <a:t>1/09/2014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FE5DD7E-9D73-479D-A3EF-A9239AAE9A46}" type="slidenum">
              <a:rPr lang="en-AU" smtClean="0"/>
              <a:pPr/>
              <a:t>‹#›</a:t>
            </a:fld>
            <a:endParaRPr lang="en-AU"/>
          </a:p>
        </p:txBody>
      </p:sp>
    </p:spTree>
    <p:extLst>
      <p:ext uri="{BB962C8B-B14F-4D97-AF65-F5344CB8AC3E}">
        <p14:creationId xmlns:p14="http://schemas.microsoft.com/office/powerpoint/2010/main" val="1291948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6AFEBB9F-4742-4DD9-BF2D-14DEA0A1A238}" type="datetimeFigureOut">
              <a:rPr lang="en-AU" smtClean="0"/>
              <a:pPr/>
              <a:t>1/09/2014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FE5DD7E-9D73-479D-A3EF-A9239AAE9A46}" type="slidenum">
              <a:rPr lang="en-AU" smtClean="0"/>
              <a:pPr/>
              <a:t>‹#›</a:t>
            </a:fld>
            <a:endParaRPr lang="en-AU"/>
          </a:p>
        </p:txBody>
      </p:sp>
    </p:spTree>
    <p:extLst>
      <p:ext uri="{BB962C8B-B14F-4D97-AF65-F5344CB8AC3E}">
        <p14:creationId xmlns:p14="http://schemas.microsoft.com/office/powerpoint/2010/main" val="2809220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6AFEBB9F-4742-4DD9-BF2D-14DEA0A1A238}" type="datetimeFigureOut">
              <a:rPr lang="en-AU" smtClean="0"/>
              <a:pPr/>
              <a:t>1/09/2014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FE5DD7E-9D73-479D-A3EF-A9239AAE9A46}" type="slidenum">
              <a:rPr lang="en-AU" smtClean="0"/>
              <a:pPr/>
              <a:t>‹#›</a:t>
            </a:fld>
            <a:endParaRPr lang="en-AU"/>
          </a:p>
        </p:txBody>
      </p:sp>
    </p:spTree>
    <p:extLst>
      <p:ext uri="{BB962C8B-B14F-4D97-AF65-F5344CB8AC3E}">
        <p14:creationId xmlns:p14="http://schemas.microsoft.com/office/powerpoint/2010/main" val="538976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6AFEBB9F-4742-4DD9-BF2D-14DEA0A1A238}" type="datetimeFigureOut">
              <a:rPr lang="en-AU" smtClean="0"/>
              <a:pPr/>
              <a:t>1/09/2014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4FE5DD7E-9D73-479D-A3EF-A9239AAE9A46}" type="slidenum">
              <a:rPr lang="en-AU" smtClean="0"/>
              <a:pPr/>
              <a:t>‹#›</a:t>
            </a:fld>
            <a:endParaRPr lang="en-AU"/>
          </a:p>
        </p:txBody>
      </p:sp>
    </p:spTree>
    <p:extLst>
      <p:ext uri="{BB962C8B-B14F-4D97-AF65-F5344CB8AC3E}">
        <p14:creationId xmlns:p14="http://schemas.microsoft.com/office/powerpoint/2010/main" val="2034837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FEBB9F-4742-4DD9-BF2D-14DEA0A1A238}" type="datetimeFigureOut">
              <a:rPr lang="en-AU" smtClean="0"/>
              <a:pPr/>
              <a:t>1/09/2014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4FE5DD7E-9D73-479D-A3EF-A9239AAE9A46}" type="slidenum">
              <a:rPr lang="en-AU" smtClean="0"/>
              <a:pPr/>
              <a:t>‹#›</a:t>
            </a:fld>
            <a:endParaRPr lang="en-AU"/>
          </a:p>
        </p:txBody>
      </p:sp>
    </p:spTree>
    <p:extLst>
      <p:ext uri="{BB962C8B-B14F-4D97-AF65-F5344CB8AC3E}">
        <p14:creationId xmlns:p14="http://schemas.microsoft.com/office/powerpoint/2010/main" val="3411881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FEBB9F-4742-4DD9-BF2D-14DEA0A1A238}" type="datetimeFigureOut">
              <a:rPr lang="en-AU" smtClean="0"/>
              <a:pPr/>
              <a:t>1/09/2014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FE5DD7E-9D73-479D-A3EF-A9239AAE9A46}" type="slidenum">
              <a:rPr lang="en-AU" smtClean="0"/>
              <a:pPr/>
              <a:t>‹#›</a:t>
            </a:fld>
            <a:endParaRPr lang="en-AU"/>
          </a:p>
        </p:txBody>
      </p:sp>
    </p:spTree>
    <p:extLst>
      <p:ext uri="{BB962C8B-B14F-4D97-AF65-F5344CB8AC3E}">
        <p14:creationId xmlns:p14="http://schemas.microsoft.com/office/powerpoint/2010/main" val="175878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FEBB9F-4742-4DD9-BF2D-14DEA0A1A238}" type="datetimeFigureOut">
              <a:rPr lang="en-AU" smtClean="0"/>
              <a:pPr/>
              <a:t>1/09/2014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FE5DD7E-9D73-479D-A3EF-A9239AAE9A46}" type="slidenum">
              <a:rPr lang="en-AU" smtClean="0"/>
              <a:pPr/>
              <a:t>‹#›</a:t>
            </a:fld>
            <a:endParaRPr lang="en-AU"/>
          </a:p>
        </p:txBody>
      </p:sp>
    </p:spTree>
    <p:extLst>
      <p:ext uri="{BB962C8B-B14F-4D97-AF65-F5344CB8AC3E}">
        <p14:creationId xmlns:p14="http://schemas.microsoft.com/office/powerpoint/2010/main" val="187385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3399">
                <a:alpha val="60000"/>
              </a:srgbClr>
            </a:gs>
            <a:gs pos="25000">
              <a:srgbClr val="FF6633">
                <a:alpha val="51000"/>
              </a:srgbClr>
            </a:gs>
            <a:gs pos="50000">
              <a:srgbClr val="FFFF00">
                <a:alpha val="43000"/>
              </a:srgbClr>
            </a:gs>
            <a:gs pos="75000">
              <a:srgbClr val="01A78F">
                <a:alpha val="42000"/>
              </a:srgbClr>
            </a:gs>
            <a:gs pos="100000">
              <a:srgbClr val="3366FF">
                <a:alpha val="60000"/>
              </a:srgb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FEBB9F-4742-4DD9-BF2D-14DEA0A1A238}" type="datetimeFigureOut">
              <a:rPr lang="en-AU" smtClean="0"/>
              <a:pPr/>
              <a:t>1/09/2014</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E5DD7E-9D73-479D-A3EF-A9239AAE9A46}" type="slidenum">
              <a:rPr lang="en-AU" smtClean="0"/>
              <a:pPr/>
              <a:t>‹#›</a:t>
            </a:fld>
            <a:endParaRPr lang="en-AU"/>
          </a:p>
        </p:txBody>
      </p:sp>
    </p:spTree>
    <p:extLst>
      <p:ext uri="{BB962C8B-B14F-4D97-AF65-F5344CB8AC3E}">
        <p14:creationId xmlns:p14="http://schemas.microsoft.com/office/powerpoint/2010/main" val="383547616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youtube.com/watch?v=q_eUC1nFZPs&amp;index=1&amp;list=PL726CF7020C604B81" TargetMode="External"/><Relationship Id="rId2" Type="http://schemas.openxmlformats.org/officeDocument/2006/relationships/hyperlink" Target="http://www.youtube.com/watch?v=JlypcNJ3YJo" TargetMode="Externa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video" Target="file:///E:\intercultural%20communication\Guys%20Yell,%20Girls%20Scream.mp4" TargetMode="Externa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nA0bqHJqPQE" TargetMode="External"/><Relationship Id="rId2" Type="http://schemas.openxmlformats.org/officeDocument/2006/relationships/hyperlink" Target="http://www.youtube.com/watch?v=83nfRx6nf0s" TargetMode="External"/><Relationship Id="rId1" Type="http://schemas.openxmlformats.org/officeDocument/2006/relationships/slideLayout" Target="../slideLayouts/slideLayout2.xml"/><Relationship Id="rId4" Type="http://schemas.openxmlformats.org/officeDocument/2006/relationships/hyperlink" Target="http://www.youtube.com/watch?v=H-oH-TELcL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www.youtube.com/watch?v=Fe61tMfVKrk"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www.youtube.com/watch?v=gRNdsx7ggmE"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youtube.com/watch?v=ZlcFB0NZHLo"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solidFill>
                  <a:schemeClr val="bg1"/>
                </a:solidFill>
              </a:rPr>
              <a:t>Culture &amp; Intercultural Communication</a:t>
            </a:r>
            <a:endParaRPr lang="en-AU" dirty="0">
              <a:solidFill>
                <a:schemeClr val="bg1"/>
              </a:solidFill>
            </a:endParaRPr>
          </a:p>
        </p:txBody>
      </p:sp>
      <p:sp>
        <p:nvSpPr>
          <p:cNvPr id="3" name="Subtitle 2"/>
          <p:cNvSpPr>
            <a:spLocks noGrp="1"/>
          </p:cNvSpPr>
          <p:nvPr>
            <p:ph type="subTitle" idx="1"/>
          </p:nvPr>
        </p:nvSpPr>
        <p:spPr/>
        <p:txBody>
          <a:bodyPr/>
          <a:lstStyle/>
          <a:p>
            <a:endParaRPr lang="en-AU"/>
          </a:p>
        </p:txBody>
      </p:sp>
    </p:spTree>
    <p:extLst>
      <p:ext uri="{BB962C8B-B14F-4D97-AF65-F5344CB8AC3E}">
        <p14:creationId xmlns:p14="http://schemas.microsoft.com/office/powerpoint/2010/main" val="14862767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a:t>Decoding </a:t>
            </a:r>
            <a:r>
              <a:rPr lang="en-AU" b="1" dirty="0" smtClean="0"/>
              <a:t>Messages</a:t>
            </a:r>
            <a:endParaRPr lang="en-AU" dirty="0"/>
          </a:p>
        </p:txBody>
      </p:sp>
      <p:sp>
        <p:nvSpPr>
          <p:cNvPr id="3" name="Content Placeholder 2"/>
          <p:cNvSpPr>
            <a:spLocks noGrp="1"/>
          </p:cNvSpPr>
          <p:nvPr>
            <p:ph idx="1"/>
          </p:nvPr>
        </p:nvSpPr>
        <p:spPr/>
        <p:txBody>
          <a:bodyPr/>
          <a:lstStyle/>
          <a:p>
            <a:endParaRPr lang="en-AU"/>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30786"/>
            <a:ext cx="9143999" cy="68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12562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smtClean="0">
                <a:solidFill>
                  <a:schemeClr val="bg1"/>
                </a:solidFill>
              </a:rPr>
              <a:t>Feedback</a:t>
            </a:r>
            <a:endParaRPr lang="en-AU" dirty="0">
              <a:solidFill>
                <a:schemeClr val="bg1"/>
              </a:solidFill>
            </a:endParaRPr>
          </a:p>
        </p:txBody>
      </p:sp>
      <p:sp>
        <p:nvSpPr>
          <p:cNvPr id="3" name="Content Placeholder 2"/>
          <p:cNvSpPr>
            <a:spLocks noGrp="1"/>
          </p:cNvSpPr>
          <p:nvPr>
            <p:ph idx="1"/>
          </p:nvPr>
        </p:nvSpPr>
        <p:spPr/>
        <p:txBody>
          <a:bodyPr>
            <a:normAutofit fontScale="92500" lnSpcReduction="10000"/>
          </a:bodyPr>
          <a:lstStyle/>
          <a:p>
            <a:r>
              <a:rPr lang="en-AU" dirty="0">
                <a:solidFill>
                  <a:schemeClr val="bg1"/>
                </a:solidFill>
              </a:rPr>
              <a:t>Receivers of messages are likely to provide feedback on how they have understood the messages through both verbal and non-verbal reactions.  </a:t>
            </a:r>
            <a:endParaRPr lang="en-AU" dirty="0" smtClean="0">
              <a:solidFill>
                <a:schemeClr val="bg1"/>
              </a:solidFill>
            </a:endParaRPr>
          </a:p>
          <a:p>
            <a:endParaRPr lang="en-AU" dirty="0">
              <a:solidFill>
                <a:schemeClr val="bg1"/>
              </a:solidFill>
            </a:endParaRPr>
          </a:p>
          <a:p>
            <a:r>
              <a:rPr lang="en-AU" dirty="0" smtClean="0">
                <a:solidFill>
                  <a:schemeClr val="bg1"/>
                </a:solidFill>
              </a:rPr>
              <a:t>Effective </a:t>
            </a:r>
            <a:r>
              <a:rPr lang="en-AU" dirty="0">
                <a:solidFill>
                  <a:schemeClr val="bg1"/>
                </a:solidFill>
              </a:rPr>
              <a:t>communicators should pay close attention to this feedback as it the only way to assess whether the message has been understood as intended, and it allows any confusion to be corrected.  </a:t>
            </a:r>
          </a:p>
        </p:txBody>
      </p:sp>
    </p:spTree>
    <p:extLst>
      <p:ext uri="{BB962C8B-B14F-4D97-AF65-F5344CB8AC3E}">
        <p14:creationId xmlns:p14="http://schemas.microsoft.com/office/powerpoint/2010/main" val="4666907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r>
              <a:rPr lang="en-AU" b="1" dirty="0">
                <a:solidFill>
                  <a:schemeClr val="bg1"/>
                </a:solidFill>
              </a:rPr>
              <a:t>Understanding is essential otherwise the interaction is not considered communication. </a:t>
            </a:r>
            <a:endParaRPr lang="en-AU" b="1" dirty="0" smtClean="0">
              <a:solidFill>
                <a:schemeClr val="bg1"/>
              </a:solidFill>
            </a:endParaRPr>
          </a:p>
          <a:p>
            <a:endParaRPr lang="en-AU" b="1" dirty="0">
              <a:solidFill>
                <a:schemeClr val="bg1"/>
              </a:solidFill>
            </a:endParaRPr>
          </a:p>
          <a:p>
            <a:endParaRPr lang="en-AU" dirty="0">
              <a:solidFill>
                <a:schemeClr val="bg1"/>
              </a:solidFill>
            </a:endParaRPr>
          </a:p>
          <a:p>
            <a:r>
              <a:rPr lang="en-AU" b="1" dirty="0">
                <a:solidFill>
                  <a:schemeClr val="bg1"/>
                </a:solidFill>
              </a:rPr>
              <a:t>Communication can be described as an understood message between a sender and receiver. </a:t>
            </a:r>
            <a:endParaRPr lang="en-AU" dirty="0">
              <a:solidFill>
                <a:schemeClr val="bg1"/>
              </a:solidFill>
            </a:endParaRPr>
          </a:p>
        </p:txBody>
      </p:sp>
    </p:spTree>
    <p:extLst>
      <p:ext uri="{BB962C8B-B14F-4D97-AF65-F5344CB8AC3E}">
        <p14:creationId xmlns:p14="http://schemas.microsoft.com/office/powerpoint/2010/main" val="21111442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solidFill>
                  <a:schemeClr val="bg1"/>
                </a:solidFill>
              </a:rPr>
              <a:t>verbal and non-verbal communication </a:t>
            </a:r>
            <a:endParaRPr lang="en-AU" dirty="0">
              <a:solidFill>
                <a:schemeClr val="bg1"/>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AU" b="1" dirty="0" smtClean="0">
                <a:solidFill>
                  <a:schemeClr val="bg1"/>
                </a:solidFill>
              </a:rPr>
              <a:t>Verbal Communication </a:t>
            </a:r>
            <a:r>
              <a:rPr lang="en-AU" dirty="0" smtClean="0">
                <a:solidFill>
                  <a:schemeClr val="bg1"/>
                </a:solidFill>
              </a:rPr>
              <a:t>- A </a:t>
            </a:r>
            <a:r>
              <a:rPr lang="en-AU" dirty="0">
                <a:solidFill>
                  <a:schemeClr val="bg1"/>
                </a:solidFill>
              </a:rPr>
              <a:t>medium for communication that entails talking using the spoken word, such as talking face-to-face, on a telephone, or as a speech. </a:t>
            </a:r>
            <a:endParaRPr lang="en-AU" dirty="0" smtClean="0">
              <a:solidFill>
                <a:schemeClr val="bg1"/>
              </a:solidFill>
            </a:endParaRPr>
          </a:p>
          <a:p>
            <a:pPr marL="0" indent="0">
              <a:buNone/>
            </a:pPr>
            <a:endParaRPr lang="en-AU" dirty="0">
              <a:solidFill>
                <a:schemeClr val="bg1"/>
              </a:solidFill>
            </a:endParaRPr>
          </a:p>
          <a:p>
            <a:pPr marL="0" indent="0">
              <a:buNone/>
            </a:pPr>
            <a:r>
              <a:rPr lang="en-AU" b="1" dirty="0" smtClean="0">
                <a:solidFill>
                  <a:schemeClr val="bg1"/>
                </a:solidFill>
              </a:rPr>
              <a:t>Nonverbal Communication </a:t>
            </a:r>
            <a:r>
              <a:rPr lang="en-AU" dirty="0" smtClean="0">
                <a:solidFill>
                  <a:schemeClr val="bg1"/>
                </a:solidFill>
              </a:rPr>
              <a:t>- </a:t>
            </a:r>
            <a:r>
              <a:rPr lang="en-AU" dirty="0">
                <a:solidFill>
                  <a:schemeClr val="bg1"/>
                </a:solidFill>
              </a:rPr>
              <a:t>A medium for communication that entails using cues via body language to convey message content. Facial expressions, body gestures, and voice intonation are forms of nonverbal communication. </a:t>
            </a:r>
          </a:p>
        </p:txBody>
      </p:sp>
    </p:spTree>
    <p:extLst>
      <p:ext uri="{BB962C8B-B14F-4D97-AF65-F5344CB8AC3E}">
        <p14:creationId xmlns:p14="http://schemas.microsoft.com/office/powerpoint/2010/main" val="6803427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spTree>
    <p:extLst>
      <p:ext uri="{BB962C8B-B14F-4D97-AF65-F5344CB8AC3E}">
        <p14:creationId xmlns:p14="http://schemas.microsoft.com/office/powerpoint/2010/main" val="7123835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sz="3600" b="1" dirty="0" smtClean="0">
                <a:solidFill>
                  <a:schemeClr val="bg1"/>
                </a:solidFill>
              </a:rPr>
              <a:t>the role of communication in maintaining social relationships and social control</a:t>
            </a:r>
            <a:endParaRPr lang="en-AU" sz="3600" b="1" dirty="0">
              <a:solidFill>
                <a:schemeClr val="bg1"/>
              </a:solidFill>
            </a:endParaRPr>
          </a:p>
        </p:txBody>
      </p:sp>
      <p:sp>
        <p:nvSpPr>
          <p:cNvPr id="3" name="Content Placeholder 2"/>
          <p:cNvSpPr>
            <a:spLocks noGrp="1"/>
          </p:cNvSpPr>
          <p:nvPr>
            <p:ph idx="1"/>
          </p:nvPr>
        </p:nvSpPr>
        <p:spPr/>
        <p:txBody>
          <a:bodyPr>
            <a:normAutofit/>
          </a:bodyPr>
          <a:lstStyle/>
          <a:p>
            <a:pPr marL="0" indent="0">
              <a:buNone/>
            </a:pPr>
            <a:r>
              <a:rPr lang="en-AU" dirty="0" smtClean="0">
                <a:solidFill>
                  <a:schemeClr val="bg1"/>
                </a:solidFill>
              </a:rPr>
              <a:t>The communication process carries messages in four basic directions:</a:t>
            </a:r>
            <a:endParaRPr lang="en-AU" dirty="0">
              <a:solidFill>
                <a:schemeClr val="bg1"/>
              </a:solidFill>
            </a:endParaRPr>
          </a:p>
        </p:txBody>
      </p:sp>
      <p:sp>
        <p:nvSpPr>
          <p:cNvPr id="4" name="Down Arrow 3"/>
          <p:cNvSpPr/>
          <p:nvPr/>
        </p:nvSpPr>
        <p:spPr>
          <a:xfrm>
            <a:off x="827584" y="2852936"/>
            <a:ext cx="2808312" cy="33123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solidFill>
                  <a:srgbClr val="FFFF00"/>
                </a:solidFill>
              </a:rPr>
              <a:t>Downward: </a:t>
            </a:r>
            <a:r>
              <a:rPr lang="en-AU" dirty="0" smtClean="0">
                <a:solidFill>
                  <a:schemeClr val="tx1"/>
                </a:solidFill>
              </a:rPr>
              <a:t>Communication travels from superior to subordinate </a:t>
            </a:r>
            <a:r>
              <a:rPr lang="en-AU" dirty="0" err="1" smtClean="0">
                <a:solidFill>
                  <a:schemeClr val="tx1"/>
                </a:solidFill>
              </a:rPr>
              <a:t>eg</a:t>
            </a:r>
            <a:r>
              <a:rPr lang="en-AU" dirty="0" smtClean="0">
                <a:solidFill>
                  <a:schemeClr val="tx1"/>
                </a:solidFill>
              </a:rPr>
              <a:t> employer to employee</a:t>
            </a:r>
            <a:endParaRPr lang="en-AU" dirty="0">
              <a:solidFill>
                <a:schemeClr val="tx1"/>
              </a:solidFill>
            </a:endParaRPr>
          </a:p>
        </p:txBody>
      </p:sp>
      <p:sp>
        <p:nvSpPr>
          <p:cNvPr id="5" name="Down Arrow 4"/>
          <p:cNvSpPr/>
          <p:nvPr/>
        </p:nvSpPr>
        <p:spPr>
          <a:xfrm rot="10800000">
            <a:off x="4932040" y="2636912"/>
            <a:ext cx="2736304" cy="33843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6" name="TextBox 5"/>
          <p:cNvSpPr txBox="1"/>
          <p:nvPr/>
        </p:nvSpPr>
        <p:spPr>
          <a:xfrm>
            <a:off x="5580112" y="3140968"/>
            <a:ext cx="1440160" cy="2862322"/>
          </a:xfrm>
          <a:prstGeom prst="rect">
            <a:avLst/>
          </a:prstGeom>
          <a:noFill/>
        </p:spPr>
        <p:txBody>
          <a:bodyPr wrap="square" rtlCol="0">
            <a:spAutoFit/>
          </a:bodyPr>
          <a:lstStyle/>
          <a:p>
            <a:pPr algn="ctr"/>
            <a:r>
              <a:rPr lang="en-AU" b="1" dirty="0">
                <a:solidFill>
                  <a:srgbClr val="FFFF00"/>
                </a:solidFill>
              </a:rPr>
              <a:t>Upward: </a:t>
            </a:r>
            <a:r>
              <a:rPr lang="en-AU" dirty="0"/>
              <a:t>Communication travels from subordinate to superior. Most common form is feedback</a:t>
            </a:r>
          </a:p>
        </p:txBody>
      </p:sp>
    </p:spTree>
    <p:extLst>
      <p:ext uri="{BB962C8B-B14F-4D97-AF65-F5344CB8AC3E}">
        <p14:creationId xmlns:p14="http://schemas.microsoft.com/office/powerpoint/2010/main" val="41470445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Arrow 3"/>
          <p:cNvSpPr/>
          <p:nvPr/>
        </p:nvSpPr>
        <p:spPr>
          <a:xfrm>
            <a:off x="2987824" y="260648"/>
            <a:ext cx="6048672" cy="20882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179512" y="260648"/>
            <a:ext cx="6084335" cy="215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475656" y="843099"/>
            <a:ext cx="6552728" cy="923330"/>
          </a:xfrm>
          <a:prstGeom prst="rect">
            <a:avLst/>
          </a:prstGeom>
          <a:noFill/>
        </p:spPr>
        <p:txBody>
          <a:bodyPr wrap="square" rtlCol="0">
            <a:spAutoFit/>
          </a:bodyPr>
          <a:lstStyle/>
          <a:p>
            <a:r>
              <a:rPr lang="en-AU" b="1" dirty="0" smtClean="0">
                <a:solidFill>
                  <a:srgbClr val="FFFF00"/>
                </a:solidFill>
              </a:rPr>
              <a:t>Lateral:</a:t>
            </a:r>
            <a:r>
              <a:rPr lang="en-AU" dirty="0" smtClean="0"/>
              <a:t> Communication takes place between people on the same level of hierarchy. Most common reason is to promote communication and teamwork.</a:t>
            </a:r>
            <a:endParaRPr lang="en-AU" dirty="0"/>
          </a:p>
        </p:txBody>
      </p:sp>
      <p:sp>
        <p:nvSpPr>
          <p:cNvPr id="6" name="Down Arrow 5"/>
          <p:cNvSpPr/>
          <p:nvPr/>
        </p:nvSpPr>
        <p:spPr>
          <a:xfrm rot="2720211">
            <a:off x="2702988" y="1736530"/>
            <a:ext cx="2448272" cy="56886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TextBox 6"/>
          <p:cNvSpPr txBox="1"/>
          <p:nvPr/>
        </p:nvSpPr>
        <p:spPr>
          <a:xfrm rot="19005115">
            <a:off x="1259868" y="3800671"/>
            <a:ext cx="5554427" cy="1200329"/>
          </a:xfrm>
          <a:prstGeom prst="rect">
            <a:avLst/>
          </a:prstGeom>
          <a:noFill/>
        </p:spPr>
        <p:txBody>
          <a:bodyPr wrap="square" rtlCol="0">
            <a:spAutoFit/>
          </a:bodyPr>
          <a:lstStyle/>
          <a:p>
            <a:r>
              <a:rPr lang="en-AU" b="1" dirty="0" smtClean="0">
                <a:solidFill>
                  <a:srgbClr val="FFFF00"/>
                </a:solidFill>
              </a:rPr>
              <a:t>Diagonal: </a:t>
            </a:r>
            <a:r>
              <a:rPr lang="en-AU" dirty="0" smtClean="0"/>
              <a:t>Communication occurs between people who are neither in the same functional area nor on the same level of hierarchy. Used in organisations to facilitate efficiency.</a:t>
            </a:r>
            <a:endParaRPr lang="en-AU" dirty="0"/>
          </a:p>
        </p:txBody>
      </p:sp>
    </p:spTree>
    <p:extLst>
      <p:ext uri="{BB962C8B-B14F-4D97-AF65-F5344CB8AC3E}">
        <p14:creationId xmlns:p14="http://schemas.microsoft.com/office/powerpoint/2010/main" val="9945426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solidFill>
                  <a:schemeClr val="bg1"/>
                </a:solidFill>
              </a:rPr>
              <a:t>Gender roles and their place in the communication process.</a:t>
            </a:r>
            <a:endParaRPr lang="en-AU" dirty="0">
              <a:solidFill>
                <a:schemeClr val="bg1"/>
              </a:solidFill>
            </a:endParaRPr>
          </a:p>
        </p:txBody>
      </p:sp>
      <p:sp>
        <p:nvSpPr>
          <p:cNvPr id="3" name="Content Placeholder 2"/>
          <p:cNvSpPr>
            <a:spLocks noGrp="1"/>
          </p:cNvSpPr>
          <p:nvPr>
            <p:ph idx="1"/>
          </p:nvPr>
        </p:nvSpPr>
        <p:spPr/>
        <p:txBody>
          <a:bodyPr>
            <a:normAutofit fontScale="92500" lnSpcReduction="20000"/>
          </a:bodyPr>
          <a:lstStyle/>
          <a:p>
            <a:r>
              <a:rPr lang="en-AU" dirty="0" smtClean="0">
                <a:solidFill>
                  <a:schemeClr val="bg1"/>
                </a:solidFill>
              </a:rPr>
              <a:t>Effective communication depends on shared communication.</a:t>
            </a:r>
          </a:p>
          <a:p>
            <a:endParaRPr lang="en-AU" dirty="0">
              <a:solidFill>
                <a:schemeClr val="bg1"/>
              </a:solidFill>
            </a:endParaRPr>
          </a:p>
          <a:p>
            <a:r>
              <a:rPr lang="en-AU" dirty="0" smtClean="0">
                <a:solidFill>
                  <a:schemeClr val="bg1"/>
                </a:solidFill>
              </a:rPr>
              <a:t>Boys and girls are encouraged to develop different styles of communication; styles that conform to the masculine and feminine stereotypes.</a:t>
            </a:r>
          </a:p>
          <a:p>
            <a:endParaRPr lang="en-AU" dirty="0">
              <a:solidFill>
                <a:schemeClr val="bg1"/>
              </a:solidFill>
            </a:endParaRPr>
          </a:p>
          <a:p>
            <a:r>
              <a:rPr lang="en-AU" dirty="0" smtClean="0">
                <a:solidFill>
                  <a:schemeClr val="accent2"/>
                </a:solidFill>
              </a:rPr>
              <a:t>In pairs, write down examples of the different stereotypes in relation to gender and communication.</a:t>
            </a:r>
            <a:endParaRPr lang="en-AU" dirty="0">
              <a:solidFill>
                <a:schemeClr val="accent2"/>
              </a:solidFill>
            </a:endParaRPr>
          </a:p>
        </p:txBody>
      </p:sp>
    </p:spTree>
    <p:extLst>
      <p:ext uri="{BB962C8B-B14F-4D97-AF65-F5344CB8AC3E}">
        <p14:creationId xmlns:p14="http://schemas.microsoft.com/office/powerpoint/2010/main" val="37681647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AU"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409" y="943361"/>
            <a:ext cx="9244472" cy="45334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4692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a:xfrm>
            <a:off x="488178" y="5805264"/>
            <a:ext cx="8229600" cy="836935"/>
          </a:xfrm>
        </p:spPr>
        <p:txBody>
          <a:bodyPr>
            <a:normAutofit fontScale="55000" lnSpcReduction="20000"/>
          </a:bodyPr>
          <a:lstStyle/>
          <a:p>
            <a:r>
              <a:rPr lang="en-AU" dirty="0">
                <a:hlinkClick r:id="rId2"/>
              </a:rPr>
              <a:t>http://</a:t>
            </a:r>
            <a:r>
              <a:rPr lang="en-AU" dirty="0" smtClean="0">
                <a:hlinkClick r:id="rId2"/>
              </a:rPr>
              <a:t>www.youtube.com/watch?v=JlypcNJ3YJo</a:t>
            </a:r>
            <a:endParaRPr lang="en-AU" dirty="0" smtClean="0"/>
          </a:p>
          <a:p>
            <a:r>
              <a:rPr lang="en-AU" dirty="0">
                <a:hlinkClick r:id="rId3"/>
              </a:rPr>
              <a:t>https://</a:t>
            </a:r>
            <a:r>
              <a:rPr lang="en-AU" dirty="0" smtClean="0">
                <a:hlinkClick r:id="rId3"/>
              </a:rPr>
              <a:t>www.youtube.com/watch?v=q_eUC1nFZPs&amp;index=1&amp;list=PL726CF7020C604B81</a:t>
            </a:r>
            <a:r>
              <a:rPr lang="en-AU" dirty="0" smtClean="0"/>
              <a:t> (Ross and Rachel’s First Kiss)</a:t>
            </a:r>
            <a:endParaRPr lang="en-AU" dirty="0"/>
          </a:p>
        </p:txBody>
      </p:sp>
      <p:pic>
        <p:nvPicPr>
          <p:cNvPr id="307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956" y="980728"/>
            <a:ext cx="9082044" cy="430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40926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AU" dirty="0" smtClean="0">
                <a:solidFill>
                  <a:schemeClr val="bg1"/>
                </a:solidFill>
              </a:rPr>
              <a:t>How does culture affect the way we communicate?</a:t>
            </a:r>
          </a:p>
          <a:p>
            <a:endParaRPr lang="en-AU" dirty="0">
              <a:solidFill>
                <a:schemeClr val="bg1"/>
              </a:solidFill>
            </a:endParaRPr>
          </a:p>
          <a:p>
            <a:pPr marL="0" indent="0">
              <a:buNone/>
            </a:pPr>
            <a:r>
              <a:rPr lang="en-AU" dirty="0" smtClean="0">
                <a:solidFill>
                  <a:schemeClr val="bg1"/>
                </a:solidFill>
              </a:rPr>
              <a:t>Create a brief list of ways in which culture can impact on our communication.</a:t>
            </a:r>
            <a:endParaRPr lang="en-AU" dirty="0">
              <a:solidFill>
                <a:schemeClr val="bg1"/>
              </a:solidFill>
            </a:endParaRPr>
          </a:p>
        </p:txBody>
      </p:sp>
      <p:sp>
        <p:nvSpPr>
          <p:cNvPr id="4" name="Rectangle 2"/>
          <p:cNvSpPr>
            <a:spLocks noGrp="1" noChangeArrowheads="1"/>
          </p:cNvSpPr>
          <p:nvPr>
            <p:ph type="title"/>
          </p:nvPr>
        </p:nvSpPr>
        <p:spPr/>
        <p:txBody>
          <a:bodyPr/>
          <a:lstStyle/>
          <a:p>
            <a:pPr eaLnBrk="1" hangingPunct="1"/>
            <a:r>
              <a:rPr lang="en-US" dirty="0" smtClean="0">
                <a:solidFill>
                  <a:schemeClr val="bg1"/>
                </a:solidFill>
              </a:rPr>
              <a:t>Communication and culture</a:t>
            </a:r>
          </a:p>
        </p:txBody>
      </p:sp>
    </p:spTree>
    <p:extLst>
      <p:ext uri="{BB962C8B-B14F-4D97-AF65-F5344CB8AC3E}">
        <p14:creationId xmlns:p14="http://schemas.microsoft.com/office/powerpoint/2010/main" val="22331668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pic>
        <p:nvPicPr>
          <p:cNvPr id="4" name="Guys Yell, Girls Scream.mp4">
            <a:hlinkClick r:id="" action="ppaction://media"/>
          </p:cNvPr>
          <p:cNvPicPr>
            <a:picLocks noGrp="1" noRot="1" noChangeAspect="1"/>
          </p:cNvPicPr>
          <p:nvPr>
            <p:ph idx="1"/>
            <a:videoFile r:link="rId1"/>
          </p:nvPr>
        </p:nvPicPr>
        <p:blipFill>
          <a:blip r:embed="rId3" cstate="print"/>
          <a:stretch>
            <a:fillRect/>
          </a:stretch>
        </p:blipFill>
        <p:spPr>
          <a:xfrm>
            <a:off x="611560" y="548680"/>
            <a:ext cx="7767537" cy="5825653"/>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2420888"/>
            <a:ext cx="8229600" cy="2255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84267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780928"/>
            <a:ext cx="8229600" cy="3705275"/>
          </a:xfrm>
        </p:spPr>
        <p:txBody>
          <a:bodyPr/>
          <a:lstStyle/>
          <a:p>
            <a:r>
              <a:rPr lang="en-AU" dirty="0" smtClean="0">
                <a:solidFill>
                  <a:schemeClr val="bg1"/>
                </a:solidFill>
              </a:rPr>
              <a:t>Qualifiers: Qualifiers such as ‘somewhat’, ‘in my opinion’, maybe’, ‘perhaps’, and ‘sort of’ have typically been more indicative of women’s speech. They reflect the speakers uncertainty and weaken the statement the speaker is making.</a:t>
            </a:r>
            <a:endParaRPr lang="en-AU" dirty="0">
              <a:solidFill>
                <a:schemeClr val="bg1"/>
              </a:solidFill>
            </a:endParaRPr>
          </a:p>
        </p:txBody>
      </p:sp>
      <p:sp>
        <p:nvSpPr>
          <p:cNvPr id="4" name="Title 3"/>
          <p:cNvSpPr>
            <a:spLocks noGrp="1"/>
          </p:cNvSpPr>
          <p:nvPr>
            <p:ph type="title"/>
          </p:nvPr>
        </p:nvSpPr>
        <p:spPr/>
        <p:txBody>
          <a:bodyPr/>
          <a:lstStyle/>
          <a:p>
            <a:endParaRPr lang="en-AU"/>
          </a:p>
        </p:txBody>
      </p:sp>
    </p:spTree>
    <p:extLst>
      <p:ext uri="{BB962C8B-B14F-4D97-AF65-F5344CB8AC3E}">
        <p14:creationId xmlns:p14="http://schemas.microsoft.com/office/powerpoint/2010/main" val="4055165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bg1"/>
                </a:solidFill>
              </a:rPr>
              <a:t>Disclaimers:</a:t>
            </a:r>
            <a:endParaRPr lang="en-AU" dirty="0">
              <a:solidFill>
                <a:schemeClr val="bg1"/>
              </a:solidFill>
            </a:endParaRPr>
          </a:p>
        </p:txBody>
      </p:sp>
      <p:sp>
        <p:nvSpPr>
          <p:cNvPr id="3" name="Content Placeholder 2"/>
          <p:cNvSpPr>
            <a:spLocks noGrp="1"/>
          </p:cNvSpPr>
          <p:nvPr>
            <p:ph idx="1"/>
          </p:nvPr>
        </p:nvSpPr>
        <p:spPr/>
        <p:txBody>
          <a:bodyPr/>
          <a:lstStyle/>
          <a:p>
            <a:r>
              <a:rPr lang="en-AU" dirty="0" smtClean="0">
                <a:solidFill>
                  <a:schemeClr val="bg1"/>
                </a:solidFill>
              </a:rPr>
              <a:t>Disclaimers create a barrier to communication by separating the speaker from the listener. They are words or phrases that diminish a speaker’s statement or request, such as ‘I am probably wrong but…..’ They often precede statements for which the speaker does not wish to claim responsibility for. Tend to be used more by women.</a:t>
            </a:r>
            <a:endParaRPr lang="en-AU" dirty="0">
              <a:solidFill>
                <a:schemeClr val="bg1"/>
              </a:solidFill>
            </a:endParaRPr>
          </a:p>
        </p:txBody>
      </p:sp>
    </p:spTree>
    <p:extLst>
      <p:ext uri="{BB962C8B-B14F-4D97-AF65-F5344CB8AC3E}">
        <p14:creationId xmlns:p14="http://schemas.microsoft.com/office/powerpoint/2010/main" val="37953349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bg1"/>
                </a:solidFill>
              </a:rPr>
              <a:t>Tag Questions</a:t>
            </a:r>
            <a:endParaRPr lang="en-AU" dirty="0">
              <a:solidFill>
                <a:schemeClr val="bg1"/>
              </a:solidFill>
            </a:endParaRPr>
          </a:p>
        </p:txBody>
      </p:sp>
      <p:sp>
        <p:nvSpPr>
          <p:cNvPr id="3" name="Content Placeholder 2"/>
          <p:cNvSpPr>
            <a:spLocks noGrp="1"/>
          </p:cNvSpPr>
          <p:nvPr>
            <p:ph idx="1"/>
          </p:nvPr>
        </p:nvSpPr>
        <p:spPr/>
        <p:txBody>
          <a:bodyPr/>
          <a:lstStyle/>
          <a:p>
            <a:r>
              <a:rPr lang="en-AU" dirty="0" smtClean="0">
                <a:solidFill>
                  <a:schemeClr val="bg1"/>
                </a:solidFill>
              </a:rPr>
              <a:t>This refers to the addition of tags to declarative statements, such as ‘isn’t that so?’ or ‘Don’t you think?’. These can be used to clarify information, elicit information, obtain feedback and persuade others. However, they can also be used to avoid asserting one’s ideas or beliefs which diminishes the speaker.</a:t>
            </a:r>
            <a:endParaRPr lang="en-AU" dirty="0">
              <a:solidFill>
                <a:schemeClr val="bg1"/>
              </a:solidFill>
            </a:endParaRPr>
          </a:p>
        </p:txBody>
      </p:sp>
    </p:spTree>
    <p:extLst>
      <p:ext uri="{BB962C8B-B14F-4D97-AF65-F5344CB8AC3E}">
        <p14:creationId xmlns:p14="http://schemas.microsoft.com/office/powerpoint/2010/main" val="4745853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bg1"/>
                </a:solidFill>
              </a:rPr>
              <a:t>Compound requests</a:t>
            </a:r>
            <a:endParaRPr lang="en-AU" dirty="0">
              <a:solidFill>
                <a:schemeClr val="bg1"/>
              </a:solidFill>
            </a:endParaRPr>
          </a:p>
        </p:txBody>
      </p:sp>
      <p:sp>
        <p:nvSpPr>
          <p:cNvPr id="3" name="Content Placeholder 2"/>
          <p:cNvSpPr>
            <a:spLocks noGrp="1"/>
          </p:cNvSpPr>
          <p:nvPr>
            <p:ph idx="1"/>
          </p:nvPr>
        </p:nvSpPr>
        <p:spPr/>
        <p:txBody>
          <a:bodyPr/>
          <a:lstStyle/>
          <a:p>
            <a:r>
              <a:rPr lang="en-AU" dirty="0" smtClean="0">
                <a:solidFill>
                  <a:schemeClr val="bg1"/>
                </a:solidFill>
              </a:rPr>
              <a:t>These soften statements and make the speaker appear more polite and less assertive. For example, ‘If it wouldn’t be too much trouble..’. Women employ this technique more than men.</a:t>
            </a:r>
            <a:endParaRPr lang="en-AU" dirty="0">
              <a:solidFill>
                <a:schemeClr val="bg1"/>
              </a:solidFill>
            </a:endParaRPr>
          </a:p>
        </p:txBody>
      </p:sp>
    </p:spTree>
    <p:extLst>
      <p:ext uri="{BB962C8B-B14F-4D97-AF65-F5344CB8AC3E}">
        <p14:creationId xmlns:p14="http://schemas.microsoft.com/office/powerpoint/2010/main" val="10412459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bg1"/>
                </a:solidFill>
              </a:rPr>
              <a:t>Interruptions and overlaps</a:t>
            </a:r>
            <a:endParaRPr lang="en-AU" dirty="0">
              <a:solidFill>
                <a:schemeClr val="bg1"/>
              </a:solidFill>
            </a:endParaRPr>
          </a:p>
        </p:txBody>
      </p:sp>
      <p:sp>
        <p:nvSpPr>
          <p:cNvPr id="3" name="Content Placeholder 2"/>
          <p:cNvSpPr>
            <a:spLocks noGrp="1"/>
          </p:cNvSpPr>
          <p:nvPr>
            <p:ph idx="1"/>
          </p:nvPr>
        </p:nvSpPr>
        <p:spPr/>
        <p:txBody>
          <a:bodyPr/>
          <a:lstStyle/>
          <a:p>
            <a:r>
              <a:rPr lang="en-AU" dirty="0" smtClean="0">
                <a:solidFill>
                  <a:schemeClr val="bg1"/>
                </a:solidFill>
              </a:rPr>
              <a:t>Refers to cases where individuals speak simultaneously. Studies indicate that regardless of status, context and relationship, women are more frequently interrupted than men are.</a:t>
            </a:r>
            <a:endParaRPr lang="en-AU" dirty="0">
              <a:solidFill>
                <a:schemeClr val="bg1"/>
              </a:solidFill>
            </a:endParaRPr>
          </a:p>
        </p:txBody>
      </p:sp>
    </p:spTree>
    <p:extLst>
      <p:ext uri="{BB962C8B-B14F-4D97-AF65-F5344CB8AC3E}">
        <p14:creationId xmlns:p14="http://schemas.microsoft.com/office/powerpoint/2010/main" val="42012194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solidFill>
                  <a:schemeClr val="bg1"/>
                </a:solidFill>
              </a:rPr>
              <a:t>There are also non verbal gender differences in communication.</a:t>
            </a:r>
            <a:endParaRPr lang="en-AU" dirty="0">
              <a:solidFill>
                <a:schemeClr val="bg1"/>
              </a:solidFill>
            </a:endParaRPr>
          </a:p>
        </p:txBody>
      </p:sp>
      <p:sp>
        <p:nvSpPr>
          <p:cNvPr id="3" name="Content Placeholder 2"/>
          <p:cNvSpPr>
            <a:spLocks noGrp="1"/>
          </p:cNvSpPr>
          <p:nvPr>
            <p:ph idx="1"/>
          </p:nvPr>
        </p:nvSpPr>
        <p:spPr/>
        <p:txBody>
          <a:bodyPr/>
          <a:lstStyle/>
          <a:p>
            <a:r>
              <a:rPr lang="en-AU" b="1" dirty="0" smtClean="0">
                <a:solidFill>
                  <a:schemeClr val="bg1"/>
                </a:solidFill>
              </a:rPr>
              <a:t>Space or proxemics: </a:t>
            </a:r>
            <a:r>
              <a:rPr lang="en-AU" dirty="0" smtClean="0">
                <a:solidFill>
                  <a:schemeClr val="bg1"/>
                </a:solidFill>
              </a:rPr>
              <a:t>It has been suggested that the early socialisation of males and females encourages boys to expect more space for themselves and girls to be happy sharing their space. Studies indicate that men enter women’s space more than women enter men’s spaces.</a:t>
            </a:r>
            <a:endParaRPr lang="en-AU" dirty="0">
              <a:solidFill>
                <a:schemeClr val="bg1"/>
              </a:solidFill>
            </a:endParaRPr>
          </a:p>
        </p:txBody>
      </p:sp>
    </p:spTree>
    <p:extLst>
      <p:ext uri="{BB962C8B-B14F-4D97-AF65-F5344CB8AC3E}">
        <p14:creationId xmlns:p14="http://schemas.microsoft.com/office/powerpoint/2010/main" val="88848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bg1"/>
                </a:solidFill>
              </a:rPr>
              <a:t>Body Language and eye contact</a:t>
            </a:r>
            <a:endParaRPr lang="en-AU" dirty="0">
              <a:solidFill>
                <a:schemeClr val="bg1"/>
              </a:solidFill>
            </a:endParaRPr>
          </a:p>
        </p:txBody>
      </p:sp>
      <p:sp>
        <p:nvSpPr>
          <p:cNvPr id="3" name="Content Placeholder 2"/>
          <p:cNvSpPr>
            <a:spLocks noGrp="1"/>
          </p:cNvSpPr>
          <p:nvPr>
            <p:ph idx="1"/>
          </p:nvPr>
        </p:nvSpPr>
        <p:spPr/>
        <p:txBody>
          <a:bodyPr/>
          <a:lstStyle/>
          <a:p>
            <a:r>
              <a:rPr lang="en-AU" dirty="0" smtClean="0">
                <a:solidFill>
                  <a:schemeClr val="bg1"/>
                </a:solidFill>
              </a:rPr>
              <a:t>At an early age girls learn to smile, tilt their heads, and sustain eye contact when engaged in conversation. Boys are socialised to monitor these behaviours.</a:t>
            </a:r>
            <a:endParaRPr lang="en-AU" dirty="0">
              <a:solidFill>
                <a:schemeClr val="bg1"/>
              </a:solidFill>
            </a:endParaRPr>
          </a:p>
        </p:txBody>
      </p:sp>
    </p:spTree>
    <p:extLst>
      <p:ext uri="{BB962C8B-B14F-4D97-AF65-F5344CB8AC3E}">
        <p14:creationId xmlns:p14="http://schemas.microsoft.com/office/powerpoint/2010/main" val="3225935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solidFill>
                  <a:schemeClr val="bg1"/>
                </a:solidFill>
              </a:rPr>
              <a:t>Touch or </a:t>
            </a:r>
            <a:r>
              <a:rPr lang="en-AU" b="1" dirty="0" err="1" smtClean="0">
                <a:solidFill>
                  <a:schemeClr val="bg1"/>
                </a:solidFill>
              </a:rPr>
              <a:t>Haptics</a:t>
            </a:r>
            <a:endParaRPr lang="en-AU" b="1" dirty="0">
              <a:solidFill>
                <a:schemeClr val="bg1"/>
              </a:solidFill>
            </a:endParaRPr>
          </a:p>
        </p:txBody>
      </p:sp>
      <p:sp>
        <p:nvSpPr>
          <p:cNvPr id="3" name="Content Placeholder 2"/>
          <p:cNvSpPr>
            <a:spLocks noGrp="1"/>
          </p:cNvSpPr>
          <p:nvPr>
            <p:ph idx="1"/>
          </p:nvPr>
        </p:nvSpPr>
        <p:spPr/>
        <p:txBody>
          <a:bodyPr/>
          <a:lstStyle/>
          <a:p>
            <a:r>
              <a:rPr lang="en-AU" dirty="0" smtClean="0">
                <a:solidFill>
                  <a:schemeClr val="bg1"/>
                </a:solidFill>
              </a:rPr>
              <a:t>Touch has many meanings.  It appears that women receive more touch and are touched more by men, though contextual factors such as age and status may play a role.</a:t>
            </a:r>
            <a:endParaRPr lang="en-AU" dirty="0">
              <a:solidFill>
                <a:schemeClr val="bg1"/>
              </a:solidFill>
            </a:endParaRPr>
          </a:p>
        </p:txBody>
      </p:sp>
    </p:spTree>
    <p:extLst>
      <p:ext uri="{BB962C8B-B14F-4D97-AF65-F5344CB8AC3E}">
        <p14:creationId xmlns:p14="http://schemas.microsoft.com/office/powerpoint/2010/main" val="18087584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24744"/>
            <a:ext cx="8229600" cy="5433467"/>
          </a:xfrm>
        </p:spPr>
        <p:txBody>
          <a:bodyPr/>
          <a:lstStyle/>
          <a:p>
            <a:pPr marL="0" indent="0">
              <a:buNone/>
            </a:pPr>
            <a:r>
              <a:rPr lang="en-AU" b="0" i="1" dirty="0" smtClean="0">
                <a:solidFill>
                  <a:srgbClr val="000000"/>
                </a:solidFill>
                <a:effectLst/>
                <a:latin typeface="Georgia"/>
              </a:rPr>
              <a:t>“Every culture has rules that its members take for granted. Few of us are aware of our own biases because cultural imprinting is begun at a very early age. And while some of culture’s knowledge, rules, beliefs, values, phobias and anxieties are taught explicitly, most is absorbed subconsciously.” </a:t>
            </a:r>
          </a:p>
          <a:p>
            <a:pPr marL="0" indent="0">
              <a:buNone/>
            </a:pPr>
            <a:endParaRPr lang="en-AU" sz="2000" i="1" dirty="0">
              <a:solidFill>
                <a:srgbClr val="000000"/>
              </a:solidFill>
              <a:latin typeface="Georgia"/>
            </a:endParaRPr>
          </a:p>
          <a:p>
            <a:pPr marL="0" indent="0">
              <a:buNone/>
            </a:pPr>
            <a:r>
              <a:rPr lang="en-AU" sz="2000" b="0" dirty="0" smtClean="0">
                <a:solidFill>
                  <a:srgbClr val="000000"/>
                </a:solidFill>
                <a:effectLst/>
                <a:latin typeface="Georgia"/>
              </a:rPr>
              <a:t>Carol </a:t>
            </a:r>
            <a:r>
              <a:rPr lang="en-AU" sz="2000" b="0" dirty="0" err="1" smtClean="0">
                <a:solidFill>
                  <a:srgbClr val="000000"/>
                </a:solidFill>
                <a:effectLst/>
                <a:latin typeface="Georgia"/>
              </a:rPr>
              <a:t>Kingsy</a:t>
            </a:r>
            <a:r>
              <a:rPr lang="en-AU" sz="2000" b="0" dirty="0" smtClean="0">
                <a:solidFill>
                  <a:srgbClr val="000000"/>
                </a:solidFill>
                <a:effectLst/>
                <a:latin typeface="Georgia"/>
              </a:rPr>
              <a:t> </a:t>
            </a:r>
            <a:r>
              <a:rPr lang="en-AU" sz="2000" b="0" dirty="0" err="1" smtClean="0">
                <a:solidFill>
                  <a:srgbClr val="000000"/>
                </a:solidFill>
                <a:effectLst/>
                <a:latin typeface="Georgia"/>
              </a:rPr>
              <a:t>Goman</a:t>
            </a:r>
            <a:r>
              <a:rPr lang="en-AU" sz="2000" b="0" dirty="0" smtClean="0">
                <a:solidFill>
                  <a:srgbClr val="000000"/>
                </a:solidFill>
                <a:effectLst/>
                <a:latin typeface="Georgia"/>
              </a:rPr>
              <a:t> Forbes Magazine </a:t>
            </a:r>
            <a:r>
              <a:rPr lang="en-AU" sz="2000" dirty="0"/>
              <a:t> 11/28/2011</a:t>
            </a:r>
          </a:p>
          <a:p>
            <a:pPr marL="0" indent="0">
              <a:buNone/>
            </a:pPr>
            <a:endParaRPr lang="en-AU" sz="2000" dirty="0"/>
          </a:p>
        </p:txBody>
      </p:sp>
    </p:spTree>
    <p:extLst>
      <p:ext uri="{BB962C8B-B14F-4D97-AF65-F5344CB8AC3E}">
        <p14:creationId xmlns:p14="http://schemas.microsoft.com/office/powerpoint/2010/main" val="35234477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bg1"/>
                </a:solidFill>
              </a:rPr>
              <a:t>Vocal Cues or paralanguage</a:t>
            </a:r>
            <a:endParaRPr lang="en-AU" dirty="0">
              <a:solidFill>
                <a:schemeClr val="bg1"/>
              </a:solidFill>
            </a:endParaRPr>
          </a:p>
        </p:txBody>
      </p:sp>
      <p:sp>
        <p:nvSpPr>
          <p:cNvPr id="3" name="Content Placeholder 2"/>
          <p:cNvSpPr>
            <a:spLocks noGrp="1"/>
          </p:cNvSpPr>
          <p:nvPr>
            <p:ph idx="1"/>
          </p:nvPr>
        </p:nvSpPr>
        <p:spPr/>
        <p:txBody>
          <a:bodyPr>
            <a:normAutofit fontScale="92500"/>
          </a:bodyPr>
          <a:lstStyle/>
          <a:p>
            <a:r>
              <a:rPr lang="en-AU" dirty="0" smtClean="0">
                <a:solidFill>
                  <a:schemeClr val="bg1"/>
                </a:solidFill>
              </a:rPr>
              <a:t>Judging and being judged by others is influenced largely  by the way people express themselves (or how they sound). Five variables are:</a:t>
            </a:r>
          </a:p>
          <a:p>
            <a:pPr marL="514350" indent="-514350">
              <a:buFont typeface="+mj-lt"/>
              <a:buAutoNum type="arabicPeriod"/>
            </a:pPr>
            <a:r>
              <a:rPr lang="en-AU" dirty="0" smtClean="0">
                <a:solidFill>
                  <a:schemeClr val="bg1"/>
                </a:solidFill>
              </a:rPr>
              <a:t>More pitch variation</a:t>
            </a:r>
          </a:p>
          <a:p>
            <a:pPr marL="514350" indent="-514350">
              <a:buFont typeface="+mj-lt"/>
              <a:buAutoNum type="arabicPeriod"/>
            </a:pPr>
            <a:r>
              <a:rPr lang="en-AU" dirty="0" smtClean="0">
                <a:solidFill>
                  <a:schemeClr val="bg1"/>
                </a:solidFill>
              </a:rPr>
              <a:t>Greater volume</a:t>
            </a:r>
          </a:p>
          <a:p>
            <a:pPr marL="514350" indent="-514350">
              <a:buFont typeface="+mj-lt"/>
              <a:buAutoNum type="arabicPeriod"/>
            </a:pPr>
            <a:r>
              <a:rPr lang="en-AU" dirty="0" smtClean="0">
                <a:solidFill>
                  <a:schemeClr val="bg1"/>
                </a:solidFill>
              </a:rPr>
              <a:t>Faster speech</a:t>
            </a:r>
          </a:p>
          <a:p>
            <a:pPr marL="514350" indent="-514350">
              <a:buFont typeface="+mj-lt"/>
              <a:buAutoNum type="arabicPeriod"/>
            </a:pPr>
            <a:r>
              <a:rPr lang="en-AU" dirty="0" smtClean="0">
                <a:solidFill>
                  <a:schemeClr val="bg1"/>
                </a:solidFill>
              </a:rPr>
              <a:t>Shorter pauses</a:t>
            </a:r>
          </a:p>
          <a:p>
            <a:pPr marL="514350" indent="-514350">
              <a:buFont typeface="+mj-lt"/>
              <a:buAutoNum type="arabicPeriod"/>
            </a:pPr>
            <a:r>
              <a:rPr lang="en-AU" dirty="0" smtClean="0">
                <a:solidFill>
                  <a:schemeClr val="bg1"/>
                </a:solidFill>
              </a:rPr>
              <a:t>More hesitant speech</a:t>
            </a:r>
            <a:endParaRPr lang="en-AU" dirty="0">
              <a:solidFill>
                <a:schemeClr val="bg1"/>
              </a:solidFill>
            </a:endParaRPr>
          </a:p>
        </p:txBody>
      </p:sp>
    </p:spTree>
    <p:extLst>
      <p:ext uri="{BB962C8B-B14F-4D97-AF65-F5344CB8AC3E}">
        <p14:creationId xmlns:p14="http://schemas.microsoft.com/office/powerpoint/2010/main" val="16391495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bg1"/>
                </a:solidFill>
              </a:rPr>
              <a:t>Questions</a:t>
            </a:r>
            <a:endParaRPr lang="en-AU" dirty="0">
              <a:solidFill>
                <a:schemeClr val="bg1"/>
              </a:solidFill>
            </a:endParaRPr>
          </a:p>
        </p:txBody>
      </p:sp>
      <p:sp>
        <p:nvSpPr>
          <p:cNvPr id="3" name="Content Placeholder 2"/>
          <p:cNvSpPr>
            <a:spLocks noGrp="1"/>
          </p:cNvSpPr>
          <p:nvPr>
            <p:ph idx="1"/>
          </p:nvPr>
        </p:nvSpPr>
        <p:spPr/>
        <p:txBody>
          <a:bodyPr/>
          <a:lstStyle/>
          <a:p>
            <a:pPr marL="514350" indent="-514350">
              <a:buFont typeface="+mj-lt"/>
              <a:buAutoNum type="arabicPeriod"/>
            </a:pPr>
            <a:r>
              <a:rPr lang="en-AU" dirty="0" smtClean="0">
                <a:solidFill>
                  <a:schemeClr val="bg1"/>
                </a:solidFill>
              </a:rPr>
              <a:t>Men and women speak different languages even when they use the same words. Identify two words or expressions that support this idea.</a:t>
            </a:r>
          </a:p>
          <a:p>
            <a:pPr marL="514350" indent="-514350">
              <a:buFont typeface="+mj-lt"/>
              <a:buAutoNum type="arabicPeriod"/>
            </a:pPr>
            <a:r>
              <a:rPr lang="en-AU" dirty="0" smtClean="0">
                <a:solidFill>
                  <a:schemeClr val="bg1"/>
                </a:solidFill>
              </a:rPr>
              <a:t>What role does physical appearance play in professional life? In what different ways does it affect men </a:t>
            </a:r>
            <a:r>
              <a:rPr lang="en-AU" smtClean="0">
                <a:solidFill>
                  <a:schemeClr val="bg1"/>
                </a:solidFill>
              </a:rPr>
              <a:t>and women?</a:t>
            </a:r>
            <a:endParaRPr lang="en-AU" dirty="0">
              <a:solidFill>
                <a:schemeClr val="bg1"/>
              </a:solidFill>
            </a:endParaRPr>
          </a:p>
        </p:txBody>
      </p:sp>
    </p:spTree>
    <p:extLst>
      <p:ext uri="{BB962C8B-B14F-4D97-AF65-F5344CB8AC3E}">
        <p14:creationId xmlns:p14="http://schemas.microsoft.com/office/powerpoint/2010/main" val="40404941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AU" dirty="0" smtClean="0">
                <a:solidFill>
                  <a:schemeClr val="bg1"/>
                </a:solidFill>
              </a:rPr>
              <a:t>the impact of changing communication technologies on:</a:t>
            </a:r>
          </a:p>
          <a:p>
            <a:r>
              <a:rPr lang="en-AU" dirty="0" smtClean="0">
                <a:solidFill>
                  <a:schemeClr val="bg1"/>
                </a:solidFill>
              </a:rPr>
              <a:t>	intra-generational interaction</a:t>
            </a:r>
          </a:p>
          <a:p>
            <a:r>
              <a:rPr lang="en-AU" dirty="0" smtClean="0">
                <a:solidFill>
                  <a:schemeClr val="bg1"/>
                </a:solidFill>
              </a:rPr>
              <a:t>	language usage</a:t>
            </a:r>
          </a:p>
          <a:p>
            <a:r>
              <a:rPr lang="en-AU" dirty="0" smtClean="0">
                <a:solidFill>
                  <a:schemeClr val="bg1"/>
                </a:solidFill>
              </a:rPr>
              <a:t>	cross-generational interaction</a:t>
            </a:r>
          </a:p>
          <a:p>
            <a:r>
              <a:rPr lang="en-AU" dirty="0" smtClean="0">
                <a:solidFill>
                  <a:schemeClr val="bg1"/>
                </a:solidFill>
              </a:rPr>
              <a:t>	social interaction</a:t>
            </a:r>
          </a:p>
          <a:p>
            <a:r>
              <a:rPr lang="en-AU" dirty="0" smtClean="0">
                <a:solidFill>
                  <a:schemeClr val="bg1"/>
                </a:solidFill>
              </a:rPr>
              <a:t>	cross-cultural interaction </a:t>
            </a:r>
          </a:p>
          <a:p>
            <a:r>
              <a:rPr lang="en-AU" dirty="0" smtClean="0">
                <a:solidFill>
                  <a:schemeClr val="bg1"/>
                </a:solidFill>
              </a:rPr>
              <a:t>	globalisation.</a:t>
            </a:r>
          </a:p>
          <a:p>
            <a:endParaRPr lang="en-AU" dirty="0"/>
          </a:p>
        </p:txBody>
      </p:sp>
    </p:spTree>
    <p:extLst>
      <p:ext uri="{BB962C8B-B14F-4D97-AF65-F5344CB8AC3E}">
        <p14:creationId xmlns:p14="http://schemas.microsoft.com/office/powerpoint/2010/main" val="29648893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sz="2800" dirty="0" smtClean="0">
                <a:solidFill>
                  <a:schemeClr val="bg1"/>
                </a:solidFill>
              </a:rPr>
              <a:t>the individual’s rights and responsibilities in relation to communication, communication technologies and citizenship</a:t>
            </a:r>
            <a:endParaRPr lang="en-AU" sz="2800" dirty="0">
              <a:solidFill>
                <a:schemeClr val="bg1"/>
              </a:solidFill>
            </a:endParaRPr>
          </a:p>
        </p:txBody>
      </p:sp>
      <p:sp>
        <p:nvSpPr>
          <p:cNvPr id="3" name="Content Placeholder 2"/>
          <p:cNvSpPr>
            <a:spLocks noGrp="1"/>
          </p:cNvSpPr>
          <p:nvPr>
            <p:ph idx="1"/>
          </p:nvPr>
        </p:nvSpPr>
        <p:spPr/>
        <p:txBody>
          <a:bodyPr>
            <a:normAutofit/>
          </a:bodyPr>
          <a:lstStyle/>
          <a:p>
            <a:endParaRPr lang="en-A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556792"/>
            <a:ext cx="8103105" cy="4963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64619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Communication technologies</a:t>
            </a:r>
            <a:endParaRPr lang="en-AU" dirty="0"/>
          </a:p>
        </p:txBody>
      </p:sp>
      <p:sp>
        <p:nvSpPr>
          <p:cNvPr id="3" name="Content Placeholder 2"/>
          <p:cNvSpPr>
            <a:spLocks noGrp="1"/>
          </p:cNvSpPr>
          <p:nvPr>
            <p:ph idx="1"/>
          </p:nvPr>
        </p:nvSpPr>
        <p:spPr>
          <a:xfrm>
            <a:off x="457200" y="1600200"/>
            <a:ext cx="8229600" cy="4925144"/>
          </a:xfrm>
        </p:spPr>
        <p:txBody>
          <a:bodyPr>
            <a:normAutofit fontScale="85000" lnSpcReduction="20000"/>
          </a:bodyPr>
          <a:lstStyle/>
          <a:p>
            <a:r>
              <a:rPr lang="en-AU" dirty="0">
                <a:solidFill>
                  <a:srgbClr val="000000"/>
                </a:solidFill>
                <a:latin typeface="RobotoRegular"/>
              </a:rPr>
              <a:t>Over the years, technology has significantly changed the way people communicate. </a:t>
            </a:r>
            <a:endParaRPr lang="en-AU" dirty="0" smtClean="0">
              <a:solidFill>
                <a:srgbClr val="000000"/>
              </a:solidFill>
              <a:latin typeface="RobotoRegular"/>
            </a:endParaRPr>
          </a:p>
          <a:p>
            <a:endParaRPr lang="en-AU" dirty="0">
              <a:solidFill>
                <a:srgbClr val="000000"/>
              </a:solidFill>
              <a:latin typeface="RobotoRegular"/>
            </a:endParaRPr>
          </a:p>
          <a:p>
            <a:r>
              <a:rPr lang="en-AU" dirty="0" smtClean="0">
                <a:solidFill>
                  <a:srgbClr val="000000"/>
                </a:solidFill>
                <a:latin typeface="RobotoRegular"/>
              </a:rPr>
              <a:t>Originally</a:t>
            </a:r>
            <a:r>
              <a:rPr lang="en-AU" dirty="0">
                <a:solidFill>
                  <a:srgbClr val="000000"/>
                </a:solidFill>
                <a:latin typeface="RobotoRegular"/>
              </a:rPr>
              <a:t>, the telephone replaced the telegraph. </a:t>
            </a:r>
            <a:endParaRPr lang="en-AU" dirty="0" smtClean="0">
              <a:solidFill>
                <a:srgbClr val="000000"/>
              </a:solidFill>
              <a:latin typeface="RobotoRegular"/>
            </a:endParaRPr>
          </a:p>
          <a:p>
            <a:endParaRPr lang="en-AU" dirty="0">
              <a:solidFill>
                <a:srgbClr val="000000"/>
              </a:solidFill>
              <a:latin typeface="RobotoRegular"/>
            </a:endParaRPr>
          </a:p>
          <a:p>
            <a:r>
              <a:rPr lang="en-AU" dirty="0" smtClean="0">
                <a:solidFill>
                  <a:srgbClr val="000000"/>
                </a:solidFill>
                <a:latin typeface="RobotoRegular"/>
              </a:rPr>
              <a:t>Now </a:t>
            </a:r>
            <a:r>
              <a:rPr lang="en-AU" dirty="0" err="1">
                <a:solidFill>
                  <a:srgbClr val="000000"/>
                </a:solidFill>
                <a:latin typeface="RobotoRegular"/>
              </a:rPr>
              <a:t>cellphones</a:t>
            </a:r>
            <a:r>
              <a:rPr lang="en-AU" dirty="0">
                <a:solidFill>
                  <a:srgbClr val="000000"/>
                </a:solidFill>
                <a:latin typeface="RobotoRegular"/>
              </a:rPr>
              <a:t>, email and the Internet top the list of preferred communication methods. </a:t>
            </a:r>
            <a:endParaRPr lang="en-AU" dirty="0" smtClean="0">
              <a:solidFill>
                <a:srgbClr val="000000"/>
              </a:solidFill>
              <a:latin typeface="RobotoRegular"/>
            </a:endParaRPr>
          </a:p>
          <a:p>
            <a:endParaRPr lang="en-AU" dirty="0">
              <a:solidFill>
                <a:srgbClr val="000000"/>
              </a:solidFill>
              <a:latin typeface="RobotoRegular"/>
            </a:endParaRPr>
          </a:p>
          <a:p>
            <a:r>
              <a:rPr lang="en-AU" dirty="0" smtClean="0">
                <a:solidFill>
                  <a:srgbClr val="000000"/>
                </a:solidFill>
                <a:latin typeface="RobotoRegular"/>
              </a:rPr>
              <a:t>As </a:t>
            </a:r>
            <a:r>
              <a:rPr lang="en-AU" dirty="0">
                <a:solidFill>
                  <a:srgbClr val="000000"/>
                </a:solidFill>
                <a:latin typeface="RobotoRegular"/>
              </a:rPr>
              <a:t>more businesses and educational institutions use technology to communicate, society seems to have accepted, if not embraced, the increased role technology now plays in everyday life.</a:t>
            </a:r>
            <a:endParaRPr lang="en-AU" dirty="0"/>
          </a:p>
        </p:txBody>
      </p:sp>
    </p:spTree>
    <p:extLst>
      <p:ext uri="{BB962C8B-B14F-4D97-AF65-F5344CB8AC3E}">
        <p14:creationId xmlns:p14="http://schemas.microsoft.com/office/powerpoint/2010/main" val="6799575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bg1"/>
                </a:solidFill>
              </a:rPr>
              <a:t>Email</a:t>
            </a:r>
          </a:p>
        </p:txBody>
      </p:sp>
      <p:sp>
        <p:nvSpPr>
          <p:cNvPr id="3" name="Content Placeholder 2"/>
          <p:cNvSpPr>
            <a:spLocks noGrp="1"/>
          </p:cNvSpPr>
          <p:nvPr>
            <p:ph idx="1"/>
          </p:nvPr>
        </p:nvSpPr>
        <p:spPr/>
        <p:txBody>
          <a:bodyPr>
            <a:normAutofit fontScale="85000" lnSpcReduction="20000"/>
          </a:bodyPr>
          <a:lstStyle/>
          <a:p>
            <a:r>
              <a:rPr lang="en-AU" dirty="0">
                <a:solidFill>
                  <a:srgbClr val="000000"/>
                </a:solidFill>
                <a:latin typeface="RobotoRegular"/>
              </a:rPr>
              <a:t>The email message is replacing handwritten correspondence in business and personal interactions. </a:t>
            </a:r>
            <a:endParaRPr lang="en-AU" dirty="0" smtClean="0">
              <a:solidFill>
                <a:srgbClr val="000000"/>
              </a:solidFill>
              <a:latin typeface="RobotoRegular"/>
            </a:endParaRPr>
          </a:p>
          <a:p>
            <a:endParaRPr lang="en-AU" dirty="0">
              <a:solidFill>
                <a:srgbClr val="000000"/>
              </a:solidFill>
              <a:latin typeface="RobotoRegular"/>
            </a:endParaRPr>
          </a:p>
          <a:p>
            <a:r>
              <a:rPr lang="en-AU" dirty="0" smtClean="0">
                <a:solidFill>
                  <a:srgbClr val="000000"/>
                </a:solidFill>
                <a:latin typeface="RobotoRegular"/>
              </a:rPr>
              <a:t>People </a:t>
            </a:r>
            <a:r>
              <a:rPr lang="en-AU" dirty="0">
                <a:solidFill>
                  <a:srgbClr val="000000"/>
                </a:solidFill>
                <a:latin typeface="RobotoRegular"/>
              </a:rPr>
              <a:t>can send an email message and quickly get a response whereas sending other written correspondence may require a longer turnaround time. </a:t>
            </a:r>
            <a:endParaRPr lang="en-AU" dirty="0" smtClean="0">
              <a:solidFill>
                <a:srgbClr val="000000"/>
              </a:solidFill>
              <a:latin typeface="RobotoRegular"/>
            </a:endParaRPr>
          </a:p>
          <a:p>
            <a:endParaRPr lang="en-AU" dirty="0">
              <a:solidFill>
                <a:srgbClr val="000000"/>
              </a:solidFill>
              <a:latin typeface="RobotoRegular"/>
            </a:endParaRPr>
          </a:p>
          <a:p>
            <a:r>
              <a:rPr lang="en-AU" dirty="0" smtClean="0">
                <a:solidFill>
                  <a:srgbClr val="000000"/>
                </a:solidFill>
                <a:latin typeface="RobotoRegular"/>
              </a:rPr>
              <a:t>One </a:t>
            </a:r>
            <a:r>
              <a:rPr lang="en-AU" dirty="0">
                <a:solidFill>
                  <a:srgbClr val="000000"/>
                </a:solidFill>
                <a:latin typeface="RobotoRegular"/>
              </a:rPr>
              <a:t>bonus of the email message includes saving on postage costs. Many providers, such as Google Mail and Yahoo!, provide free email accounts.</a:t>
            </a:r>
            <a:endParaRPr lang="en-AU" dirty="0"/>
          </a:p>
        </p:txBody>
      </p:sp>
    </p:spTree>
    <p:extLst>
      <p:ext uri="{BB962C8B-B14F-4D97-AF65-F5344CB8AC3E}">
        <p14:creationId xmlns:p14="http://schemas.microsoft.com/office/powerpoint/2010/main" val="88917064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Social Networking Sites</a:t>
            </a:r>
          </a:p>
        </p:txBody>
      </p:sp>
      <p:sp>
        <p:nvSpPr>
          <p:cNvPr id="3" name="Content Placeholder 2"/>
          <p:cNvSpPr>
            <a:spLocks noGrp="1"/>
          </p:cNvSpPr>
          <p:nvPr>
            <p:ph idx="1"/>
          </p:nvPr>
        </p:nvSpPr>
        <p:spPr/>
        <p:txBody>
          <a:bodyPr>
            <a:normAutofit fontScale="70000" lnSpcReduction="20000"/>
          </a:bodyPr>
          <a:lstStyle/>
          <a:p>
            <a:r>
              <a:rPr lang="en-AU" dirty="0">
                <a:solidFill>
                  <a:srgbClr val="000000"/>
                </a:solidFill>
                <a:latin typeface="RobotoRegular"/>
              </a:rPr>
              <a:t>Internet-based social networking sites such as MySpace and Facebook allow people to communicate with friends, family, colleagues and even complete strangers in an online forum. </a:t>
            </a:r>
            <a:endParaRPr lang="en-AU" dirty="0" smtClean="0">
              <a:solidFill>
                <a:srgbClr val="000000"/>
              </a:solidFill>
              <a:latin typeface="RobotoRegular"/>
            </a:endParaRPr>
          </a:p>
          <a:p>
            <a:endParaRPr lang="en-AU" dirty="0">
              <a:solidFill>
                <a:srgbClr val="000000"/>
              </a:solidFill>
              <a:latin typeface="RobotoRegular"/>
            </a:endParaRPr>
          </a:p>
          <a:p>
            <a:r>
              <a:rPr lang="en-AU" dirty="0" smtClean="0">
                <a:solidFill>
                  <a:srgbClr val="000000"/>
                </a:solidFill>
                <a:latin typeface="RobotoRegular"/>
              </a:rPr>
              <a:t>These </a:t>
            </a:r>
            <a:r>
              <a:rPr lang="en-AU" dirty="0">
                <a:solidFill>
                  <a:srgbClr val="000000"/>
                </a:solidFill>
                <a:latin typeface="RobotoRegular"/>
              </a:rPr>
              <a:t>sites allow people to share information and photos with others, regardless of the physical miles that otherwise may have prevented them from doing so. </a:t>
            </a:r>
            <a:endParaRPr lang="en-AU" dirty="0" smtClean="0">
              <a:solidFill>
                <a:srgbClr val="000000"/>
              </a:solidFill>
              <a:latin typeface="RobotoRegular"/>
            </a:endParaRPr>
          </a:p>
          <a:p>
            <a:endParaRPr lang="en-AU" dirty="0">
              <a:solidFill>
                <a:srgbClr val="000000"/>
              </a:solidFill>
              <a:latin typeface="RobotoRegular"/>
            </a:endParaRPr>
          </a:p>
          <a:p>
            <a:r>
              <a:rPr lang="en-AU" dirty="0" smtClean="0">
                <a:solidFill>
                  <a:srgbClr val="000000"/>
                </a:solidFill>
                <a:latin typeface="RobotoRegular"/>
              </a:rPr>
              <a:t>This </a:t>
            </a:r>
            <a:r>
              <a:rPr lang="en-AU" dirty="0">
                <a:solidFill>
                  <a:srgbClr val="000000"/>
                </a:solidFill>
                <a:latin typeface="RobotoRegular"/>
              </a:rPr>
              <a:t>allows grandparents to see updates and pictures of grandchildren instantly, rather than waiting for the pictures to arrive in the mail. </a:t>
            </a:r>
            <a:endParaRPr lang="en-AU" dirty="0" smtClean="0">
              <a:solidFill>
                <a:srgbClr val="000000"/>
              </a:solidFill>
              <a:latin typeface="RobotoRegular"/>
            </a:endParaRPr>
          </a:p>
          <a:p>
            <a:endParaRPr lang="en-AU" dirty="0">
              <a:solidFill>
                <a:srgbClr val="000000"/>
              </a:solidFill>
              <a:latin typeface="RobotoRegular"/>
            </a:endParaRPr>
          </a:p>
          <a:p>
            <a:r>
              <a:rPr lang="en-AU" dirty="0" smtClean="0">
                <a:solidFill>
                  <a:srgbClr val="000000"/>
                </a:solidFill>
                <a:latin typeface="RobotoRegular"/>
              </a:rPr>
              <a:t>In </a:t>
            </a:r>
            <a:r>
              <a:rPr lang="en-AU" dirty="0">
                <a:solidFill>
                  <a:srgbClr val="000000"/>
                </a:solidFill>
                <a:latin typeface="RobotoRegular"/>
              </a:rPr>
              <a:t>addition, the use of social networking sites allows people to reconnect with others they may have lost contact with over the years. </a:t>
            </a:r>
            <a:endParaRPr lang="en-AU" dirty="0"/>
          </a:p>
        </p:txBody>
      </p:sp>
    </p:spTree>
    <p:extLst>
      <p:ext uri="{BB962C8B-B14F-4D97-AF65-F5344CB8AC3E}">
        <p14:creationId xmlns:p14="http://schemas.microsoft.com/office/powerpoint/2010/main" val="149709569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Online Chat</a:t>
            </a:r>
          </a:p>
        </p:txBody>
      </p:sp>
      <p:sp>
        <p:nvSpPr>
          <p:cNvPr id="3" name="Content Placeholder 2"/>
          <p:cNvSpPr>
            <a:spLocks noGrp="1"/>
          </p:cNvSpPr>
          <p:nvPr>
            <p:ph idx="1"/>
          </p:nvPr>
        </p:nvSpPr>
        <p:spPr>
          <a:xfrm>
            <a:off x="457200" y="1600200"/>
            <a:ext cx="8229600" cy="4853136"/>
          </a:xfrm>
        </p:spPr>
        <p:txBody>
          <a:bodyPr>
            <a:normAutofit fontScale="77500" lnSpcReduction="20000"/>
          </a:bodyPr>
          <a:lstStyle/>
          <a:p>
            <a:r>
              <a:rPr lang="en-AU" dirty="0">
                <a:solidFill>
                  <a:srgbClr val="000000"/>
                </a:solidFill>
                <a:latin typeface="RobotoRegular"/>
              </a:rPr>
              <a:t>The use of online chat forums allows people to converse with others across the street or across the country in real time without picking up a telephone. </a:t>
            </a:r>
            <a:endParaRPr lang="en-AU" dirty="0" smtClean="0">
              <a:solidFill>
                <a:srgbClr val="000000"/>
              </a:solidFill>
              <a:latin typeface="RobotoRegular"/>
            </a:endParaRPr>
          </a:p>
          <a:p>
            <a:endParaRPr lang="en-AU" dirty="0">
              <a:solidFill>
                <a:srgbClr val="000000"/>
              </a:solidFill>
              <a:latin typeface="RobotoRegular"/>
            </a:endParaRPr>
          </a:p>
          <a:p>
            <a:r>
              <a:rPr lang="en-AU" dirty="0" smtClean="0">
                <a:solidFill>
                  <a:srgbClr val="000000"/>
                </a:solidFill>
                <a:latin typeface="RobotoRegular"/>
              </a:rPr>
              <a:t>Many </a:t>
            </a:r>
            <a:r>
              <a:rPr lang="en-AU" dirty="0">
                <a:solidFill>
                  <a:srgbClr val="000000"/>
                </a:solidFill>
                <a:latin typeface="RobotoRegular"/>
              </a:rPr>
              <a:t>email providers also provide chat capabilities as do social networking sites. </a:t>
            </a:r>
            <a:endParaRPr lang="en-AU" dirty="0" smtClean="0">
              <a:solidFill>
                <a:srgbClr val="000000"/>
              </a:solidFill>
              <a:latin typeface="RobotoRegular"/>
            </a:endParaRPr>
          </a:p>
          <a:p>
            <a:endParaRPr lang="en-AU" dirty="0">
              <a:solidFill>
                <a:srgbClr val="000000"/>
              </a:solidFill>
              <a:latin typeface="RobotoRegular"/>
            </a:endParaRPr>
          </a:p>
          <a:p>
            <a:r>
              <a:rPr lang="en-AU" dirty="0" smtClean="0">
                <a:solidFill>
                  <a:srgbClr val="000000"/>
                </a:solidFill>
                <a:latin typeface="RobotoRegular"/>
              </a:rPr>
              <a:t>Other </a:t>
            </a:r>
            <a:r>
              <a:rPr lang="en-AU" dirty="0">
                <a:solidFill>
                  <a:srgbClr val="000000"/>
                </a:solidFill>
                <a:latin typeface="RobotoRegular"/>
              </a:rPr>
              <a:t>sites allow users to join chat rooms where they can communicate with complete strangers about a specific topic. </a:t>
            </a:r>
            <a:endParaRPr lang="en-AU" dirty="0" smtClean="0">
              <a:solidFill>
                <a:srgbClr val="000000"/>
              </a:solidFill>
              <a:latin typeface="RobotoRegular"/>
            </a:endParaRPr>
          </a:p>
          <a:p>
            <a:endParaRPr lang="en-AU" dirty="0">
              <a:solidFill>
                <a:srgbClr val="000000"/>
              </a:solidFill>
              <a:latin typeface="RobotoRegular"/>
            </a:endParaRPr>
          </a:p>
          <a:p>
            <a:r>
              <a:rPr lang="en-AU" dirty="0" smtClean="0">
                <a:solidFill>
                  <a:srgbClr val="000000"/>
                </a:solidFill>
                <a:latin typeface="RobotoRegular"/>
              </a:rPr>
              <a:t>Sometimes </a:t>
            </a:r>
            <a:r>
              <a:rPr lang="en-AU" dirty="0">
                <a:solidFill>
                  <a:srgbClr val="000000"/>
                </a:solidFill>
                <a:latin typeface="RobotoRegular"/>
              </a:rPr>
              <a:t>people then share their phone number or email information with the people they meet while chatting online.</a:t>
            </a:r>
            <a:endParaRPr lang="en-AU" dirty="0"/>
          </a:p>
        </p:txBody>
      </p:sp>
    </p:spTree>
    <p:extLst>
      <p:ext uri="{BB962C8B-B14F-4D97-AF65-F5344CB8AC3E}">
        <p14:creationId xmlns:p14="http://schemas.microsoft.com/office/powerpoint/2010/main" val="139175511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Blogs</a:t>
            </a:r>
          </a:p>
        </p:txBody>
      </p:sp>
      <p:sp>
        <p:nvSpPr>
          <p:cNvPr id="3" name="Content Placeholder 2"/>
          <p:cNvSpPr>
            <a:spLocks noGrp="1"/>
          </p:cNvSpPr>
          <p:nvPr>
            <p:ph idx="1"/>
          </p:nvPr>
        </p:nvSpPr>
        <p:spPr>
          <a:xfrm>
            <a:off x="457200" y="1600200"/>
            <a:ext cx="8229600" cy="4997152"/>
          </a:xfrm>
        </p:spPr>
        <p:txBody>
          <a:bodyPr>
            <a:normAutofit fontScale="85000" lnSpcReduction="20000"/>
          </a:bodyPr>
          <a:lstStyle/>
          <a:p>
            <a:r>
              <a:rPr lang="en-AU" dirty="0">
                <a:solidFill>
                  <a:srgbClr val="000000"/>
                </a:solidFill>
                <a:latin typeface="RobotoRegular"/>
              </a:rPr>
              <a:t>The popularity of blogging has increased over the years. </a:t>
            </a:r>
            <a:endParaRPr lang="en-AU" dirty="0" smtClean="0">
              <a:solidFill>
                <a:srgbClr val="000000"/>
              </a:solidFill>
              <a:latin typeface="RobotoRegular"/>
            </a:endParaRPr>
          </a:p>
          <a:p>
            <a:endParaRPr lang="en-AU" dirty="0">
              <a:solidFill>
                <a:srgbClr val="000000"/>
              </a:solidFill>
              <a:latin typeface="RobotoRegular"/>
            </a:endParaRPr>
          </a:p>
          <a:p>
            <a:r>
              <a:rPr lang="en-AU" dirty="0" smtClean="0">
                <a:solidFill>
                  <a:srgbClr val="000000"/>
                </a:solidFill>
                <a:latin typeface="RobotoRegular"/>
              </a:rPr>
              <a:t>Businesses </a:t>
            </a:r>
            <a:r>
              <a:rPr lang="en-AU" dirty="0">
                <a:solidFill>
                  <a:srgbClr val="000000"/>
                </a:solidFill>
                <a:latin typeface="RobotoRegular"/>
              </a:rPr>
              <a:t>use blogs for promotional purposes, but individuals also have turned to blogging. </a:t>
            </a:r>
            <a:endParaRPr lang="en-AU" dirty="0" smtClean="0">
              <a:solidFill>
                <a:srgbClr val="000000"/>
              </a:solidFill>
              <a:latin typeface="RobotoRegular"/>
            </a:endParaRPr>
          </a:p>
          <a:p>
            <a:endParaRPr lang="en-AU" dirty="0">
              <a:solidFill>
                <a:srgbClr val="000000"/>
              </a:solidFill>
              <a:latin typeface="RobotoRegular"/>
            </a:endParaRPr>
          </a:p>
          <a:p>
            <a:r>
              <a:rPr lang="en-AU" dirty="0" smtClean="0">
                <a:solidFill>
                  <a:srgbClr val="000000"/>
                </a:solidFill>
                <a:latin typeface="RobotoRegular"/>
              </a:rPr>
              <a:t>People </a:t>
            </a:r>
            <a:r>
              <a:rPr lang="en-AU" dirty="0">
                <a:solidFill>
                  <a:srgbClr val="000000"/>
                </a:solidFill>
                <a:latin typeface="RobotoRegular"/>
              </a:rPr>
              <a:t>now use blogs to share family journeys, to provide instructional information and just about everything in between. </a:t>
            </a:r>
            <a:endParaRPr lang="en-AU" dirty="0" smtClean="0">
              <a:solidFill>
                <a:srgbClr val="000000"/>
              </a:solidFill>
              <a:latin typeface="RobotoRegular"/>
            </a:endParaRPr>
          </a:p>
          <a:p>
            <a:endParaRPr lang="en-AU" dirty="0">
              <a:solidFill>
                <a:srgbClr val="000000"/>
              </a:solidFill>
              <a:latin typeface="RobotoRegular"/>
            </a:endParaRPr>
          </a:p>
          <a:p>
            <a:r>
              <a:rPr lang="en-AU" dirty="0" smtClean="0">
                <a:solidFill>
                  <a:srgbClr val="000000"/>
                </a:solidFill>
                <a:latin typeface="RobotoRegular"/>
              </a:rPr>
              <a:t>Some </a:t>
            </a:r>
            <a:r>
              <a:rPr lang="en-AU" dirty="0">
                <a:solidFill>
                  <a:srgbClr val="000000"/>
                </a:solidFill>
                <a:latin typeface="RobotoRegular"/>
              </a:rPr>
              <a:t>people make a living blogging by selling the content provided and through advertisement-based revenue.</a:t>
            </a:r>
            <a:endParaRPr lang="en-AU" dirty="0"/>
          </a:p>
        </p:txBody>
      </p:sp>
    </p:spTree>
    <p:extLst>
      <p:ext uri="{BB962C8B-B14F-4D97-AF65-F5344CB8AC3E}">
        <p14:creationId xmlns:p14="http://schemas.microsoft.com/office/powerpoint/2010/main" val="295857609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Video Calls</a:t>
            </a:r>
          </a:p>
        </p:txBody>
      </p:sp>
      <p:sp>
        <p:nvSpPr>
          <p:cNvPr id="3" name="Content Placeholder 2"/>
          <p:cNvSpPr>
            <a:spLocks noGrp="1"/>
          </p:cNvSpPr>
          <p:nvPr>
            <p:ph idx="1"/>
          </p:nvPr>
        </p:nvSpPr>
        <p:spPr>
          <a:xfrm>
            <a:off x="457200" y="1600200"/>
            <a:ext cx="8229600" cy="4925144"/>
          </a:xfrm>
        </p:spPr>
        <p:txBody>
          <a:bodyPr>
            <a:normAutofit fontScale="70000" lnSpcReduction="20000"/>
          </a:bodyPr>
          <a:lstStyle/>
          <a:p>
            <a:r>
              <a:rPr lang="en-AU" dirty="0">
                <a:solidFill>
                  <a:srgbClr val="000000"/>
                </a:solidFill>
                <a:latin typeface="RobotoRegular"/>
              </a:rPr>
              <a:t>Providers such as Skype and Yahoo Messenger offer the ability to use an Internet connection to place video calls. </a:t>
            </a:r>
            <a:endParaRPr lang="en-AU" dirty="0" smtClean="0">
              <a:solidFill>
                <a:srgbClr val="000000"/>
              </a:solidFill>
              <a:latin typeface="RobotoRegular"/>
            </a:endParaRPr>
          </a:p>
          <a:p>
            <a:endParaRPr lang="en-AU" dirty="0">
              <a:solidFill>
                <a:srgbClr val="000000"/>
              </a:solidFill>
              <a:latin typeface="RobotoRegular"/>
            </a:endParaRPr>
          </a:p>
          <a:p>
            <a:r>
              <a:rPr lang="en-AU" dirty="0" smtClean="0">
                <a:solidFill>
                  <a:srgbClr val="000000"/>
                </a:solidFill>
                <a:latin typeface="RobotoRegular"/>
              </a:rPr>
              <a:t>These </a:t>
            </a:r>
            <a:r>
              <a:rPr lang="en-AU" dirty="0">
                <a:solidFill>
                  <a:srgbClr val="000000"/>
                </a:solidFill>
                <a:latin typeface="RobotoRegular"/>
              </a:rPr>
              <a:t>calls allow people to see one another on a computer or laptop screen while talking. </a:t>
            </a:r>
            <a:endParaRPr lang="en-AU" dirty="0" smtClean="0">
              <a:solidFill>
                <a:srgbClr val="000000"/>
              </a:solidFill>
              <a:latin typeface="RobotoRegular"/>
            </a:endParaRPr>
          </a:p>
          <a:p>
            <a:endParaRPr lang="en-AU" dirty="0">
              <a:solidFill>
                <a:srgbClr val="000000"/>
              </a:solidFill>
              <a:latin typeface="RobotoRegular"/>
            </a:endParaRPr>
          </a:p>
          <a:p>
            <a:r>
              <a:rPr lang="en-AU" dirty="0" smtClean="0">
                <a:solidFill>
                  <a:srgbClr val="000000"/>
                </a:solidFill>
                <a:latin typeface="RobotoRegular"/>
              </a:rPr>
              <a:t>Placing </a:t>
            </a:r>
            <a:r>
              <a:rPr lang="en-AU" dirty="0">
                <a:solidFill>
                  <a:srgbClr val="000000"/>
                </a:solidFill>
                <a:latin typeface="RobotoRegular"/>
              </a:rPr>
              <a:t>video calls make it possible for families to see each other despite the physical miles that may separate them. </a:t>
            </a:r>
            <a:endParaRPr lang="en-AU" dirty="0" smtClean="0">
              <a:solidFill>
                <a:srgbClr val="000000"/>
              </a:solidFill>
              <a:latin typeface="RobotoRegular"/>
            </a:endParaRPr>
          </a:p>
          <a:p>
            <a:endParaRPr lang="en-AU" dirty="0">
              <a:solidFill>
                <a:srgbClr val="000000"/>
              </a:solidFill>
              <a:latin typeface="RobotoRegular"/>
            </a:endParaRPr>
          </a:p>
          <a:p>
            <a:r>
              <a:rPr lang="en-AU" dirty="0" smtClean="0">
                <a:solidFill>
                  <a:srgbClr val="000000"/>
                </a:solidFill>
                <a:latin typeface="RobotoRegular"/>
              </a:rPr>
              <a:t>For </a:t>
            </a:r>
            <a:r>
              <a:rPr lang="en-AU" dirty="0">
                <a:solidFill>
                  <a:srgbClr val="000000"/>
                </a:solidFill>
                <a:latin typeface="RobotoRegular"/>
              </a:rPr>
              <a:t>example, a parent traveling on a business trip can still see and say goodnight to his children. </a:t>
            </a:r>
            <a:endParaRPr lang="en-AU" dirty="0" smtClean="0">
              <a:solidFill>
                <a:srgbClr val="000000"/>
              </a:solidFill>
              <a:latin typeface="RobotoRegular"/>
            </a:endParaRPr>
          </a:p>
          <a:p>
            <a:endParaRPr lang="en-AU" dirty="0">
              <a:solidFill>
                <a:srgbClr val="000000"/>
              </a:solidFill>
              <a:latin typeface="RobotoRegular"/>
            </a:endParaRPr>
          </a:p>
          <a:p>
            <a:r>
              <a:rPr lang="en-AU" dirty="0" smtClean="0">
                <a:solidFill>
                  <a:srgbClr val="000000"/>
                </a:solidFill>
                <a:latin typeface="RobotoRegular"/>
              </a:rPr>
              <a:t>Businesses </a:t>
            </a:r>
            <a:r>
              <a:rPr lang="en-AU" dirty="0">
                <a:solidFill>
                  <a:srgbClr val="000000"/>
                </a:solidFill>
                <a:latin typeface="RobotoRegular"/>
              </a:rPr>
              <a:t>can save money by using video calls rather than traveling to specific destinations.</a:t>
            </a:r>
            <a:endParaRPr lang="en-AU" dirty="0"/>
          </a:p>
        </p:txBody>
      </p:sp>
    </p:spTree>
    <p:extLst>
      <p:ext uri="{BB962C8B-B14F-4D97-AF65-F5344CB8AC3E}">
        <p14:creationId xmlns:p14="http://schemas.microsoft.com/office/powerpoint/2010/main" val="8778980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Examples</a:t>
            </a:r>
            <a:endParaRPr lang="en-AU" dirty="0"/>
          </a:p>
        </p:txBody>
      </p:sp>
      <p:sp>
        <p:nvSpPr>
          <p:cNvPr id="3" name="Content Placeholder 2"/>
          <p:cNvSpPr>
            <a:spLocks noGrp="1"/>
          </p:cNvSpPr>
          <p:nvPr>
            <p:ph idx="1"/>
          </p:nvPr>
        </p:nvSpPr>
        <p:spPr/>
        <p:txBody>
          <a:bodyPr/>
          <a:lstStyle/>
          <a:p>
            <a:r>
              <a:rPr lang="en-AU" dirty="0" smtClean="0">
                <a:hlinkClick r:id="rId2"/>
              </a:rPr>
              <a:t>http</a:t>
            </a:r>
            <a:r>
              <a:rPr lang="en-AU" dirty="0">
                <a:hlinkClick r:id="rId2"/>
              </a:rPr>
              <a:t>://</a:t>
            </a:r>
            <a:r>
              <a:rPr lang="en-AU" dirty="0" smtClean="0">
                <a:hlinkClick r:id="rId2"/>
              </a:rPr>
              <a:t>www.youtube.com/watch?v=83nfRx6nf0s</a:t>
            </a:r>
            <a:endParaRPr lang="en-AU" dirty="0" smtClean="0"/>
          </a:p>
          <a:p>
            <a:r>
              <a:rPr lang="en-AU" dirty="0">
                <a:hlinkClick r:id="rId3"/>
              </a:rPr>
              <a:t>http://</a:t>
            </a:r>
            <a:r>
              <a:rPr lang="en-AU" dirty="0" smtClean="0">
                <a:hlinkClick r:id="rId3"/>
              </a:rPr>
              <a:t>www.youtube.com/watch?v=nA0bqHJqPQE</a:t>
            </a:r>
            <a:endParaRPr lang="en-AU" dirty="0" smtClean="0"/>
          </a:p>
          <a:p>
            <a:r>
              <a:rPr lang="en-AU" dirty="0">
                <a:hlinkClick r:id="rId4"/>
              </a:rPr>
              <a:t>http://</a:t>
            </a:r>
            <a:r>
              <a:rPr lang="en-AU" dirty="0" smtClean="0">
                <a:hlinkClick r:id="rId4"/>
              </a:rPr>
              <a:t>www.youtube.com/watch?v=H-oH-TELcLE</a:t>
            </a:r>
            <a:endParaRPr lang="en-AU" dirty="0" smtClean="0"/>
          </a:p>
          <a:p>
            <a:endParaRPr lang="en-AU" dirty="0"/>
          </a:p>
        </p:txBody>
      </p:sp>
    </p:spTree>
    <p:extLst>
      <p:ext uri="{BB962C8B-B14F-4D97-AF65-F5344CB8AC3E}">
        <p14:creationId xmlns:p14="http://schemas.microsoft.com/office/powerpoint/2010/main" val="291369884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CellPhones</a:t>
            </a:r>
            <a:endParaRPr lang="en-AU" dirty="0"/>
          </a:p>
        </p:txBody>
      </p:sp>
      <p:sp>
        <p:nvSpPr>
          <p:cNvPr id="3" name="Content Placeholder 2"/>
          <p:cNvSpPr>
            <a:spLocks noGrp="1"/>
          </p:cNvSpPr>
          <p:nvPr>
            <p:ph idx="1"/>
          </p:nvPr>
        </p:nvSpPr>
        <p:spPr/>
        <p:txBody>
          <a:bodyPr>
            <a:normAutofit fontScale="92500" lnSpcReduction="20000"/>
          </a:bodyPr>
          <a:lstStyle/>
          <a:p>
            <a:r>
              <a:rPr lang="en-AU" dirty="0">
                <a:solidFill>
                  <a:srgbClr val="000000"/>
                </a:solidFill>
                <a:latin typeface="RobotoRegular"/>
              </a:rPr>
              <a:t>The popularity of the cellular phone has increased in recent years because this portable telephone allows people to stay connected just about anywhere they may go. </a:t>
            </a:r>
            <a:endParaRPr lang="en-AU" dirty="0" smtClean="0">
              <a:solidFill>
                <a:srgbClr val="000000"/>
              </a:solidFill>
              <a:latin typeface="RobotoRegular"/>
            </a:endParaRPr>
          </a:p>
          <a:p>
            <a:endParaRPr lang="en-AU" dirty="0">
              <a:solidFill>
                <a:srgbClr val="000000"/>
              </a:solidFill>
              <a:latin typeface="RobotoRegular"/>
            </a:endParaRPr>
          </a:p>
          <a:p>
            <a:r>
              <a:rPr lang="en-AU" dirty="0" smtClean="0">
                <a:solidFill>
                  <a:srgbClr val="000000"/>
                </a:solidFill>
                <a:latin typeface="RobotoRegular"/>
              </a:rPr>
              <a:t>In </a:t>
            </a:r>
            <a:r>
              <a:rPr lang="en-AU" dirty="0">
                <a:solidFill>
                  <a:srgbClr val="000000"/>
                </a:solidFill>
                <a:latin typeface="RobotoRegular"/>
              </a:rPr>
              <a:t>addition to placing and receiving voice calls, </a:t>
            </a:r>
            <a:r>
              <a:rPr lang="en-AU" dirty="0" err="1" smtClean="0">
                <a:solidFill>
                  <a:srgbClr val="000000"/>
                </a:solidFill>
                <a:latin typeface="RobotoRegular"/>
              </a:rPr>
              <a:t>cellphones</a:t>
            </a:r>
            <a:r>
              <a:rPr lang="en-AU" dirty="0" smtClean="0">
                <a:solidFill>
                  <a:srgbClr val="000000"/>
                </a:solidFill>
                <a:latin typeface="RobotoRegular"/>
              </a:rPr>
              <a:t> </a:t>
            </a:r>
            <a:r>
              <a:rPr lang="en-AU" dirty="0">
                <a:solidFill>
                  <a:srgbClr val="000000"/>
                </a:solidFill>
                <a:latin typeface="RobotoRegular"/>
              </a:rPr>
              <a:t>provide the ability to send text messages to other cell phone </a:t>
            </a:r>
            <a:r>
              <a:rPr lang="en-AU" dirty="0" smtClean="0">
                <a:solidFill>
                  <a:srgbClr val="000000"/>
                </a:solidFill>
                <a:latin typeface="RobotoRegular"/>
              </a:rPr>
              <a:t>users, </a:t>
            </a:r>
            <a:r>
              <a:rPr lang="en-AU" dirty="0">
                <a:solidFill>
                  <a:srgbClr val="000000"/>
                </a:solidFill>
                <a:latin typeface="RobotoRegular"/>
              </a:rPr>
              <a:t>allow users to gain access to their email </a:t>
            </a:r>
            <a:r>
              <a:rPr lang="en-AU" dirty="0" smtClean="0">
                <a:solidFill>
                  <a:srgbClr val="000000"/>
                </a:solidFill>
                <a:latin typeface="RobotoRegular"/>
              </a:rPr>
              <a:t>accounts and </a:t>
            </a:r>
            <a:r>
              <a:rPr lang="en-AU" dirty="0">
                <a:solidFill>
                  <a:srgbClr val="000000"/>
                </a:solidFill>
                <a:latin typeface="RobotoRegular"/>
              </a:rPr>
              <a:t>access social networking websites and send instant messages. </a:t>
            </a:r>
            <a:endParaRPr lang="en-AU" dirty="0"/>
          </a:p>
        </p:txBody>
      </p:sp>
    </p:spTree>
    <p:extLst>
      <p:ext uri="{BB962C8B-B14F-4D97-AF65-F5344CB8AC3E}">
        <p14:creationId xmlns:p14="http://schemas.microsoft.com/office/powerpoint/2010/main" val="52885361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Intergenerational communication and intra-generational communication</a:t>
            </a:r>
            <a:endParaRPr lang="en-AU" dirty="0"/>
          </a:p>
        </p:txBody>
      </p:sp>
      <p:sp>
        <p:nvSpPr>
          <p:cNvPr id="3" name="Content Placeholder 2"/>
          <p:cNvSpPr>
            <a:spLocks noGrp="1"/>
          </p:cNvSpPr>
          <p:nvPr>
            <p:ph idx="1"/>
          </p:nvPr>
        </p:nvSpPr>
        <p:spPr>
          <a:xfrm>
            <a:off x="467544" y="1916832"/>
            <a:ext cx="8229600" cy="4525963"/>
          </a:xfrm>
        </p:spPr>
        <p:txBody>
          <a:bodyPr>
            <a:normAutofit fontScale="77500" lnSpcReduction="20000"/>
          </a:bodyPr>
          <a:lstStyle/>
          <a:p>
            <a:r>
              <a:rPr lang="en-AU" dirty="0">
                <a:solidFill>
                  <a:srgbClr val="333333"/>
                </a:solidFill>
                <a:latin typeface="Lucida Sans Unicode"/>
              </a:rPr>
              <a:t>The term “</a:t>
            </a:r>
            <a:r>
              <a:rPr lang="en-AU" b="1" dirty="0">
                <a:solidFill>
                  <a:srgbClr val="333333"/>
                </a:solidFill>
                <a:latin typeface="Lucida Sans Unicode"/>
              </a:rPr>
              <a:t>intergenerational communication</a:t>
            </a:r>
            <a:r>
              <a:rPr lang="en-AU" dirty="0">
                <a:solidFill>
                  <a:srgbClr val="333333"/>
                </a:solidFill>
                <a:latin typeface="Lucida Sans Unicode"/>
              </a:rPr>
              <a:t>” applies to interactions involving individuals who are from different age cohorts or age groups. Families provide ready examples of individuals whose communication would be classified as intergenerational: parent and child, grandparent and grandchild, aunt and niece, to name a few. </a:t>
            </a:r>
            <a:endParaRPr lang="en-AU" dirty="0" smtClean="0">
              <a:solidFill>
                <a:srgbClr val="333333"/>
              </a:solidFill>
              <a:latin typeface="Lucida Sans Unicode"/>
            </a:endParaRPr>
          </a:p>
          <a:p>
            <a:endParaRPr lang="en-AU" dirty="0">
              <a:solidFill>
                <a:srgbClr val="333333"/>
              </a:solidFill>
              <a:latin typeface="Lucida Sans Unicode"/>
            </a:endParaRPr>
          </a:p>
          <a:p>
            <a:r>
              <a:rPr lang="en-AU" dirty="0" smtClean="0">
                <a:solidFill>
                  <a:srgbClr val="333333"/>
                </a:solidFill>
                <a:latin typeface="Lucida Sans Unicode"/>
              </a:rPr>
              <a:t>These </a:t>
            </a:r>
            <a:r>
              <a:rPr lang="en-AU" dirty="0">
                <a:solidFill>
                  <a:srgbClr val="333333"/>
                </a:solidFill>
                <a:latin typeface="Lucida Sans Unicode"/>
              </a:rPr>
              <a:t>interactions stand in contrast to </a:t>
            </a:r>
            <a:r>
              <a:rPr lang="en-AU" b="1" dirty="0" err="1">
                <a:solidFill>
                  <a:schemeClr val="bg1"/>
                </a:solidFill>
                <a:latin typeface="Lucida Sans Unicode"/>
              </a:rPr>
              <a:t>intragenerational</a:t>
            </a:r>
            <a:r>
              <a:rPr lang="en-AU" b="1" dirty="0">
                <a:solidFill>
                  <a:schemeClr val="bg1"/>
                </a:solidFill>
                <a:latin typeface="Lucida Sans Unicode"/>
              </a:rPr>
              <a:t> communication </a:t>
            </a:r>
            <a:r>
              <a:rPr lang="en-AU" dirty="0">
                <a:solidFill>
                  <a:srgbClr val="333333"/>
                </a:solidFill>
                <a:latin typeface="Lucida Sans Unicode"/>
              </a:rPr>
              <a:t>or communication between individuals from the same generation or age cohort, such as siblings. </a:t>
            </a:r>
            <a:endParaRPr lang="en-AU" dirty="0"/>
          </a:p>
        </p:txBody>
      </p:sp>
    </p:spTree>
    <p:extLst>
      <p:ext uri="{BB962C8B-B14F-4D97-AF65-F5344CB8AC3E}">
        <p14:creationId xmlns:p14="http://schemas.microsoft.com/office/powerpoint/2010/main" val="426663479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How has technology changed intra-generational communication</a:t>
            </a:r>
            <a:r>
              <a:rPr lang="en-AU" dirty="0" smtClean="0"/>
              <a:t>?</a:t>
            </a:r>
            <a:endParaRPr lang="en-AU" dirty="0"/>
          </a:p>
        </p:txBody>
      </p:sp>
      <p:sp>
        <p:nvSpPr>
          <p:cNvPr id="3" name="Content Placeholder 2"/>
          <p:cNvSpPr>
            <a:spLocks noGrp="1"/>
          </p:cNvSpPr>
          <p:nvPr>
            <p:ph idx="1"/>
          </p:nvPr>
        </p:nvSpPr>
        <p:spPr/>
        <p:txBody>
          <a:bodyPr>
            <a:normAutofit fontScale="92500" lnSpcReduction="20000"/>
          </a:bodyPr>
          <a:lstStyle/>
          <a:p>
            <a:r>
              <a:rPr lang="en-AU" dirty="0" smtClean="0">
                <a:solidFill>
                  <a:schemeClr val="bg1"/>
                </a:solidFill>
              </a:rPr>
              <a:t>Think back and reflect over your life time. Has technology changed the way in which you communicate with your peers?</a:t>
            </a:r>
          </a:p>
          <a:p>
            <a:endParaRPr lang="en-AU" dirty="0">
              <a:solidFill>
                <a:schemeClr val="bg1"/>
              </a:solidFill>
            </a:endParaRPr>
          </a:p>
          <a:p>
            <a:r>
              <a:rPr lang="en-AU" dirty="0" smtClean="0">
                <a:solidFill>
                  <a:schemeClr val="bg1"/>
                </a:solidFill>
              </a:rPr>
              <a:t>Have you always grown up with a mobile phone? Social media?</a:t>
            </a:r>
          </a:p>
          <a:p>
            <a:endParaRPr lang="en-AU" dirty="0">
              <a:solidFill>
                <a:schemeClr val="bg1"/>
              </a:solidFill>
            </a:endParaRPr>
          </a:p>
          <a:p>
            <a:r>
              <a:rPr lang="en-AU" dirty="0" smtClean="0">
                <a:solidFill>
                  <a:schemeClr val="bg1"/>
                </a:solidFill>
              </a:rPr>
              <a:t>What barriers can you identify to communication that existed when you were little? Do these barriers still exist for you today? Why/why not?</a:t>
            </a:r>
            <a:endParaRPr lang="en-AU" dirty="0">
              <a:solidFill>
                <a:schemeClr val="bg1"/>
              </a:solidFill>
            </a:endParaRPr>
          </a:p>
        </p:txBody>
      </p:sp>
    </p:spTree>
    <p:extLst>
      <p:ext uri="{BB962C8B-B14F-4D97-AF65-F5344CB8AC3E}">
        <p14:creationId xmlns:p14="http://schemas.microsoft.com/office/powerpoint/2010/main" val="133367609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language </a:t>
            </a:r>
            <a:r>
              <a:rPr lang="en-AU" dirty="0" smtClean="0"/>
              <a:t>usage and communication technologies</a:t>
            </a:r>
            <a:endParaRPr lang="en-AU" dirty="0"/>
          </a:p>
        </p:txBody>
      </p:sp>
      <p:sp>
        <p:nvSpPr>
          <p:cNvPr id="3" name="Content Placeholder 2"/>
          <p:cNvSpPr>
            <a:spLocks noGrp="1"/>
          </p:cNvSpPr>
          <p:nvPr>
            <p:ph idx="1"/>
          </p:nvPr>
        </p:nvSpPr>
        <p:spPr/>
        <p:txBody>
          <a:bodyPr>
            <a:normAutofit fontScale="92500" lnSpcReduction="20000"/>
          </a:bodyPr>
          <a:lstStyle/>
          <a:p>
            <a:r>
              <a:rPr lang="en-AU" dirty="0">
                <a:solidFill>
                  <a:schemeClr val="bg1"/>
                </a:solidFill>
              </a:rPr>
              <a:t>Technology’s role in our lives is astonishing. Its effect on the way we communicate has changed the English language forever.</a:t>
            </a:r>
          </a:p>
          <a:p>
            <a:endParaRPr lang="en-AU" dirty="0">
              <a:solidFill>
                <a:schemeClr val="bg1"/>
              </a:solidFill>
            </a:endParaRPr>
          </a:p>
          <a:p>
            <a:r>
              <a:rPr lang="en-AU" dirty="0">
                <a:solidFill>
                  <a:schemeClr val="bg1"/>
                </a:solidFill>
              </a:rPr>
              <a:t>To be more specific, the way we speak today is, by and large, the way we spoke before the internet became what it is, albeit with an enriched vocabulary. Conventions of telephone conversations have, to my mind, changed little: we still use the same methods – if not words – to greet and sign off, for example.</a:t>
            </a:r>
          </a:p>
        </p:txBody>
      </p:sp>
    </p:spTree>
    <p:extLst>
      <p:ext uri="{BB962C8B-B14F-4D97-AF65-F5344CB8AC3E}">
        <p14:creationId xmlns:p14="http://schemas.microsoft.com/office/powerpoint/2010/main" val="171545504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a:solidFill>
                  <a:schemeClr val="bg1"/>
                </a:solidFill>
              </a:rPr>
              <a:t>What is hugely different, however, is the way we write today. That is the area where technology has had the biggest impact.</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3573016"/>
            <a:ext cx="4005125" cy="2999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861218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lnSpcReduction="10000"/>
          </a:bodyPr>
          <a:lstStyle/>
          <a:p>
            <a:r>
              <a:rPr lang="en-AU" dirty="0">
                <a:solidFill>
                  <a:schemeClr val="bg1"/>
                </a:solidFill>
              </a:rPr>
              <a:t>Email altered the structure of the letter as a communicative tool. It brought with it a whole new etiquette, as well as new conventions and new abbreviations, such as IMO (in my opinion), FWIW (for what it’s worth), IIRC (if I remember correctly) and FYI (for your information).</a:t>
            </a:r>
          </a:p>
          <a:p>
            <a:endParaRPr lang="en-AU" dirty="0">
              <a:solidFill>
                <a:schemeClr val="bg1"/>
              </a:solidFill>
            </a:endParaRPr>
          </a:p>
          <a:p>
            <a:r>
              <a:rPr lang="en-AU" dirty="0">
                <a:solidFill>
                  <a:schemeClr val="bg1"/>
                </a:solidFill>
              </a:rPr>
              <a:t>And it introduced the idea that WORDS IN UPPER CASE MEAN WE ARE SHOUTING, while lower case writing is the accepted form.</a:t>
            </a:r>
          </a:p>
        </p:txBody>
      </p:sp>
    </p:spTree>
    <p:extLst>
      <p:ext uri="{BB962C8B-B14F-4D97-AF65-F5344CB8AC3E}">
        <p14:creationId xmlns:p14="http://schemas.microsoft.com/office/powerpoint/2010/main" val="69115017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5001419"/>
          </a:xfrm>
        </p:spPr>
        <p:txBody>
          <a:bodyPr/>
          <a:lstStyle/>
          <a:p>
            <a:r>
              <a:rPr lang="en-AU" dirty="0">
                <a:solidFill>
                  <a:srgbClr val="111111"/>
                </a:solidFill>
                <a:latin typeface="Georgia"/>
              </a:rPr>
              <a:t>But email English is nothing compared to the impact upon language driven by mobile phone users. The rate and extent of change this has had is truly astounding</a:t>
            </a:r>
            <a:r>
              <a:rPr lang="en-AU" dirty="0" smtClean="0">
                <a:solidFill>
                  <a:srgbClr val="111111"/>
                </a:solidFill>
                <a:latin typeface="Georgia"/>
              </a:rPr>
              <a:t>.</a:t>
            </a:r>
          </a:p>
          <a:p>
            <a:endParaRPr lang="en-AU" dirty="0">
              <a:solidFill>
                <a:srgbClr val="111111"/>
              </a:solidFill>
              <a:latin typeface="Georgia"/>
            </a:endParaRPr>
          </a:p>
          <a:p>
            <a:r>
              <a:rPr lang="en-AU" dirty="0">
                <a:solidFill>
                  <a:srgbClr val="111111"/>
                </a:solidFill>
                <a:latin typeface="Georgia"/>
              </a:rPr>
              <a:t>The way we write our text messages is now so widely accepted that it has infiltrated mainstream advertising. Here are two </a:t>
            </a:r>
            <a:r>
              <a:rPr lang="en-AU" dirty="0" smtClean="0">
                <a:solidFill>
                  <a:srgbClr val="111111"/>
                </a:solidFill>
                <a:latin typeface="Georgia"/>
              </a:rPr>
              <a:t>examples:</a:t>
            </a:r>
            <a:endParaRPr lang="en-AU" dirty="0">
              <a:solidFill>
                <a:srgbClr val="111111"/>
              </a:solidFill>
              <a:latin typeface="Georgia"/>
            </a:endParaRPr>
          </a:p>
          <a:p>
            <a:endParaRPr lang="en-AU" dirty="0"/>
          </a:p>
        </p:txBody>
      </p:sp>
    </p:spTree>
    <p:extLst>
      <p:ext uri="{BB962C8B-B14F-4D97-AF65-F5344CB8AC3E}">
        <p14:creationId xmlns:p14="http://schemas.microsoft.com/office/powerpoint/2010/main" val="349628333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760640"/>
          </a:xfrm>
        </p:spPr>
        <p:txBody>
          <a:bodyPr>
            <a:normAutofit fontScale="92500" lnSpcReduction="20000"/>
          </a:bodyPr>
          <a:lstStyle/>
          <a:p>
            <a:r>
              <a:rPr lang="en-AU" dirty="0">
                <a:solidFill>
                  <a:srgbClr val="111111"/>
                </a:solidFill>
                <a:latin typeface="Georgia"/>
              </a:rPr>
              <a:t>Virgin Media, the British company, ran a campaign several months ago for its provision of broadband (or </a:t>
            </a:r>
            <a:r>
              <a:rPr lang="en-AU" dirty="0" err="1">
                <a:solidFill>
                  <a:srgbClr val="111111"/>
                </a:solidFill>
                <a:latin typeface="Georgia"/>
              </a:rPr>
              <a:t>Brdbnd</a:t>
            </a:r>
            <a:r>
              <a:rPr lang="en-AU" dirty="0">
                <a:solidFill>
                  <a:srgbClr val="111111"/>
                </a:solidFill>
                <a:latin typeface="Georgia"/>
              </a:rPr>
              <a:t>, as it called it) and, a little more locally to me, a council campaign advised us: ‘</a:t>
            </a:r>
            <a:r>
              <a:rPr lang="en-AU" dirty="0" err="1">
                <a:solidFill>
                  <a:srgbClr val="111111"/>
                </a:solidFill>
                <a:latin typeface="Georgia"/>
              </a:rPr>
              <a:t>Dnt</a:t>
            </a:r>
            <a:r>
              <a:rPr lang="en-AU" dirty="0">
                <a:solidFill>
                  <a:srgbClr val="111111"/>
                </a:solidFill>
                <a:latin typeface="Georgia"/>
              </a:rPr>
              <a:t> B </a:t>
            </a:r>
            <a:r>
              <a:rPr lang="en-AU" dirty="0" err="1">
                <a:solidFill>
                  <a:srgbClr val="111111"/>
                </a:solidFill>
                <a:latin typeface="Georgia"/>
              </a:rPr>
              <a:t>Wstfl</a:t>
            </a:r>
            <a:r>
              <a:rPr lang="en-AU" dirty="0" smtClean="0">
                <a:solidFill>
                  <a:srgbClr val="111111"/>
                </a:solidFill>
                <a:latin typeface="Georgia"/>
              </a:rPr>
              <a:t>’.</a:t>
            </a:r>
          </a:p>
          <a:p>
            <a:pPr marL="0" indent="0">
              <a:buNone/>
            </a:pPr>
            <a:endParaRPr lang="en-AU" dirty="0">
              <a:solidFill>
                <a:srgbClr val="111111"/>
              </a:solidFill>
              <a:latin typeface="Georgia"/>
            </a:endParaRPr>
          </a:p>
          <a:p>
            <a:r>
              <a:rPr lang="en-AU" dirty="0">
                <a:solidFill>
                  <a:srgbClr val="111111"/>
                </a:solidFill>
                <a:latin typeface="Georgia"/>
              </a:rPr>
              <a:t>And then we have the meteoric rise of blogging. There are now well over 100million blogs worldwide. Add to that the even-more-baffling growth of the key social networking websites – MySpace, </a:t>
            </a:r>
            <a:r>
              <a:rPr lang="en-AU" dirty="0" err="1">
                <a:solidFill>
                  <a:srgbClr val="111111"/>
                </a:solidFill>
                <a:latin typeface="Georgia"/>
              </a:rPr>
              <a:t>Bebo</a:t>
            </a:r>
            <a:r>
              <a:rPr lang="en-AU" dirty="0">
                <a:solidFill>
                  <a:srgbClr val="111111"/>
                </a:solidFill>
                <a:latin typeface="Georgia"/>
              </a:rPr>
              <a:t>, Facebook – and we start to see the whole picture. The watch-words today are ‘user-generated content’ (UGC).</a:t>
            </a:r>
          </a:p>
          <a:p>
            <a:endParaRPr lang="en-AU" dirty="0"/>
          </a:p>
        </p:txBody>
      </p:sp>
    </p:spTree>
    <p:extLst>
      <p:ext uri="{BB962C8B-B14F-4D97-AF65-F5344CB8AC3E}">
        <p14:creationId xmlns:p14="http://schemas.microsoft.com/office/powerpoint/2010/main" val="116243359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92696"/>
            <a:ext cx="8229600" cy="4525963"/>
          </a:xfrm>
        </p:spPr>
        <p:txBody>
          <a:bodyPr/>
          <a:lstStyle/>
          <a:p>
            <a:r>
              <a:rPr lang="en-AU" dirty="0">
                <a:solidFill>
                  <a:srgbClr val="111111"/>
                </a:solidFill>
                <a:latin typeface="Georgia"/>
              </a:rPr>
              <a:t>So, to sum up…email + texting + blogging + social networking sites = people writing more how they speak and less like they used to write. And, essentially, less like they had to write – either for a boss, a parent or a teacher</a:t>
            </a:r>
            <a:r>
              <a:rPr lang="en-AU" dirty="0" smtClean="0">
                <a:solidFill>
                  <a:srgbClr val="111111"/>
                </a:solidFill>
                <a:latin typeface="Georgia"/>
              </a:rPr>
              <a:t>.</a:t>
            </a:r>
          </a:p>
          <a:p>
            <a:endParaRPr lang="en-AU" dirty="0">
              <a:solidFill>
                <a:srgbClr val="111111"/>
              </a:solidFill>
              <a:latin typeface="Georgia"/>
            </a:endParaRPr>
          </a:p>
          <a:p>
            <a:r>
              <a:rPr lang="en-AU" dirty="0" smtClean="0">
                <a:solidFill>
                  <a:srgbClr val="111111"/>
                </a:solidFill>
                <a:latin typeface="Georgia"/>
              </a:rPr>
              <a:t>Complete worksheets on “text talk”</a:t>
            </a:r>
            <a:endParaRPr lang="en-AU" dirty="0"/>
          </a:p>
        </p:txBody>
      </p:sp>
    </p:spTree>
    <p:extLst>
      <p:ext uri="{BB962C8B-B14F-4D97-AF65-F5344CB8AC3E}">
        <p14:creationId xmlns:p14="http://schemas.microsoft.com/office/powerpoint/2010/main" val="244371539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solidFill>
                  <a:schemeClr val="bg1"/>
                </a:solidFill>
              </a:rPr>
              <a:t>Communication Accommodation Theory strengths and weaknesses</a:t>
            </a:r>
            <a:endParaRPr lang="en-AU" dirty="0">
              <a:solidFill>
                <a:schemeClr val="bg1"/>
              </a:solidFill>
            </a:endParaRPr>
          </a:p>
        </p:txBody>
      </p:sp>
      <p:sp>
        <p:nvSpPr>
          <p:cNvPr id="3" name="Content Placeholder 2"/>
          <p:cNvSpPr>
            <a:spLocks noGrp="1"/>
          </p:cNvSpPr>
          <p:nvPr>
            <p:ph idx="1"/>
          </p:nvPr>
        </p:nvSpPr>
        <p:spPr/>
        <p:txBody>
          <a:bodyPr>
            <a:normAutofit fontScale="77500" lnSpcReduction="20000"/>
          </a:bodyPr>
          <a:lstStyle/>
          <a:p>
            <a:r>
              <a:rPr lang="en-AU" dirty="0">
                <a:solidFill>
                  <a:schemeClr val="bg1"/>
                </a:solidFill>
              </a:rPr>
              <a:t>In interpersonal situations, language can be used to convey information about one's personality, temperament, social status, group belonging, and so forth. </a:t>
            </a:r>
            <a:endParaRPr lang="en-AU" dirty="0" smtClean="0">
              <a:solidFill>
                <a:schemeClr val="bg1"/>
              </a:solidFill>
            </a:endParaRPr>
          </a:p>
          <a:p>
            <a:endParaRPr lang="en-AU" dirty="0">
              <a:solidFill>
                <a:schemeClr val="bg1"/>
              </a:solidFill>
            </a:endParaRPr>
          </a:p>
          <a:p>
            <a:r>
              <a:rPr lang="en-AU" dirty="0" smtClean="0">
                <a:solidFill>
                  <a:schemeClr val="bg1"/>
                </a:solidFill>
              </a:rPr>
              <a:t>Although </a:t>
            </a:r>
            <a:r>
              <a:rPr lang="en-AU" dirty="0">
                <a:solidFill>
                  <a:schemeClr val="bg1"/>
                </a:solidFill>
              </a:rPr>
              <a:t>many of us like to think that we interact essentially the same way to virtually every person we encounter, thanks to fairness and our integrity, this simply is not true. </a:t>
            </a:r>
            <a:endParaRPr lang="en-AU" dirty="0" smtClean="0">
              <a:solidFill>
                <a:schemeClr val="bg1"/>
              </a:solidFill>
            </a:endParaRPr>
          </a:p>
          <a:p>
            <a:endParaRPr lang="en-AU" dirty="0">
              <a:solidFill>
                <a:schemeClr val="bg1"/>
              </a:solidFill>
            </a:endParaRPr>
          </a:p>
          <a:p>
            <a:r>
              <a:rPr lang="en-AU" dirty="0" smtClean="0">
                <a:solidFill>
                  <a:schemeClr val="bg1"/>
                </a:solidFill>
              </a:rPr>
              <a:t>In </a:t>
            </a:r>
            <a:r>
              <a:rPr lang="en-AU" dirty="0">
                <a:solidFill>
                  <a:schemeClr val="bg1"/>
                </a:solidFill>
              </a:rPr>
              <a:t>most instances, it is desirable, and even necessary, to adjust our language patterns to our conversational partners, be they close friends or loathed </a:t>
            </a:r>
            <a:r>
              <a:rPr lang="en-AU" dirty="0" smtClean="0">
                <a:solidFill>
                  <a:schemeClr val="bg1"/>
                </a:solidFill>
              </a:rPr>
              <a:t>felons</a:t>
            </a:r>
            <a:endParaRPr lang="en-AU" dirty="0">
              <a:solidFill>
                <a:schemeClr val="bg1"/>
              </a:solidFill>
            </a:endParaRPr>
          </a:p>
        </p:txBody>
      </p:sp>
    </p:spTree>
    <p:extLst>
      <p:ext uri="{BB962C8B-B14F-4D97-AF65-F5344CB8AC3E}">
        <p14:creationId xmlns:p14="http://schemas.microsoft.com/office/powerpoint/2010/main" val="1732186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AU" dirty="0">
                <a:solidFill>
                  <a:schemeClr val="bg1"/>
                </a:solidFill>
              </a:rPr>
              <a:t>A message or communication is sent by the sender through a communication channel to a receiver, or to multiple receivers.  </a:t>
            </a:r>
            <a:endParaRPr lang="en-AU" dirty="0" smtClean="0">
              <a:solidFill>
                <a:schemeClr val="bg1"/>
              </a:solidFill>
            </a:endParaRPr>
          </a:p>
          <a:p>
            <a:endParaRPr lang="en-AU" dirty="0">
              <a:solidFill>
                <a:schemeClr val="bg1"/>
              </a:solidFill>
            </a:endParaRPr>
          </a:p>
          <a:p>
            <a:r>
              <a:rPr lang="en-AU" dirty="0" smtClean="0">
                <a:solidFill>
                  <a:schemeClr val="bg1"/>
                </a:solidFill>
              </a:rPr>
              <a:t>The </a:t>
            </a:r>
            <a:r>
              <a:rPr lang="en-AU" dirty="0">
                <a:solidFill>
                  <a:schemeClr val="bg1"/>
                </a:solidFill>
              </a:rPr>
              <a:t>sender must encode the message (the information being conveyed) into a form that is appropriate to the communication channel, and the receiver(s) then decodes the message to understand its meaning and significance.</a:t>
            </a:r>
          </a:p>
          <a:p>
            <a:endParaRPr lang="en-AU" dirty="0"/>
          </a:p>
        </p:txBody>
      </p:sp>
      <p:sp>
        <p:nvSpPr>
          <p:cNvPr id="4" name="Title 3"/>
          <p:cNvSpPr>
            <a:spLocks noGrp="1"/>
          </p:cNvSpPr>
          <p:nvPr>
            <p:ph type="title"/>
          </p:nvPr>
        </p:nvSpPr>
        <p:spPr/>
        <p:txBody>
          <a:bodyPr>
            <a:normAutofit/>
          </a:bodyPr>
          <a:lstStyle/>
          <a:p>
            <a:pPr algn="l"/>
            <a:r>
              <a:rPr lang="en-AU" b="1" dirty="0">
                <a:solidFill>
                  <a:srgbClr val="051035"/>
                </a:solidFill>
                <a:latin typeface="Open Sans"/>
              </a:rPr>
              <a:t>The Communication </a:t>
            </a:r>
            <a:r>
              <a:rPr lang="en-AU" b="1" dirty="0" smtClean="0">
                <a:solidFill>
                  <a:srgbClr val="051035"/>
                </a:solidFill>
                <a:latin typeface="Open Sans"/>
              </a:rPr>
              <a:t>Process</a:t>
            </a:r>
            <a:endParaRPr lang="en-AU" dirty="0"/>
          </a:p>
        </p:txBody>
      </p:sp>
    </p:spTree>
    <p:extLst>
      <p:ext uri="{BB962C8B-B14F-4D97-AF65-F5344CB8AC3E}">
        <p14:creationId xmlns:p14="http://schemas.microsoft.com/office/powerpoint/2010/main" val="101452812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25000" lnSpcReduction="20000"/>
          </a:bodyPr>
          <a:lstStyle/>
          <a:p>
            <a:pPr lvl="0"/>
            <a:r>
              <a:rPr lang="en-AU" sz="7400" dirty="0" smtClean="0">
                <a:solidFill>
                  <a:prstClr val="black"/>
                </a:solidFill>
              </a:rPr>
              <a:t>Sometimes </a:t>
            </a:r>
            <a:r>
              <a:rPr lang="en-AU" sz="7400" dirty="0">
                <a:solidFill>
                  <a:prstClr val="black"/>
                </a:solidFill>
              </a:rPr>
              <a:t>we encode this deliberately and consciously, other times it emerges automatically and may not even be decoded overtly. </a:t>
            </a:r>
            <a:endParaRPr lang="en-AU" sz="7400" dirty="0" smtClean="0">
              <a:solidFill>
                <a:prstClr val="black"/>
              </a:solidFill>
            </a:endParaRPr>
          </a:p>
          <a:p>
            <a:pPr lvl="0"/>
            <a:endParaRPr lang="en-AU" sz="7400" dirty="0">
              <a:solidFill>
                <a:prstClr val="black"/>
              </a:solidFill>
            </a:endParaRPr>
          </a:p>
          <a:p>
            <a:pPr lvl="0"/>
            <a:r>
              <a:rPr lang="en-AU" sz="7400" dirty="0" smtClean="0">
                <a:solidFill>
                  <a:prstClr val="black"/>
                </a:solidFill>
              </a:rPr>
              <a:t>Communication </a:t>
            </a:r>
            <a:r>
              <a:rPr lang="en-AU" sz="7400" dirty="0">
                <a:solidFill>
                  <a:prstClr val="black"/>
                </a:solidFill>
              </a:rPr>
              <a:t>accommodation theory (CAT), initially known as speech accommodation theory, was first developed by Giles in 1971 so as to explain how we manage certain facets of interpersonal communication, particularly, our choice of accents and dialects. </a:t>
            </a:r>
            <a:endParaRPr lang="en-AU" sz="7400" dirty="0" smtClean="0">
              <a:solidFill>
                <a:prstClr val="black"/>
              </a:solidFill>
            </a:endParaRPr>
          </a:p>
          <a:p>
            <a:pPr lvl="0"/>
            <a:endParaRPr lang="en-AU" sz="7400" dirty="0">
              <a:solidFill>
                <a:prstClr val="black"/>
              </a:solidFill>
            </a:endParaRPr>
          </a:p>
          <a:p>
            <a:pPr lvl="0"/>
            <a:r>
              <a:rPr lang="en-AU" sz="7400" dirty="0" smtClean="0">
                <a:solidFill>
                  <a:prstClr val="black"/>
                </a:solidFill>
              </a:rPr>
              <a:t>Indeed</a:t>
            </a:r>
            <a:r>
              <a:rPr lang="en-AU" sz="7400" dirty="0">
                <a:solidFill>
                  <a:prstClr val="black"/>
                </a:solidFill>
              </a:rPr>
              <a:t>, it was originally conceptualized to mine more complex socio-psychological understanding of language choices than a mere recourse to people's socially normative dispositions ( Giles &amp; </a:t>
            </a:r>
            <a:r>
              <a:rPr lang="en-AU" sz="7400" dirty="0" err="1">
                <a:solidFill>
                  <a:prstClr val="black"/>
                </a:solidFill>
              </a:rPr>
              <a:t>Powesland</a:t>
            </a:r>
            <a:r>
              <a:rPr lang="en-AU" sz="7400" dirty="0">
                <a:solidFill>
                  <a:prstClr val="black"/>
                </a:solidFill>
              </a:rPr>
              <a:t> 1975 ). </a:t>
            </a:r>
            <a:endParaRPr lang="en-AU" sz="7400" dirty="0" smtClean="0">
              <a:solidFill>
                <a:prstClr val="black"/>
              </a:solidFill>
            </a:endParaRPr>
          </a:p>
          <a:p>
            <a:pPr lvl="0"/>
            <a:endParaRPr lang="en-AU" sz="7400" dirty="0">
              <a:solidFill>
                <a:prstClr val="black"/>
              </a:solidFill>
            </a:endParaRPr>
          </a:p>
          <a:p>
            <a:pPr lvl="0"/>
            <a:r>
              <a:rPr lang="en-AU" sz="7400" dirty="0" smtClean="0">
                <a:solidFill>
                  <a:prstClr val="black"/>
                </a:solidFill>
              </a:rPr>
              <a:t>Over </a:t>
            </a:r>
            <a:r>
              <a:rPr lang="en-AU" sz="7400" dirty="0">
                <a:solidFill>
                  <a:prstClr val="black"/>
                </a:solidFill>
              </a:rPr>
              <a:t>the years, and with various colleagues, Giles has elaborated and revised the theory in varying directions (e.g., Giles et al. 1991 ) and it has, according to many commentators, assumed the status of a major socio-psychological theory of language and social interaction (e.g., Tracy &amp; </a:t>
            </a:r>
            <a:r>
              <a:rPr lang="en-AU" sz="7400" dirty="0" err="1">
                <a:solidFill>
                  <a:prstClr val="black"/>
                </a:solidFill>
              </a:rPr>
              <a:t>Haspel</a:t>
            </a:r>
            <a:r>
              <a:rPr lang="en-AU" sz="7400" dirty="0">
                <a:solidFill>
                  <a:prstClr val="black"/>
                </a:solidFill>
              </a:rPr>
              <a:t> 2004 ).</a:t>
            </a:r>
          </a:p>
          <a:p>
            <a:endParaRPr lang="en-AU" dirty="0" smtClean="0"/>
          </a:p>
          <a:p>
            <a:endParaRPr lang="en-AU" dirty="0"/>
          </a:p>
          <a:p>
            <a:endParaRPr lang="en-AU" dirty="0"/>
          </a:p>
        </p:txBody>
      </p:sp>
    </p:spTree>
    <p:extLst>
      <p:ext uri="{BB962C8B-B14F-4D97-AF65-F5344CB8AC3E}">
        <p14:creationId xmlns:p14="http://schemas.microsoft.com/office/powerpoint/2010/main" val="419129436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txBody>
          <a:bodyPr/>
          <a:lstStyle/>
          <a:p>
            <a:pPr lvl="0"/>
            <a:r>
              <a:rPr lang="en-AU" sz="1800" dirty="0">
                <a:solidFill>
                  <a:prstClr val="black"/>
                </a:solidFill>
              </a:rPr>
              <a:t>Everyone has a specific way of speaking towards different group. Either that towards the elderly, or towards teens, everyone eventually change, back and forth, on how they communicate and interact on different groups. Howard Giles 1972 quoted, “when people interact they adjust their speech, their vocal patterns and their gestures, to accommodate to others</a:t>
            </a:r>
            <a:r>
              <a:rPr lang="en-AU" sz="1800" dirty="0" smtClean="0">
                <a:solidFill>
                  <a:prstClr val="black"/>
                </a:solidFill>
              </a:rPr>
              <a:t>”.</a:t>
            </a:r>
          </a:p>
          <a:p>
            <a:pPr lvl="0"/>
            <a:endParaRPr lang="en-AU" sz="1800" dirty="0">
              <a:solidFill>
                <a:prstClr val="black"/>
              </a:solidFill>
            </a:endParaRPr>
          </a:p>
          <a:p>
            <a:pPr lvl="0"/>
            <a:r>
              <a:rPr lang="en-AU" sz="1800" dirty="0" smtClean="0">
                <a:solidFill>
                  <a:prstClr val="black"/>
                </a:solidFill>
              </a:rPr>
              <a:t>Giles </a:t>
            </a:r>
            <a:r>
              <a:rPr lang="en-AU" sz="1800" dirty="0">
                <a:solidFill>
                  <a:prstClr val="black"/>
                </a:solidFill>
              </a:rPr>
              <a:t>said that there are reasons on why we do this. Whether that to converge (to communicate in a similar way to the other individual) or to diverge (to communicate in an accentuated way to maximize oneself), we always find ourselves in situation where we want to be a part and also fit in to a group or try to be different than those in that group to preserve positive identity. </a:t>
            </a:r>
            <a:endParaRPr lang="en-AU" sz="1800" dirty="0" smtClean="0">
              <a:solidFill>
                <a:prstClr val="black"/>
              </a:solidFill>
            </a:endParaRPr>
          </a:p>
          <a:p>
            <a:pPr lvl="0"/>
            <a:endParaRPr lang="en-AU" sz="1800" dirty="0">
              <a:solidFill>
                <a:prstClr val="black"/>
              </a:solidFill>
            </a:endParaRPr>
          </a:p>
          <a:p>
            <a:pPr lvl="0"/>
            <a:r>
              <a:rPr lang="en-AU" sz="1800" dirty="0" smtClean="0">
                <a:solidFill>
                  <a:prstClr val="black"/>
                </a:solidFill>
              </a:rPr>
              <a:t>This </a:t>
            </a:r>
            <a:r>
              <a:rPr lang="en-AU" sz="1800" dirty="0">
                <a:solidFill>
                  <a:prstClr val="black"/>
                </a:solidFill>
              </a:rPr>
              <a:t>theory basically tries to ‘accommodate’ for differences within situations</a:t>
            </a:r>
            <a:r>
              <a:rPr lang="en-AU" sz="1800" dirty="0" smtClean="0">
                <a:solidFill>
                  <a:prstClr val="black"/>
                </a:solidFill>
              </a:rPr>
              <a:t>. Let </a:t>
            </a:r>
            <a:r>
              <a:rPr lang="en-AU" sz="1800" dirty="0">
                <a:solidFill>
                  <a:prstClr val="black"/>
                </a:solidFill>
              </a:rPr>
              <a:t>us see the examples below to briefly show Communication Accommodation Theory.</a:t>
            </a:r>
          </a:p>
          <a:p>
            <a:endParaRPr lang="en-AU" dirty="0"/>
          </a:p>
        </p:txBody>
      </p:sp>
    </p:spTree>
    <p:extLst>
      <p:ext uri="{BB962C8B-B14F-4D97-AF65-F5344CB8AC3E}">
        <p14:creationId xmlns:p14="http://schemas.microsoft.com/office/powerpoint/2010/main" val="277615466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lstStyle/>
          <a:p>
            <a:r>
              <a:rPr lang="en-AU" b="1" i="1" dirty="0">
                <a:solidFill>
                  <a:srgbClr val="FFA500"/>
                </a:solidFill>
                <a:latin typeface="Helvetica Neue"/>
              </a:rPr>
              <a:t>Convergence:</a:t>
            </a:r>
            <a:r>
              <a:rPr lang="en-AU" dirty="0"/>
              <a:t/>
            </a:r>
            <a:br>
              <a:rPr lang="en-AU" dirty="0"/>
            </a:br>
            <a:r>
              <a:rPr lang="en-AU" dirty="0">
                <a:solidFill>
                  <a:srgbClr val="555555"/>
                </a:solidFill>
                <a:latin typeface="Helvetica Neue"/>
              </a:rPr>
              <a:t>(From the hit American sitcom comedy, Friends, by David Crane and Marta Kauffman</a:t>
            </a:r>
            <a:r>
              <a:rPr lang="en-AU" dirty="0" smtClean="0">
                <a:solidFill>
                  <a:srgbClr val="555555"/>
                </a:solidFill>
                <a:latin typeface="Helvetica Neue"/>
              </a:rPr>
              <a:t>)</a:t>
            </a:r>
          </a:p>
          <a:p>
            <a:endParaRPr lang="en-AU" dirty="0">
              <a:solidFill>
                <a:srgbClr val="555555"/>
              </a:solidFill>
              <a:latin typeface="Helvetica Neue"/>
            </a:endParaRPr>
          </a:p>
          <a:p>
            <a:r>
              <a:rPr lang="en-AU" dirty="0">
                <a:hlinkClick r:id="rId2"/>
              </a:rPr>
              <a:t>https://</a:t>
            </a:r>
            <a:r>
              <a:rPr lang="en-AU" dirty="0" smtClean="0">
                <a:hlinkClick r:id="rId2"/>
              </a:rPr>
              <a:t>www.youtube.com/watch?v=Fe61tMfVKrk#t=222</a:t>
            </a:r>
            <a:endParaRPr lang="en-AU" dirty="0" smtClean="0"/>
          </a:p>
          <a:p>
            <a:endParaRPr lang="en-AU" dirty="0"/>
          </a:p>
        </p:txBody>
      </p:sp>
    </p:spTree>
    <p:extLst>
      <p:ext uri="{BB962C8B-B14F-4D97-AF65-F5344CB8AC3E}">
        <p14:creationId xmlns:p14="http://schemas.microsoft.com/office/powerpoint/2010/main" val="35880945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fontScale="92500" lnSpcReduction="20000"/>
          </a:bodyPr>
          <a:lstStyle/>
          <a:p>
            <a:r>
              <a:rPr lang="en-AU" dirty="0">
                <a:solidFill>
                  <a:srgbClr val="555555"/>
                </a:solidFill>
                <a:latin typeface="Helvetica Neue"/>
              </a:rPr>
              <a:t>Convergence is basically a process whereby the individual tries to change their speech styles just so they can become more similar to those they're interacting.</a:t>
            </a:r>
            <a:r>
              <a:rPr lang="en-AU" dirty="0"/>
              <a:t/>
            </a:r>
            <a:br>
              <a:rPr lang="en-AU" dirty="0"/>
            </a:br>
            <a:r>
              <a:rPr lang="en-AU" dirty="0">
                <a:solidFill>
                  <a:srgbClr val="555555"/>
                </a:solidFill>
                <a:latin typeface="Helvetica Neue"/>
              </a:rPr>
              <a:t/>
            </a:r>
            <a:br>
              <a:rPr lang="en-AU" dirty="0">
                <a:solidFill>
                  <a:srgbClr val="555555"/>
                </a:solidFill>
                <a:latin typeface="Helvetica Neue"/>
              </a:rPr>
            </a:br>
            <a:r>
              <a:rPr lang="en-AU" dirty="0"/>
              <a:t/>
            </a:r>
            <a:br>
              <a:rPr lang="en-AU" dirty="0"/>
            </a:br>
            <a:r>
              <a:rPr lang="en-AU" dirty="0">
                <a:solidFill>
                  <a:srgbClr val="555555"/>
                </a:solidFill>
                <a:latin typeface="Helvetica Neue"/>
              </a:rPr>
              <a:t>The video shows Joey (Matt Leblanc) trying to act the age 19, which is 11 years younger from his real age, just to show that he could pull of being 19. Here, we can see how he shifts his whole personality, just so he can prove that he could pull off 19 when he's interacting with a 19 year old.</a:t>
            </a:r>
            <a:endParaRPr lang="en-AU" dirty="0"/>
          </a:p>
        </p:txBody>
      </p:sp>
    </p:spTree>
    <p:extLst>
      <p:ext uri="{BB962C8B-B14F-4D97-AF65-F5344CB8AC3E}">
        <p14:creationId xmlns:p14="http://schemas.microsoft.com/office/powerpoint/2010/main" val="246519153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fontScale="85000" lnSpcReduction="20000"/>
          </a:bodyPr>
          <a:lstStyle/>
          <a:p>
            <a:r>
              <a:rPr lang="en-AU" dirty="0">
                <a:solidFill>
                  <a:srgbClr val="555555"/>
                </a:solidFill>
                <a:latin typeface="Helvetica Neue"/>
              </a:rPr>
              <a:t>Clothing: before, he dresses up like a normal 30-year-old, simple long pants and a buttoned up shirt. Now he's trying to look 19 by wearing how a typical 19 would wear during that time, which is far different from how he would wear clothes, a 30 year old.  </a:t>
            </a:r>
            <a:r>
              <a:rPr lang="en-AU" dirty="0"/>
              <a:t/>
            </a:r>
            <a:br>
              <a:rPr lang="en-AU" dirty="0"/>
            </a:br>
            <a:r>
              <a:rPr lang="en-AU" dirty="0">
                <a:solidFill>
                  <a:srgbClr val="555555"/>
                </a:solidFill>
                <a:latin typeface="Helvetica Neue"/>
              </a:rPr>
              <a:t/>
            </a:r>
            <a:br>
              <a:rPr lang="en-AU" dirty="0">
                <a:solidFill>
                  <a:srgbClr val="555555"/>
                </a:solidFill>
                <a:latin typeface="Helvetica Neue"/>
              </a:rPr>
            </a:br>
            <a:r>
              <a:rPr lang="en-AU" dirty="0"/>
              <a:t/>
            </a:r>
            <a:br>
              <a:rPr lang="en-AU" dirty="0"/>
            </a:br>
            <a:r>
              <a:rPr lang="en-AU" dirty="0">
                <a:solidFill>
                  <a:srgbClr val="555555"/>
                </a:solidFill>
                <a:latin typeface="Helvetica Neue"/>
              </a:rPr>
              <a:t>Communication: It is obvious that Joey changed his language into that of a 19 year old. He changed his speech patterns so that he could accommodate if he were to talk to a 19 year old. He even change his body language to suit the different context in the conversation, following him being 19.</a:t>
            </a:r>
            <a:r>
              <a:rPr lang="en-AU" dirty="0"/>
              <a:t/>
            </a:r>
            <a:br>
              <a:rPr lang="en-AU" dirty="0"/>
            </a:br>
            <a:endParaRPr lang="en-AU" dirty="0"/>
          </a:p>
        </p:txBody>
      </p:sp>
    </p:spTree>
    <p:extLst>
      <p:ext uri="{BB962C8B-B14F-4D97-AF65-F5344CB8AC3E}">
        <p14:creationId xmlns:p14="http://schemas.microsoft.com/office/powerpoint/2010/main" val="266660938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a:solidFill>
                  <a:srgbClr val="555555"/>
                </a:solidFill>
                <a:latin typeface="Helvetica Neue"/>
              </a:rPr>
              <a:t>Giles states "...it is probably safe to assume that these shifts resulted in a </a:t>
            </a:r>
            <a:r>
              <a:rPr lang="en-AU" dirty="0" err="1">
                <a:solidFill>
                  <a:srgbClr val="555555"/>
                </a:solidFill>
                <a:latin typeface="Helvetica Neue"/>
              </a:rPr>
              <a:t>favorable</a:t>
            </a:r>
            <a:r>
              <a:rPr lang="en-AU" dirty="0">
                <a:solidFill>
                  <a:srgbClr val="555555"/>
                </a:solidFill>
                <a:latin typeface="Helvetica Neue"/>
              </a:rPr>
              <a:t> appraisal of the speaker that is, they have created an impression that the speaker is trying to accommodate to his or her listener(s)".</a:t>
            </a:r>
            <a:endParaRPr lang="en-AU" dirty="0"/>
          </a:p>
        </p:txBody>
      </p:sp>
    </p:spTree>
    <p:extLst>
      <p:ext uri="{BB962C8B-B14F-4D97-AF65-F5344CB8AC3E}">
        <p14:creationId xmlns:p14="http://schemas.microsoft.com/office/powerpoint/2010/main" val="119582022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628800"/>
            <a:ext cx="8229600" cy="1143000"/>
          </a:xfrm>
        </p:spPr>
        <p:txBody>
          <a:bodyPr>
            <a:noAutofit/>
          </a:bodyPr>
          <a:lstStyle/>
          <a:p>
            <a:r>
              <a:rPr lang="en-AU" sz="2400" b="1" i="1" dirty="0">
                <a:solidFill>
                  <a:srgbClr val="FFA500"/>
                </a:solidFill>
                <a:latin typeface="Helvetica Neue"/>
              </a:rPr>
              <a:t>Divergence:</a:t>
            </a:r>
            <a:r>
              <a:rPr lang="en-AU" sz="2400" dirty="0"/>
              <a:t/>
            </a:r>
            <a:br>
              <a:rPr lang="en-AU" sz="2400" dirty="0"/>
            </a:br>
            <a:r>
              <a:rPr lang="en-AU" sz="2400" dirty="0">
                <a:solidFill>
                  <a:srgbClr val="555555"/>
                </a:solidFill>
                <a:latin typeface="Helvetica Neue"/>
              </a:rPr>
              <a:t>(From the supernatural drama television series, Vampire Diaries, by Kevin Williamson and Julie </a:t>
            </a:r>
            <a:r>
              <a:rPr lang="en-AU" sz="2400" dirty="0" err="1">
                <a:solidFill>
                  <a:srgbClr val="555555"/>
                </a:solidFill>
                <a:latin typeface="Helvetica Neue"/>
              </a:rPr>
              <a:t>Plec</a:t>
            </a:r>
            <a:r>
              <a:rPr lang="en-AU" sz="2400" dirty="0">
                <a:solidFill>
                  <a:srgbClr val="555555"/>
                </a:solidFill>
                <a:latin typeface="Helvetica Neue"/>
              </a:rPr>
              <a:t>)</a:t>
            </a:r>
            <a:endParaRPr lang="en-AU" sz="2400" dirty="0"/>
          </a:p>
        </p:txBody>
      </p:sp>
      <p:sp>
        <p:nvSpPr>
          <p:cNvPr id="3" name="Content Placeholder 2"/>
          <p:cNvSpPr>
            <a:spLocks noGrp="1"/>
          </p:cNvSpPr>
          <p:nvPr>
            <p:ph idx="1"/>
          </p:nvPr>
        </p:nvSpPr>
        <p:spPr>
          <a:xfrm>
            <a:off x="457200" y="3573016"/>
            <a:ext cx="8229600" cy="2553147"/>
          </a:xfrm>
        </p:spPr>
        <p:txBody>
          <a:bodyPr/>
          <a:lstStyle/>
          <a:p>
            <a:r>
              <a:rPr lang="en-AU" dirty="0">
                <a:hlinkClick r:id="rId2"/>
              </a:rPr>
              <a:t>https://</a:t>
            </a:r>
            <a:r>
              <a:rPr lang="en-AU" dirty="0" smtClean="0">
                <a:hlinkClick r:id="rId2"/>
              </a:rPr>
              <a:t>www.youtube.com/watch?v=gRNdsx7ggmE</a:t>
            </a:r>
            <a:endParaRPr lang="en-AU" dirty="0" smtClean="0"/>
          </a:p>
          <a:p>
            <a:endParaRPr lang="en-AU" dirty="0"/>
          </a:p>
        </p:txBody>
      </p:sp>
    </p:spTree>
    <p:extLst>
      <p:ext uri="{BB962C8B-B14F-4D97-AF65-F5344CB8AC3E}">
        <p14:creationId xmlns:p14="http://schemas.microsoft.com/office/powerpoint/2010/main" val="420024023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fontScale="77500" lnSpcReduction="20000"/>
          </a:bodyPr>
          <a:lstStyle/>
          <a:p>
            <a:r>
              <a:rPr lang="en-AU" dirty="0">
                <a:solidFill>
                  <a:srgbClr val="555555"/>
                </a:solidFill>
                <a:latin typeface="Helvetica Neue"/>
              </a:rPr>
              <a:t>Giles and </a:t>
            </a:r>
            <a:r>
              <a:rPr lang="en-AU" dirty="0" err="1">
                <a:solidFill>
                  <a:srgbClr val="555555"/>
                </a:solidFill>
                <a:latin typeface="Helvetica Neue"/>
              </a:rPr>
              <a:t>Coupland</a:t>
            </a:r>
            <a:r>
              <a:rPr lang="en-AU" dirty="0">
                <a:solidFill>
                  <a:srgbClr val="555555"/>
                </a:solidFill>
                <a:latin typeface="Helvetica Neue"/>
              </a:rPr>
              <a:t> 1991, refers divergence as “the way in which speakers accentuate speech and nonverbal differences between themselves and others” Divergence talks about how a person change his </a:t>
            </a:r>
            <a:r>
              <a:rPr lang="en-AU" dirty="0" err="1">
                <a:solidFill>
                  <a:srgbClr val="555555"/>
                </a:solidFill>
                <a:latin typeface="Helvetica Neue"/>
              </a:rPr>
              <a:t>behavior</a:t>
            </a:r>
            <a:r>
              <a:rPr lang="en-AU" dirty="0">
                <a:solidFill>
                  <a:srgbClr val="555555"/>
                </a:solidFill>
                <a:latin typeface="Helvetica Neue"/>
              </a:rPr>
              <a:t> so that it differs from the other person and they have no intentions on accommodating the other. Divergence can</a:t>
            </a:r>
            <a:r>
              <a:rPr lang="en-AU" dirty="0">
                <a:solidFill>
                  <a:srgbClr val="111111"/>
                </a:solidFill>
                <a:latin typeface="Arial"/>
              </a:rPr>
              <a:t> </a:t>
            </a:r>
            <a:r>
              <a:rPr lang="en-AU" dirty="0">
                <a:solidFill>
                  <a:srgbClr val="111111"/>
                </a:solidFill>
                <a:latin typeface="Helvetica Neue"/>
              </a:rPr>
              <a:t>also happen when a person wants to maintain some distance from another person.</a:t>
            </a:r>
            <a:r>
              <a:rPr lang="en-AU" dirty="0"/>
              <a:t/>
            </a:r>
            <a:br>
              <a:rPr lang="en-AU" dirty="0"/>
            </a:br>
            <a:r>
              <a:rPr lang="en-AU" dirty="0">
                <a:solidFill>
                  <a:srgbClr val="111111"/>
                </a:solidFill>
                <a:latin typeface="Helvetica Neue"/>
              </a:rPr>
              <a:t/>
            </a:r>
            <a:br>
              <a:rPr lang="en-AU" dirty="0">
                <a:solidFill>
                  <a:srgbClr val="111111"/>
                </a:solidFill>
                <a:latin typeface="Helvetica Neue"/>
              </a:rPr>
            </a:br>
            <a:r>
              <a:rPr lang="en-AU" dirty="0"/>
              <a:t/>
            </a:r>
            <a:br>
              <a:rPr lang="en-AU" dirty="0"/>
            </a:br>
            <a:r>
              <a:rPr lang="en-AU" dirty="0">
                <a:solidFill>
                  <a:srgbClr val="111111"/>
                </a:solidFill>
                <a:latin typeface="Helvetica Neue"/>
              </a:rPr>
              <a:t>The video above shows how Stefan (Paul </a:t>
            </a:r>
            <a:r>
              <a:rPr lang="en-AU" dirty="0" err="1">
                <a:solidFill>
                  <a:srgbClr val="111111"/>
                </a:solidFill>
                <a:latin typeface="Helvetica Neue"/>
              </a:rPr>
              <a:t>Wesly</a:t>
            </a:r>
            <a:r>
              <a:rPr lang="en-AU" dirty="0">
                <a:solidFill>
                  <a:srgbClr val="111111"/>
                </a:solidFill>
                <a:latin typeface="Helvetica Neue"/>
              </a:rPr>
              <a:t>) is being a jerk towards Elena (Nina </a:t>
            </a:r>
            <a:r>
              <a:rPr lang="en-AU" dirty="0" err="1">
                <a:solidFill>
                  <a:srgbClr val="111111"/>
                </a:solidFill>
                <a:latin typeface="Helvetica Neue"/>
              </a:rPr>
              <a:t>Dobrev</a:t>
            </a:r>
            <a:r>
              <a:rPr lang="en-AU" dirty="0">
                <a:solidFill>
                  <a:srgbClr val="111111"/>
                </a:solidFill>
                <a:latin typeface="Helvetica Neue"/>
              </a:rPr>
              <a:t>). There's a reason why he's being a jerk. He used to be caring and loving towards her (typical romantic couple). But then it all change when the bad guy, Klaus (Joseph Morgan), forced Stefan to hate Elena because of certain reasons, or else he would kill her.</a:t>
            </a:r>
            <a:endParaRPr lang="en-AU" dirty="0"/>
          </a:p>
        </p:txBody>
      </p:sp>
    </p:spTree>
    <p:extLst>
      <p:ext uri="{BB962C8B-B14F-4D97-AF65-F5344CB8AC3E}">
        <p14:creationId xmlns:p14="http://schemas.microsoft.com/office/powerpoint/2010/main" val="189467545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fontScale="70000" lnSpcReduction="20000"/>
          </a:bodyPr>
          <a:lstStyle/>
          <a:p>
            <a:r>
              <a:rPr lang="en-AU" dirty="0">
                <a:solidFill>
                  <a:srgbClr val="111111"/>
                </a:solidFill>
                <a:latin typeface="Helvetica Neue"/>
              </a:rPr>
              <a:t>Stefan then change his way of communicating and treated her differently so she could hate him and thus easier for him to move on and not love her anymore. He is diverging so he can create distance between them.</a:t>
            </a:r>
            <a:r>
              <a:rPr lang="en-AU" dirty="0"/>
              <a:t/>
            </a:r>
            <a:br>
              <a:rPr lang="en-AU" dirty="0"/>
            </a:br>
            <a:r>
              <a:rPr lang="en-AU" dirty="0">
                <a:solidFill>
                  <a:srgbClr val="111111"/>
                </a:solidFill>
                <a:latin typeface="Helvetica Neue"/>
              </a:rPr>
              <a:t/>
            </a:r>
            <a:br>
              <a:rPr lang="en-AU" dirty="0">
                <a:solidFill>
                  <a:srgbClr val="111111"/>
                </a:solidFill>
                <a:latin typeface="Helvetica Neue"/>
              </a:rPr>
            </a:br>
            <a:r>
              <a:rPr lang="en-AU" dirty="0"/>
              <a:t/>
            </a:r>
            <a:br>
              <a:rPr lang="en-AU" dirty="0"/>
            </a:br>
            <a:r>
              <a:rPr lang="en-AU" dirty="0">
                <a:solidFill>
                  <a:srgbClr val="111111"/>
                </a:solidFill>
                <a:latin typeface="Helvetica Neue"/>
              </a:rPr>
              <a:t>Griffin 2009, mentioned that with divergence, there are </a:t>
            </a:r>
            <a:r>
              <a:rPr lang="en-AU" dirty="0">
                <a:solidFill>
                  <a:srgbClr val="555555"/>
                </a:solidFill>
                <a:latin typeface="Helvetica Neue"/>
              </a:rPr>
              <a:t>'counter-accommodation', 'under-accommodation' or 'over-</a:t>
            </a:r>
            <a:r>
              <a:rPr lang="en-AU" dirty="0" err="1">
                <a:solidFill>
                  <a:srgbClr val="555555"/>
                </a:solidFill>
                <a:latin typeface="Helvetica Neue"/>
              </a:rPr>
              <a:t>accommodation'.</a:t>
            </a:r>
            <a:r>
              <a:rPr lang="en-AU" dirty="0" err="1">
                <a:solidFill>
                  <a:srgbClr val="111111"/>
                </a:solidFill>
                <a:latin typeface="Helvetica Neue"/>
              </a:rPr>
              <a:t>Counter</a:t>
            </a:r>
            <a:r>
              <a:rPr lang="en-AU" dirty="0">
                <a:solidFill>
                  <a:srgbClr val="111111"/>
                </a:solidFill>
                <a:latin typeface="Helvetica Neue"/>
              </a:rPr>
              <a:t>-</a:t>
            </a:r>
            <a:r>
              <a:rPr lang="en-AU" dirty="0" err="1">
                <a:solidFill>
                  <a:srgbClr val="111111"/>
                </a:solidFill>
                <a:latin typeface="Helvetica Neue"/>
              </a:rPr>
              <a:t>accomodation</a:t>
            </a:r>
            <a:r>
              <a:rPr lang="en-AU" dirty="0">
                <a:solidFill>
                  <a:srgbClr val="111111"/>
                </a:solidFill>
                <a:latin typeface="Helvetica Neue"/>
              </a:rPr>
              <a:t> is basically a direct way of telling the other individual on their contrasts, and maximizing their differences. Under-</a:t>
            </a:r>
            <a:r>
              <a:rPr lang="en-AU" dirty="0" err="1">
                <a:solidFill>
                  <a:srgbClr val="111111"/>
                </a:solidFill>
                <a:latin typeface="Helvetica Neue"/>
              </a:rPr>
              <a:t>accomodation</a:t>
            </a:r>
            <a:r>
              <a:rPr lang="en-AU" dirty="0">
                <a:solidFill>
                  <a:srgbClr val="111111"/>
                </a:solidFill>
                <a:latin typeface="Helvetica Neue"/>
              </a:rPr>
              <a:t> is, to simply put it, not accommodating enough, or that the person ignores the other person's way of communicating. Over-accommodating is obviously the opposite, where the individual pays too much attention on the other person's communication style and engage onto an exaggerated compensation.</a:t>
            </a:r>
            <a:endParaRPr lang="en-AU" dirty="0"/>
          </a:p>
        </p:txBody>
      </p:sp>
    </p:spTree>
    <p:extLst>
      <p:ext uri="{BB962C8B-B14F-4D97-AF65-F5344CB8AC3E}">
        <p14:creationId xmlns:p14="http://schemas.microsoft.com/office/powerpoint/2010/main" val="32923893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Criticism of Communication Accommodation </a:t>
            </a:r>
            <a:r>
              <a:rPr lang="en-AU" b="1" dirty="0" smtClean="0"/>
              <a:t>Theory</a:t>
            </a:r>
            <a:endParaRPr lang="en-AU" dirty="0"/>
          </a:p>
        </p:txBody>
      </p:sp>
      <p:sp>
        <p:nvSpPr>
          <p:cNvPr id="3" name="Content Placeholder 2"/>
          <p:cNvSpPr>
            <a:spLocks noGrp="1"/>
          </p:cNvSpPr>
          <p:nvPr>
            <p:ph idx="1"/>
          </p:nvPr>
        </p:nvSpPr>
        <p:spPr/>
        <p:txBody>
          <a:bodyPr>
            <a:normAutofit fontScale="85000" lnSpcReduction="20000"/>
          </a:bodyPr>
          <a:lstStyle/>
          <a:p>
            <a:r>
              <a:rPr lang="en-AU" dirty="0">
                <a:solidFill>
                  <a:schemeClr val="bg1"/>
                </a:solidFill>
              </a:rPr>
              <a:t>Giles’ theory is generally considered to be sound because few researchers have been able to successfully challenge it. </a:t>
            </a:r>
            <a:endParaRPr lang="en-AU" dirty="0" smtClean="0">
              <a:solidFill>
                <a:schemeClr val="bg1"/>
              </a:solidFill>
            </a:endParaRPr>
          </a:p>
          <a:p>
            <a:endParaRPr lang="en-AU" dirty="0">
              <a:solidFill>
                <a:schemeClr val="bg1"/>
              </a:solidFill>
            </a:endParaRPr>
          </a:p>
          <a:p>
            <a:r>
              <a:rPr lang="en-AU" dirty="0" smtClean="0">
                <a:solidFill>
                  <a:schemeClr val="bg1"/>
                </a:solidFill>
              </a:rPr>
              <a:t>However</a:t>
            </a:r>
            <a:r>
              <a:rPr lang="en-AU" dirty="0">
                <a:solidFill>
                  <a:schemeClr val="bg1"/>
                </a:solidFill>
              </a:rPr>
              <a:t>, critics of the theory point out that conversations often seem to be too complex to be broken down into components as simple as convergence and divergence. </a:t>
            </a:r>
            <a:endParaRPr lang="en-AU" dirty="0" smtClean="0">
              <a:solidFill>
                <a:schemeClr val="bg1"/>
              </a:solidFill>
            </a:endParaRPr>
          </a:p>
          <a:p>
            <a:endParaRPr lang="en-AU" dirty="0">
              <a:solidFill>
                <a:schemeClr val="bg1"/>
              </a:solidFill>
            </a:endParaRPr>
          </a:p>
          <a:p>
            <a:r>
              <a:rPr lang="en-AU" dirty="0" smtClean="0">
                <a:solidFill>
                  <a:schemeClr val="bg1"/>
                </a:solidFill>
              </a:rPr>
              <a:t>They </a:t>
            </a:r>
            <a:r>
              <a:rPr lang="en-AU" dirty="0">
                <a:solidFill>
                  <a:schemeClr val="bg1"/>
                </a:solidFill>
              </a:rPr>
              <a:t>also point out that people can use both techniques in the same encounter, a scenario that has not received much attention by researchers. </a:t>
            </a:r>
            <a:endParaRPr lang="en-AU" dirty="0"/>
          </a:p>
        </p:txBody>
      </p:sp>
    </p:spTree>
    <p:extLst>
      <p:ext uri="{BB962C8B-B14F-4D97-AF65-F5344CB8AC3E}">
        <p14:creationId xmlns:p14="http://schemas.microsoft.com/office/powerpoint/2010/main" val="20110702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r>
              <a:rPr lang="en-AU" dirty="0" smtClean="0">
                <a:solidFill>
                  <a:schemeClr val="bg1"/>
                </a:solidFill>
              </a:rPr>
              <a:t>Misunderstanding </a:t>
            </a:r>
            <a:r>
              <a:rPr lang="en-AU" dirty="0">
                <a:solidFill>
                  <a:schemeClr val="bg1"/>
                </a:solidFill>
              </a:rPr>
              <a:t>can occur at any stage of the communication process. </a:t>
            </a:r>
            <a:endParaRPr lang="en-AU" dirty="0" smtClean="0">
              <a:solidFill>
                <a:schemeClr val="bg1"/>
              </a:solidFill>
            </a:endParaRPr>
          </a:p>
          <a:p>
            <a:endParaRPr lang="en-AU" dirty="0">
              <a:solidFill>
                <a:schemeClr val="bg1"/>
              </a:solidFill>
            </a:endParaRPr>
          </a:p>
          <a:p>
            <a:r>
              <a:rPr lang="en-AU" dirty="0" smtClean="0">
                <a:solidFill>
                  <a:schemeClr val="bg1"/>
                </a:solidFill>
              </a:rPr>
              <a:t>Effective </a:t>
            </a:r>
            <a:r>
              <a:rPr lang="en-AU" dirty="0">
                <a:solidFill>
                  <a:schemeClr val="bg1"/>
                </a:solidFill>
              </a:rPr>
              <a:t>communication involves minimising potential misunderstanding and overcoming any barriers to communication at each stage in the communication process. </a:t>
            </a:r>
            <a:endParaRPr lang="en-AU" dirty="0" smtClean="0">
              <a:solidFill>
                <a:schemeClr val="bg1"/>
              </a:solidFill>
            </a:endParaRPr>
          </a:p>
          <a:p>
            <a:endParaRPr lang="en-AU" dirty="0"/>
          </a:p>
          <a:p>
            <a:r>
              <a:rPr lang="en-AU" dirty="0">
                <a:hlinkClick r:id="rId2"/>
              </a:rPr>
              <a:t>http://www.youtube.com/watch?v=ZlcFB0NZHLo</a:t>
            </a:r>
            <a:endParaRPr lang="en-AU" dirty="0"/>
          </a:p>
          <a:p>
            <a:endParaRPr lang="en-AU" dirty="0"/>
          </a:p>
        </p:txBody>
      </p:sp>
    </p:spTree>
    <p:extLst>
      <p:ext uri="{BB962C8B-B14F-4D97-AF65-F5344CB8AC3E}">
        <p14:creationId xmlns:p14="http://schemas.microsoft.com/office/powerpoint/2010/main" val="412936722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fontScale="92500"/>
          </a:bodyPr>
          <a:lstStyle/>
          <a:p>
            <a:r>
              <a:rPr lang="en-AU" dirty="0">
                <a:solidFill>
                  <a:schemeClr val="bg1"/>
                </a:solidFill>
              </a:rPr>
              <a:t>Finally, critics counter that Communication Accommodation Theory assumes that both parties are communicating in a rational manner. </a:t>
            </a:r>
            <a:endParaRPr lang="en-AU" dirty="0" smtClean="0">
              <a:solidFill>
                <a:schemeClr val="bg1"/>
              </a:solidFill>
            </a:endParaRPr>
          </a:p>
          <a:p>
            <a:endParaRPr lang="en-AU" dirty="0">
              <a:solidFill>
                <a:schemeClr val="bg1"/>
              </a:solidFill>
            </a:endParaRPr>
          </a:p>
          <a:p>
            <a:r>
              <a:rPr lang="en-AU" dirty="0" smtClean="0">
                <a:solidFill>
                  <a:schemeClr val="bg1"/>
                </a:solidFill>
              </a:rPr>
              <a:t>They </a:t>
            </a:r>
            <a:r>
              <a:rPr lang="en-AU" dirty="0">
                <a:solidFill>
                  <a:schemeClr val="bg1"/>
                </a:solidFill>
              </a:rPr>
              <a:t>point out that people can and do become unreasonable and even irrational during conflict. </a:t>
            </a:r>
            <a:endParaRPr lang="en-AU" dirty="0" smtClean="0">
              <a:solidFill>
                <a:schemeClr val="bg1"/>
              </a:solidFill>
            </a:endParaRPr>
          </a:p>
          <a:p>
            <a:endParaRPr lang="en-AU" dirty="0">
              <a:solidFill>
                <a:schemeClr val="bg1"/>
              </a:solidFill>
            </a:endParaRPr>
          </a:p>
          <a:p>
            <a:r>
              <a:rPr lang="en-AU" dirty="0" smtClean="0">
                <a:solidFill>
                  <a:schemeClr val="bg1"/>
                </a:solidFill>
              </a:rPr>
              <a:t>Critics </a:t>
            </a:r>
            <a:r>
              <a:rPr lang="en-AU" dirty="0">
                <a:solidFill>
                  <a:schemeClr val="bg1"/>
                </a:solidFill>
              </a:rPr>
              <a:t>charge that, as it stands, the theory does not deal adequately with this aspect of communication. </a:t>
            </a:r>
          </a:p>
          <a:p>
            <a:endParaRPr lang="en-AU" dirty="0"/>
          </a:p>
        </p:txBody>
      </p:sp>
    </p:spTree>
    <p:extLst>
      <p:ext uri="{BB962C8B-B14F-4D97-AF65-F5344CB8AC3E}">
        <p14:creationId xmlns:p14="http://schemas.microsoft.com/office/powerpoint/2010/main" val="160453024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bg1"/>
                </a:solidFill>
              </a:rPr>
              <a:t>Activity</a:t>
            </a:r>
            <a:endParaRPr lang="en-AU" dirty="0">
              <a:solidFill>
                <a:schemeClr val="bg1"/>
              </a:solidFill>
            </a:endParaRPr>
          </a:p>
        </p:txBody>
      </p:sp>
      <p:sp>
        <p:nvSpPr>
          <p:cNvPr id="3" name="Content Placeholder 2"/>
          <p:cNvSpPr>
            <a:spLocks noGrp="1"/>
          </p:cNvSpPr>
          <p:nvPr>
            <p:ph idx="1"/>
          </p:nvPr>
        </p:nvSpPr>
        <p:spPr/>
        <p:txBody>
          <a:bodyPr/>
          <a:lstStyle/>
          <a:p>
            <a:r>
              <a:rPr lang="en-AU" dirty="0" smtClean="0">
                <a:solidFill>
                  <a:schemeClr val="bg1"/>
                </a:solidFill>
              </a:rPr>
              <a:t>Create a table in your books identifying both pros and cons for CAT</a:t>
            </a:r>
          </a:p>
          <a:p>
            <a:endParaRPr lang="en-AU" dirty="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753625866"/>
              </p:ext>
            </p:extLst>
          </p:nvPr>
        </p:nvGraphicFramePr>
        <p:xfrm>
          <a:off x="1763688" y="3356992"/>
          <a:ext cx="6096000" cy="2592288"/>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AU" dirty="0" smtClean="0"/>
                        <a:t>PROS</a:t>
                      </a:r>
                      <a:endParaRPr lang="en-AU" dirty="0"/>
                    </a:p>
                  </a:txBody>
                  <a:tcPr/>
                </a:tc>
                <a:tc>
                  <a:txBody>
                    <a:bodyPr/>
                    <a:lstStyle/>
                    <a:p>
                      <a:r>
                        <a:rPr lang="en-AU" smtClean="0"/>
                        <a:t>CONS</a:t>
                      </a:r>
                      <a:endParaRPr lang="en-AU"/>
                    </a:p>
                  </a:txBody>
                  <a:tcPr/>
                </a:tc>
              </a:tr>
              <a:tr h="2221448">
                <a:tc>
                  <a:txBody>
                    <a:bodyPr/>
                    <a:lstStyle/>
                    <a:p>
                      <a:endParaRPr lang="en-AU"/>
                    </a:p>
                  </a:txBody>
                  <a:tcPr/>
                </a:tc>
                <a:tc>
                  <a:txBody>
                    <a:bodyPr/>
                    <a:lstStyle/>
                    <a:p>
                      <a:endParaRPr lang="en-AU" dirty="0"/>
                    </a:p>
                  </a:txBody>
                  <a:tcPr/>
                </a:tc>
              </a:tr>
            </a:tbl>
          </a:graphicData>
        </a:graphic>
      </p:graphicFrame>
    </p:spTree>
    <p:extLst>
      <p:ext uri="{BB962C8B-B14F-4D97-AF65-F5344CB8AC3E}">
        <p14:creationId xmlns:p14="http://schemas.microsoft.com/office/powerpoint/2010/main" val="292137728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bg1"/>
                </a:solidFill>
              </a:rPr>
              <a:t>Activity 2</a:t>
            </a:r>
            <a:endParaRPr lang="en-AU" dirty="0">
              <a:solidFill>
                <a:schemeClr val="bg1"/>
              </a:solidFill>
            </a:endParaRPr>
          </a:p>
        </p:txBody>
      </p:sp>
      <p:sp>
        <p:nvSpPr>
          <p:cNvPr id="3" name="Content Placeholder 2"/>
          <p:cNvSpPr>
            <a:spLocks noGrp="1"/>
          </p:cNvSpPr>
          <p:nvPr>
            <p:ph idx="1"/>
          </p:nvPr>
        </p:nvSpPr>
        <p:spPr/>
        <p:txBody>
          <a:bodyPr>
            <a:normAutofit fontScale="92500"/>
          </a:bodyPr>
          <a:lstStyle/>
          <a:p>
            <a:r>
              <a:rPr lang="en-AU" dirty="0" smtClean="0">
                <a:solidFill>
                  <a:schemeClr val="bg1"/>
                </a:solidFill>
              </a:rPr>
              <a:t>You are to find ONE example from popular culture of CONVERGENCE and ONE example of DIVERGENCE.</a:t>
            </a:r>
          </a:p>
          <a:p>
            <a:endParaRPr lang="en-AU" dirty="0">
              <a:solidFill>
                <a:schemeClr val="bg1"/>
              </a:solidFill>
            </a:endParaRPr>
          </a:p>
          <a:p>
            <a:r>
              <a:rPr lang="en-AU" dirty="0" smtClean="0">
                <a:solidFill>
                  <a:schemeClr val="bg1"/>
                </a:solidFill>
              </a:rPr>
              <a:t>For each example, why was the technique used? </a:t>
            </a:r>
          </a:p>
          <a:p>
            <a:r>
              <a:rPr lang="en-AU" dirty="0" smtClean="0">
                <a:solidFill>
                  <a:schemeClr val="bg1"/>
                </a:solidFill>
              </a:rPr>
              <a:t>What was the outcome of using the technique?</a:t>
            </a:r>
          </a:p>
          <a:p>
            <a:r>
              <a:rPr lang="en-AU" dirty="0" smtClean="0">
                <a:solidFill>
                  <a:schemeClr val="bg1"/>
                </a:solidFill>
              </a:rPr>
              <a:t>Was it a positive or negative experience for the characters involved?</a:t>
            </a:r>
            <a:endParaRPr lang="en-AU" dirty="0">
              <a:solidFill>
                <a:schemeClr val="bg1"/>
              </a:solidFill>
            </a:endParaRPr>
          </a:p>
        </p:txBody>
      </p:sp>
    </p:spTree>
    <p:extLst>
      <p:ext uri="{BB962C8B-B14F-4D97-AF65-F5344CB8AC3E}">
        <p14:creationId xmlns:p14="http://schemas.microsoft.com/office/powerpoint/2010/main" val="1923920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AU" b="1" dirty="0">
                <a:solidFill>
                  <a:srgbClr val="051035"/>
                </a:solidFill>
                <a:latin typeface="Open Sans"/>
              </a:rPr>
              <a:t>Communication </a:t>
            </a:r>
            <a:r>
              <a:rPr lang="en-AU" b="1" dirty="0" smtClean="0">
                <a:solidFill>
                  <a:srgbClr val="051035"/>
                </a:solidFill>
                <a:latin typeface="Open Sans"/>
              </a:rPr>
              <a:t>Channels</a:t>
            </a:r>
            <a:endParaRPr lang="en-AU" dirty="0"/>
          </a:p>
        </p:txBody>
      </p:sp>
      <p:sp>
        <p:nvSpPr>
          <p:cNvPr id="3" name="Content Placeholder 2"/>
          <p:cNvSpPr>
            <a:spLocks noGrp="1"/>
          </p:cNvSpPr>
          <p:nvPr>
            <p:ph idx="1"/>
          </p:nvPr>
        </p:nvSpPr>
        <p:spPr/>
        <p:txBody>
          <a:bodyPr/>
          <a:lstStyle/>
          <a:p>
            <a:r>
              <a:rPr lang="en-AU" dirty="0">
                <a:solidFill>
                  <a:schemeClr val="bg1"/>
                </a:solidFill>
              </a:rPr>
              <a:t>Communication theory states that communication involves a sender and a receiver (or receivers) conveying information through a communication channel.</a:t>
            </a:r>
          </a:p>
          <a:p>
            <a:pPr marL="0" indent="0">
              <a:buNone/>
            </a:pPr>
            <a:r>
              <a:rPr lang="en-AU" dirty="0">
                <a:solidFill>
                  <a:schemeClr val="bg1"/>
                </a:solidFill>
              </a:rPr>
              <a:t> </a:t>
            </a:r>
          </a:p>
          <a:p>
            <a:r>
              <a:rPr lang="en-AU" dirty="0">
                <a:solidFill>
                  <a:schemeClr val="bg1"/>
                </a:solidFill>
              </a:rPr>
              <a:t>Communication Channels is the term given to the way in which we communicate. </a:t>
            </a:r>
          </a:p>
        </p:txBody>
      </p:sp>
    </p:spTree>
    <p:extLst>
      <p:ext uri="{BB962C8B-B14F-4D97-AF65-F5344CB8AC3E}">
        <p14:creationId xmlns:p14="http://schemas.microsoft.com/office/powerpoint/2010/main" val="31828114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endParaRPr lang="en-AU" dirty="0" smtClean="0"/>
          </a:p>
          <a:p>
            <a:endParaRPr lang="en-AU" dirty="0"/>
          </a:p>
          <a:p>
            <a:r>
              <a:rPr lang="en-AU" dirty="0" smtClean="0">
                <a:solidFill>
                  <a:schemeClr val="bg1"/>
                </a:solidFill>
              </a:rPr>
              <a:t>There </a:t>
            </a:r>
            <a:r>
              <a:rPr lang="en-AU" dirty="0">
                <a:solidFill>
                  <a:schemeClr val="bg1"/>
                </a:solidFill>
              </a:rPr>
              <a:t>are multiple communication channels available to us today, for example face-to-face conversations, telephone calls, text messages,  email, the Internet (including social media such as Facebook and Twitter), radio and TV, written letters, brochures and reports to name just a few.</a:t>
            </a:r>
          </a:p>
          <a:p>
            <a:endParaRPr lang="en-AU"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224" y="5301208"/>
            <a:ext cx="1409700" cy="79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20783" y="188640"/>
            <a:ext cx="1266825"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87624" y="188640"/>
            <a:ext cx="1181100" cy="1228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87624" y="5301208"/>
            <a:ext cx="131445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997010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a:t>Encoding </a:t>
            </a:r>
            <a:r>
              <a:rPr lang="en-AU" b="1" dirty="0" smtClean="0"/>
              <a:t>Messages</a:t>
            </a:r>
            <a:endParaRPr lang="en-AU" dirty="0"/>
          </a:p>
        </p:txBody>
      </p:sp>
      <p:sp>
        <p:nvSpPr>
          <p:cNvPr id="3" name="Content Placeholder 2"/>
          <p:cNvSpPr>
            <a:spLocks noGrp="1"/>
          </p:cNvSpPr>
          <p:nvPr>
            <p:ph idx="1"/>
          </p:nvPr>
        </p:nvSpPr>
        <p:spPr/>
        <p:txBody>
          <a:bodyPr/>
          <a:lstStyle/>
          <a:p>
            <a:endParaRPr lang="en-AU" dirty="0"/>
          </a:p>
          <a:p>
            <a:endParaRPr lang="en-AU" dirty="0"/>
          </a:p>
          <a:p>
            <a:endParaRPr lang="en-AU"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1"/>
            <a:ext cx="925251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9338880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Culture &amp;amp; Intercultural Communication&amp;quot;&quot;/&gt;&lt;property id=&quot;20307&quot; value=&quot;256&quot;/&gt;&lt;/object&gt;&lt;object type=&quot;3&quot; unique_id=&quot;10005&quot;&gt;&lt;property id=&quot;20148&quot; value=&quot;5&quot;/&gt;&lt;property id=&quot;20300&quot; value=&quot;Slide 2 - &amp;quot;Communication and culture&amp;quot;&quot;/&gt;&lt;property id=&quot;20307&quot; value=&quot;257&quot;/&gt;&lt;/object&gt;&lt;object type=&quot;3&quot; unique_id=&quot;10006&quot;&gt;&lt;property id=&quot;20148&quot; value=&quot;5&quot;/&gt;&lt;property id=&quot;20300&quot; value=&quot;Slide 3&quot;/&gt;&lt;property id=&quot;20307&quot; value=&quot;259&quot;/&gt;&lt;/object&gt;&lt;object type=&quot;3&quot; unique_id=&quot;10007&quot;&gt;&lt;property id=&quot;20148&quot; value=&quot;5&quot;/&gt;&lt;property id=&quot;20300&quot; value=&quot;Slide 4 - &amp;quot;Examples&amp;quot;&quot;/&gt;&lt;property id=&quot;20307&quot; value=&quot;258&quot;/&gt;&lt;/object&gt;&lt;object type=&quot;3&quot; unique_id=&quot;10008&quot;&gt;&lt;property id=&quot;20148&quot; value=&quot;5&quot;/&gt;&lt;property id=&quot;20300&quot; value=&quot;Slide 5 - &amp;quot;The Communication Process&amp;quot;&quot;/&gt;&lt;property id=&quot;20307&quot; value=&quot;260&quot;/&gt;&lt;/object&gt;&lt;object type=&quot;3&quot; unique_id=&quot;10009&quot;&gt;&lt;property id=&quot;20148&quot; value=&quot;5&quot;/&gt;&lt;property id=&quot;20300&quot; value=&quot;Slide 6&quot;/&gt;&lt;property id=&quot;20307&quot; value=&quot;270&quot;/&gt;&lt;/object&gt;&lt;object type=&quot;3&quot; unique_id=&quot;10010&quot;&gt;&lt;property id=&quot;20148&quot; value=&quot;5&quot;/&gt;&lt;property id=&quot;20300&quot; value=&quot;Slide 7 - &amp;quot;Communication Channels&amp;quot;&quot;/&gt;&lt;property id=&quot;20307&quot; value=&quot;266&quot;/&gt;&lt;/object&gt;&lt;object type=&quot;3&quot; unique_id=&quot;10011&quot;&gt;&lt;property id=&quot;20148&quot; value=&quot;5&quot;/&gt;&lt;property id=&quot;20300&quot; value=&quot;Slide 8&quot;/&gt;&lt;property id=&quot;20307&quot; value=&quot;271&quot;/&gt;&lt;/object&gt;&lt;object type=&quot;3&quot; unique_id=&quot;10012&quot;&gt;&lt;property id=&quot;20148&quot; value=&quot;5&quot;/&gt;&lt;property id=&quot;20300&quot; value=&quot;Slide 9 - &amp;quot;Encoding Messages&amp;quot;&quot;/&gt;&lt;property id=&quot;20307&quot; value=&quot;267&quot;/&gt;&lt;/object&gt;&lt;object type=&quot;3&quot; unique_id=&quot;10013&quot;&gt;&lt;property id=&quot;20148&quot; value=&quot;5&quot;/&gt;&lt;property id=&quot;20300&quot; value=&quot;Slide 10 - &amp;quot;Decoding Messages&amp;quot;&quot;/&gt;&lt;property id=&quot;20307&quot; value=&quot;268&quot;/&gt;&lt;/object&gt;&lt;object type=&quot;3&quot; unique_id=&quot;10014&quot;&gt;&lt;property id=&quot;20148&quot; value=&quot;5&quot;/&gt;&lt;property id=&quot;20300&quot; value=&quot;Slide 11 - &amp;quot;Feedback&amp;quot;&quot;/&gt;&lt;property id=&quot;20307&quot; value=&quot;269&quot;/&gt;&lt;/object&gt;&lt;object type=&quot;3&quot; unique_id=&quot;10015&quot;&gt;&lt;property id=&quot;20148&quot; value=&quot;5&quot;/&gt;&lt;property id=&quot;20300&quot; value=&quot;Slide 12&quot;/&gt;&lt;property id=&quot;20307&quot; value=&quot;272&quot;/&gt;&lt;/object&gt;&lt;object type=&quot;3&quot; unique_id=&quot;10016&quot;&gt;&lt;property id=&quot;20148&quot; value=&quot;5&quot;/&gt;&lt;property id=&quot;20300&quot; value=&quot;Slide 13 - &amp;quot;verbal and non-verbal communication &amp;quot;&quot;/&gt;&lt;property id=&quot;20307&quot; value=&quot;261&quot;/&gt;&lt;/object&gt;&lt;object type=&quot;3&quot; unique_id=&quot;10017&quot;&gt;&lt;property id=&quot;20148&quot; value=&quot;5&quot;/&gt;&lt;property id=&quot;20300&quot; value=&quot;Slide 14&quot;/&gt;&lt;property id=&quot;20307&quot; value=&quot;273&quot;/&gt;&lt;/object&gt;&lt;object type=&quot;3&quot; unique_id=&quot;10018&quot;&gt;&lt;property id=&quot;20148&quot; value=&quot;5&quot;/&gt;&lt;property id=&quot;20300&quot; value=&quot;Slide 15 - &amp;quot;the role of communication in maintaining social relationships and social control&amp;quot;&quot;/&gt;&lt;property id=&quot;20307&quot; value=&quot;262&quot;/&gt;&lt;/object&gt;&lt;object type=&quot;3&quot; unique_id=&quot;10019&quot;&gt;&lt;property id=&quot;20148&quot; value=&quot;5&quot;/&gt;&lt;property id=&quot;20300&quot; value=&quot;Slide 33 - &amp;quot;the individual’s rights and responsibilities in relation to communication, communication technologies and citizens&quot;/&gt;&lt;property id=&quot;20307&quot; value=&quot;263&quot;/&gt;&lt;/object&gt;&lt;object type=&quot;3&quot; unique_id=&quot;10020&quot;&gt;&lt;property id=&quot;20148&quot; value=&quot;5&quot;/&gt;&lt;property id=&quot;20300&quot; value=&quot;Slide 32&quot;/&gt;&lt;property id=&quot;20307&quot; value=&quot;264&quot;/&gt;&lt;/object&gt;&lt;object type=&quot;3&quot; unique_id=&quot;10021&quot;&gt;&lt;property id=&quot;20148&quot; value=&quot;5&quot;/&gt;&lt;property id=&quot;20300&quot; value=&quot;Slide 49 - &amp;quot;Communication Accommodation Theory strengths and weaknesses&amp;quot;&quot;/&gt;&lt;property id=&quot;20307&quot; value=&quot;265&quot;/&gt;&lt;/object&gt;&lt;object type=&quot;3&quot; unique_id=&quot;10022&quot;&gt;&lt;property id=&quot;20148&quot; value=&quot;5&quot;/&gt;&lt;property id=&quot;20300&quot; value=&quot;Slide 16&quot;/&gt;&lt;property id=&quot;20307&quot; value=&quot;274&quot;/&gt;&lt;/object&gt;&lt;object type=&quot;3&quot; unique_id=&quot;10023&quot;&gt;&lt;property id=&quot;20148&quot; value=&quot;5&quot;/&gt;&lt;property id=&quot;20300&quot; value=&quot;Slide 17 - &amp;quot;Gender roles and their place in the communication process.&amp;quot;&quot;/&gt;&lt;property id=&quot;20307&quot; value=&quot;275&quot;/&gt;&lt;/object&gt;&lt;object type=&quot;3&quot; unique_id=&quot;10024&quot;&gt;&lt;property id=&quot;20148&quot; value=&quot;5&quot;/&gt;&lt;property id=&quot;20300&quot; value=&quot;Slide 18&quot;/&gt;&lt;property id=&quot;20307&quot; value=&quot;276&quot;/&gt;&lt;/object&gt;&lt;object type=&quot;3&quot; unique_id=&quot;10025&quot;&gt;&lt;property id=&quot;20148&quot; value=&quot;5&quot;/&gt;&lt;property id=&quot;20300&quot; value=&quot;Slide 19&quot;/&gt;&lt;property id=&quot;20307&quot; value=&quot;277&quot;/&gt;&lt;/object&gt;&lt;object type=&quot;3&quot; unique_id=&quot;10026&quot;&gt;&lt;property id=&quot;20148&quot; value=&quot;5&quot;/&gt;&lt;property id=&quot;20300&quot; value=&quot;Slide 20&quot;/&gt;&lt;property id=&quot;20307&quot; value=&quot;288&quot;/&gt;&lt;/object&gt;&lt;object type=&quot;3&quot; unique_id=&quot;10027&quot;&gt;&lt;property id=&quot;20148&quot; value=&quot;5&quot;/&gt;&lt;property id=&quot;20300&quot; value=&quot;Slide 21&quot;/&gt;&lt;property id=&quot;20307&quot; value=&quot;289&quot;/&gt;&lt;/object&gt;&lt;object type=&quot;3&quot; unique_id=&quot;10028&quot;&gt;&lt;property id=&quot;20148&quot; value=&quot;5&quot;/&gt;&lt;property id=&quot;20300&quot; value=&quot;Slide 22&quot;/&gt;&lt;property id=&quot;20307&quot; value=&quot;278&quot;/&gt;&lt;/object&gt;&lt;object type=&quot;3&quot; unique_id=&quot;10029&quot;&gt;&lt;property id=&quot;20148&quot; value=&quot;5&quot;/&gt;&lt;property id=&quot;20300&quot; value=&quot;Slide 23 - &amp;quot;Disclaimers:&amp;quot;&quot;/&gt;&lt;property id=&quot;20307&quot; value=&quot;279&quot;/&gt;&lt;/object&gt;&lt;object type=&quot;3&quot; unique_id=&quot;10030&quot;&gt;&lt;property id=&quot;20148&quot; value=&quot;5&quot;/&gt;&lt;property id=&quot;20300&quot; value=&quot;Slide 24 - &amp;quot;Tag Questions&amp;quot;&quot;/&gt;&lt;property id=&quot;20307&quot; value=&quot;280&quot;/&gt;&lt;/object&gt;&lt;object type=&quot;3&quot; unique_id=&quot;10031&quot;&gt;&lt;property id=&quot;20148&quot; value=&quot;5&quot;/&gt;&lt;property id=&quot;20300&quot; value=&quot;Slide 25 - &amp;quot;Compound requests&amp;quot;&quot;/&gt;&lt;property id=&quot;20307&quot; value=&quot;281&quot;/&gt;&lt;/object&gt;&lt;object type=&quot;3&quot; unique_id=&quot;10032&quot;&gt;&lt;property id=&quot;20148&quot; value=&quot;5&quot;/&gt;&lt;property id=&quot;20300&quot; value=&quot;Slide 26 - &amp;quot;Interruptions and overlaps&amp;quot;&quot;/&gt;&lt;property id=&quot;20307&quot; value=&quot;282&quot;/&gt;&lt;/object&gt;&lt;object type=&quot;3&quot; unique_id=&quot;10033&quot;&gt;&lt;property id=&quot;20148&quot; value=&quot;5&quot;/&gt;&lt;property id=&quot;20300&quot; value=&quot;Slide 27 - &amp;quot;There are also non verbal gender differences in communication.&amp;quot;&quot;/&gt;&lt;property id=&quot;20307&quot; value=&quot;283&quot;/&gt;&lt;/object&gt;&lt;object type=&quot;3&quot; unique_id=&quot;10034&quot;&gt;&lt;property id=&quot;20148&quot; value=&quot;5&quot;/&gt;&lt;property id=&quot;20300&quot; value=&quot;Slide 28 - &amp;quot;Body Language and eye contact&amp;quot;&quot;/&gt;&lt;property id=&quot;20307&quot; value=&quot;284&quot;/&gt;&lt;/object&gt;&lt;object type=&quot;3&quot; unique_id=&quot;10035&quot;&gt;&lt;property id=&quot;20148&quot; value=&quot;5&quot;/&gt;&lt;property id=&quot;20300&quot; value=&quot;Slide 29 - &amp;quot;Touch or Haptics&amp;quot;&quot;/&gt;&lt;property id=&quot;20307&quot; value=&quot;285&quot;/&gt;&lt;/object&gt;&lt;object type=&quot;3&quot; unique_id=&quot;10036&quot;&gt;&lt;property id=&quot;20148&quot; value=&quot;5&quot;/&gt;&lt;property id=&quot;20300&quot; value=&quot;Slide 30 - &amp;quot;Vocal Cues or paralanguage&amp;quot;&quot;/&gt;&lt;property id=&quot;20307&quot; value=&quot;286&quot;/&gt;&lt;/object&gt;&lt;object type=&quot;3&quot; unique_id=&quot;10037&quot;&gt;&lt;property id=&quot;20148&quot; value=&quot;5&quot;/&gt;&lt;property id=&quot;20300&quot; value=&quot;Slide 31 - &amp;quot;Questions&amp;quot;&quot;/&gt;&lt;property id=&quot;20307&quot; value=&quot;287&quot;/&gt;&lt;/object&gt;&lt;object type=&quot;3&quot; unique_id=&quot;10038&quot;&gt;&lt;property id=&quot;20148&quot; value=&quot;5&quot;/&gt;&lt;property id=&quot;20300&quot; value=&quot;Slide 34 - &amp;quot;Communication technologies&amp;quot;&quot;/&gt;&lt;property id=&quot;20307&quot; value=&quot;290&quot;/&gt;&lt;/object&gt;&lt;object type=&quot;3&quot; unique_id=&quot;10039&quot;&gt;&lt;property id=&quot;20148&quot; value=&quot;5&quot;/&gt;&lt;property id=&quot;20300&quot; value=&quot;Slide 35 - &amp;quot;Email&amp;quot;&quot;/&gt;&lt;property id=&quot;20307&quot; value=&quot;291&quot;/&gt;&lt;/object&gt;&lt;object type=&quot;3&quot; unique_id=&quot;10040&quot;&gt;&lt;property id=&quot;20148&quot; value=&quot;5&quot;/&gt;&lt;property id=&quot;20300&quot; value=&quot;Slide 36 - &amp;quot;Social Networking Sites&amp;quot;&quot;/&gt;&lt;property id=&quot;20307&quot; value=&quot;292&quot;/&gt;&lt;/object&gt;&lt;object type=&quot;3&quot; unique_id=&quot;10041&quot;&gt;&lt;property id=&quot;20148&quot; value=&quot;5&quot;/&gt;&lt;property id=&quot;20300&quot; value=&quot;Slide 37 - &amp;quot;Online Chat&amp;quot;&quot;/&gt;&lt;property id=&quot;20307&quot; value=&quot;293&quot;/&gt;&lt;/object&gt;&lt;object type=&quot;3&quot; unique_id=&quot;10042&quot;&gt;&lt;property id=&quot;20148&quot; value=&quot;5&quot;/&gt;&lt;property id=&quot;20300&quot; value=&quot;Slide 38 - &amp;quot;Blogs&amp;quot;&quot;/&gt;&lt;property id=&quot;20307&quot; value=&quot;294&quot;/&gt;&lt;/object&gt;&lt;object type=&quot;3&quot; unique_id=&quot;10043&quot;&gt;&lt;property id=&quot;20148&quot; value=&quot;5&quot;/&gt;&lt;property id=&quot;20300&quot; value=&quot;Slide 39 - &amp;quot;Video Calls&amp;quot;&quot;/&gt;&lt;property id=&quot;20307&quot; value=&quot;295&quot;/&gt;&lt;/object&gt;&lt;object type=&quot;3&quot; unique_id=&quot;10044&quot;&gt;&lt;property id=&quot;20148&quot; value=&quot;5&quot;/&gt;&lt;property id=&quot;20300&quot; value=&quot;Slide 40 - &amp;quot;CellPhones&amp;quot;&quot;/&gt;&lt;property id=&quot;20307&quot; value=&quot;296&quot;/&gt;&lt;/object&gt;&lt;object type=&quot;3&quot; unique_id=&quot;10045&quot;&gt;&lt;property id=&quot;20148&quot; value=&quot;5&quot;/&gt;&lt;property id=&quot;20300&quot; value=&quot;Slide 41 - &amp;quot;Intergenerational communication and intra-generational communication&amp;quot;&quot;/&gt;&lt;property id=&quot;20307&quot; value=&quot;297&quot;/&gt;&lt;/object&gt;&lt;object type=&quot;3&quot; unique_id=&quot;10046&quot;&gt;&lt;property id=&quot;20148&quot; value=&quot;5&quot;/&gt;&lt;property id=&quot;20300&quot; value=&quot;Slide 42 - &amp;quot;How has technology changed intra-generational communication?&amp;quot;&quot;/&gt;&lt;property id=&quot;20307&quot; value=&quot;298&quot;/&gt;&lt;/object&gt;&lt;object type=&quot;3&quot; unique_id=&quot;10047&quot;&gt;&lt;property id=&quot;20148&quot; value=&quot;5&quot;/&gt;&lt;property id=&quot;20300&quot; value=&quot;Slide 43 - &amp;quot;language usage and communication technologies&amp;quot;&quot;/&gt;&lt;property id=&quot;20307&quot; value=&quot;299&quot;/&gt;&lt;/object&gt;&lt;object type=&quot;3&quot; unique_id=&quot;10048&quot;&gt;&lt;property id=&quot;20148&quot; value=&quot;5&quot;/&gt;&lt;property id=&quot;20300&quot; value=&quot;Slide 44&quot;/&gt;&lt;property id=&quot;20307&quot; value=&quot;300&quot;/&gt;&lt;/object&gt;&lt;object type=&quot;3&quot; unique_id=&quot;10049&quot;&gt;&lt;property id=&quot;20148&quot; value=&quot;5&quot;/&gt;&lt;property id=&quot;20300&quot; value=&quot;Slide 45&quot;/&gt;&lt;property id=&quot;20307&quot; value=&quot;301&quot;/&gt;&lt;/object&gt;&lt;object type=&quot;3&quot; unique_id=&quot;10050&quot;&gt;&lt;property id=&quot;20148&quot; value=&quot;5&quot;/&gt;&lt;property id=&quot;20300&quot; value=&quot;Slide 46&quot;/&gt;&lt;property id=&quot;20307&quot; value=&quot;302&quot;/&gt;&lt;/object&gt;&lt;object type=&quot;3&quot; unique_id=&quot;10051&quot;&gt;&lt;property id=&quot;20148&quot; value=&quot;5&quot;/&gt;&lt;property id=&quot;20300&quot; value=&quot;Slide 47&quot;/&gt;&lt;property id=&quot;20307&quot; value=&quot;303&quot;/&gt;&lt;/object&gt;&lt;object type=&quot;3&quot; unique_id=&quot;10052&quot;&gt;&lt;property id=&quot;20148&quot; value=&quot;5&quot;/&gt;&lt;property id=&quot;20300&quot; value=&quot;Slide 48&quot;/&gt;&lt;property id=&quot;20307&quot; value=&quot;304&quot;/&gt;&lt;/object&gt;&lt;object type=&quot;3&quot; unique_id=&quot;10053&quot;&gt;&lt;property id=&quot;20148&quot; value=&quot;5&quot;/&gt;&lt;property id=&quot;20300&quot; value=&quot;Slide 50&quot;/&gt;&lt;property id=&quot;20307&quot; value=&quot;313&quot;/&gt;&lt;/object&gt;&lt;object type=&quot;3&quot; unique_id=&quot;10054&quot;&gt;&lt;property id=&quot;20148&quot; value=&quot;5&quot;/&gt;&lt;property id=&quot;20300&quot; value=&quot;Slide 51&quot;/&gt;&lt;property id=&quot;20307&quot; value=&quot;305&quot;/&gt;&lt;/object&gt;&lt;object type=&quot;3&quot; unique_id=&quot;10055&quot;&gt;&lt;property id=&quot;20148&quot; value=&quot;5&quot;/&gt;&lt;property id=&quot;20300&quot; value=&quot;Slide 52&quot;/&gt;&lt;property id=&quot;20307&quot; value=&quot;306&quot;/&gt;&lt;/object&gt;&lt;object type=&quot;3&quot; unique_id=&quot;10056&quot;&gt;&lt;property id=&quot;20148&quot; value=&quot;5&quot;/&gt;&lt;property id=&quot;20300&quot; value=&quot;Slide 53&quot;/&gt;&lt;property id=&quot;20307&quot; value=&quot;307&quot;/&gt;&lt;/object&gt;&lt;object type=&quot;3&quot; unique_id=&quot;10057&quot;&gt;&lt;property id=&quot;20148&quot; value=&quot;5&quot;/&gt;&lt;property id=&quot;20300&quot; value=&quot;Slide 54&quot;/&gt;&lt;property id=&quot;20307&quot; value=&quot;308&quot;/&gt;&lt;/object&gt;&lt;object type=&quot;3&quot; unique_id=&quot;10058&quot;&gt;&lt;property id=&quot;20148&quot; value=&quot;5&quot;/&gt;&lt;property id=&quot;20300&quot; value=&quot;Slide 55&quot;/&gt;&lt;property id=&quot;20307&quot; value=&quot;309&quot;/&gt;&lt;/object&gt;&lt;object type=&quot;3&quot; unique_id=&quot;10059&quot;&gt;&lt;property id=&quot;20148&quot; value=&quot;5&quot;/&gt;&lt;property id=&quot;20300&quot; value=&quot;Slide 56 - &amp;quot;Divergence:&amp;#x0D;&amp;#x0A;(From the supernatural drama television series, Vampire Diaries, by Kevin Williamson and Julie Plec)&amp;quot;&quot;/&gt;&lt;property id=&quot;20307&quot; value=&quot;310&quot;/&gt;&lt;/object&gt;&lt;object type=&quot;3&quot; unique_id=&quot;10060&quot;&gt;&lt;property id=&quot;20148&quot; value=&quot;5&quot;/&gt;&lt;property id=&quot;20300&quot; value=&quot;Slide 57&quot;/&gt;&lt;property id=&quot;20307&quot; value=&quot;311&quot;/&gt;&lt;/object&gt;&lt;object type=&quot;3&quot; unique_id=&quot;10061&quot;&gt;&lt;property id=&quot;20148&quot; value=&quot;5&quot;/&gt;&lt;property id=&quot;20300&quot; value=&quot;Slide 58&quot;/&gt;&lt;property id=&quot;20307&quot; value=&quot;312&quot;/&gt;&lt;/object&gt;&lt;object type=&quot;3&quot; unique_id=&quot;10062&quot;&gt;&lt;property id=&quot;20148&quot; value=&quot;5&quot;/&gt;&lt;property id=&quot;20300&quot; value=&quot;Slide 59 - &amp;quot;Criticism of Communication Accommodation Theory&amp;quot;&quot;/&gt;&lt;property id=&quot;20307&quot; value=&quot;314&quot;/&gt;&lt;/object&gt;&lt;object type=&quot;3&quot; unique_id=&quot;10063&quot;&gt;&lt;property id=&quot;20148&quot; value=&quot;5&quot;/&gt;&lt;property id=&quot;20300&quot; value=&quot;Slide 60&quot;/&gt;&lt;property id=&quot;20307&quot; value=&quot;315&quot;/&gt;&lt;/object&gt;&lt;object type=&quot;3&quot; unique_id=&quot;10064&quot;&gt;&lt;property id=&quot;20148&quot; value=&quot;5&quot;/&gt;&lt;property id=&quot;20300&quot; value=&quot;Slide 61 - &amp;quot;Activity&amp;quot;&quot;/&gt;&lt;property id=&quot;20307&quot; value=&quot;316&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575</TotalTime>
  <Words>2858</Words>
  <Application>Microsoft Office PowerPoint</Application>
  <PresentationFormat>On-screen Show (4:3)</PresentationFormat>
  <Paragraphs>219</Paragraphs>
  <Slides>62</Slides>
  <Notes>0</Notes>
  <HiddenSlides>0</HiddenSlides>
  <MMClips>1</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Office Theme</vt:lpstr>
      <vt:lpstr>Culture &amp; Intercultural Communication</vt:lpstr>
      <vt:lpstr>Communication and culture</vt:lpstr>
      <vt:lpstr>PowerPoint Presentation</vt:lpstr>
      <vt:lpstr>Examples</vt:lpstr>
      <vt:lpstr>The Communication Process</vt:lpstr>
      <vt:lpstr>PowerPoint Presentation</vt:lpstr>
      <vt:lpstr>Communication Channels</vt:lpstr>
      <vt:lpstr>PowerPoint Presentation</vt:lpstr>
      <vt:lpstr>Encoding Messages</vt:lpstr>
      <vt:lpstr>Decoding Messages</vt:lpstr>
      <vt:lpstr>Feedback</vt:lpstr>
      <vt:lpstr>PowerPoint Presentation</vt:lpstr>
      <vt:lpstr>verbal and non-verbal communication </vt:lpstr>
      <vt:lpstr>PowerPoint Presentation</vt:lpstr>
      <vt:lpstr>the role of communication in maintaining social relationships and social control</vt:lpstr>
      <vt:lpstr>PowerPoint Presentation</vt:lpstr>
      <vt:lpstr>Gender roles and their place in the communication process.</vt:lpstr>
      <vt:lpstr>PowerPoint Presentation</vt:lpstr>
      <vt:lpstr>PowerPoint Presentation</vt:lpstr>
      <vt:lpstr>PowerPoint Presentation</vt:lpstr>
      <vt:lpstr>PowerPoint Presentation</vt:lpstr>
      <vt:lpstr>PowerPoint Presentation</vt:lpstr>
      <vt:lpstr>Disclaimers:</vt:lpstr>
      <vt:lpstr>Tag Questions</vt:lpstr>
      <vt:lpstr>Compound requests</vt:lpstr>
      <vt:lpstr>Interruptions and overlaps</vt:lpstr>
      <vt:lpstr>There are also non verbal gender differences in communication.</vt:lpstr>
      <vt:lpstr>Body Language and eye contact</vt:lpstr>
      <vt:lpstr>Touch or Haptics</vt:lpstr>
      <vt:lpstr>Vocal Cues or paralanguage</vt:lpstr>
      <vt:lpstr>Questions</vt:lpstr>
      <vt:lpstr>PowerPoint Presentation</vt:lpstr>
      <vt:lpstr>the individual’s rights and responsibilities in relation to communication, communication technologies and citizenship</vt:lpstr>
      <vt:lpstr>Communication technologies</vt:lpstr>
      <vt:lpstr>Email</vt:lpstr>
      <vt:lpstr>Social Networking Sites</vt:lpstr>
      <vt:lpstr>Online Chat</vt:lpstr>
      <vt:lpstr>Blogs</vt:lpstr>
      <vt:lpstr>Video Calls</vt:lpstr>
      <vt:lpstr>CellPhones</vt:lpstr>
      <vt:lpstr>Intergenerational communication and intra-generational communication</vt:lpstr>
      <vt:lpstr>How has technology changed intra-generational communication?</vt:lpstr>
      <vt:lpstr>language usage and communication technologies</vt:lpstr>
      <vt:lpstr>PowerPoint Presentation</vt:lpstr>
      <vt:lpstr>PowerPoint Presentation</vt:lpstr>
      <vt:lpstr>PowerPoint Presentation</vt:lpstr>
      <vt:lpstr>PowerPoint Presentation</vt:lpstr>
      <vt:lpstr>PowerPoint Presentation</vt:lpstr>
      <vt:lpstr>Communication Accommodation Theory strengths and weaknesses</vt:lpstr>
      <vt:lpstr>PowerPoint Presentation</vt:lpstr>
      <vt:lpstr>PowerPoint Presentation</vt:lpstr>
      <vt:lpstr>PowerPoint Presentation</vt:lpstr>
      <vt:lpstr>PowerPoint Presentation</vt:lpstr>
      <vt:lpstr>PowerPoint Presentation</vt:lpstr>
      <vt:lpstr>PowerPoint Presentation</vt:lpstr>
      <vt:lpstr>Divergence: (From the supernatural drama television series, Vampire Diaries, by Kevin Williamson and Julie Plec)</vt:lpstr>
      <vt:lpstr>PowerPoint Presentation</vt:lpstr>
      <vt:lpstr>PowerPoint Presentation</vt:lpstr>
      <vt:lpstr>Criticism of Communication Accommodation Theory</vt:lpstr>
      <vt:lpstr>PowerPoint Presentation</vt:lpstr>
      <vt:lpstr>Activity</vt:lpstr>
      <vt:lpstr>Activity 2</vt:lpstr>
    </vt:vector>
  </TitlesOfParts>
  <Company>NSW, Department of Education and Training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Culture &amp; Intercultural Communication</dc:title>
  <dc:creator>kelly.hammond10</dc:creator>
  <cp:lastModifiedBy>kelly.hammond10</cp:lastModifiedBy>
  <cp:revision>32</cp:revision>
  <dcterms:created xsi:type="dcterms:W3CDTF">2014-07-15T23:20:25Z</dcterms:created>
  <dcterms:modified xsi:type="dcterms:W3CDTF">2014-09-01T01:03:55Z</dcterms:modified>
</cp:coreProperties>
</file>