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98F983F-7ACF-4C55-A44A-3F180BE86A12}" type="datetimeFigureOut">
              <a:rPr lang="en-AU" smtClean="0"/>
              <a:t>8/05/2015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431885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98F983F-7ACF-4C55-A44A-3F180BE86A12}" type="datetimeFigureOut">
              <a:rPr lang="en-AU" smtClean="0"/>
              <a:t>8/05/2015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164362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98F983F-7ACF-4C55-A44A-3F180BE86A12}" type="datetimeFigureOut">
              <a:rPr lang="en-AU" smtClean="0"/>
              <a:t>8/05/2015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73988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98F983F-7ACF-4C55-A44A-3F180BE86A12}" type="datetimeFigureOut">
              <a:rPr lang="en-AU" smtClean="0"/>
              <a:t>8/05/2015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5776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F983F-7ACF-4C55-A44A-3F180BE86A12}" type="datetimeFigureOut">
              <a:rPr lang="en-AU" smtClean="0"/>
              <a:t>8/05/2015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141220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98F983F-7ACF-4C55-A44A-3F180BE86A12}" type="datetimeFigureOut">
              <a:rPr lang="en-AU" smtClean="0"/>
              <a:t>8/05/2015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133024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98F983F-7ACF-4C55-A44A-3F180BE86A12}" type="datetimeFigureOut">
              <a:rPr lang="en-AU" smtClean="0"/>
              <a:t>8/05/2015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303883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98F983F-7ACF-4C55-A44A-3F180BE86A12}" type="datetimeFigureOut">
              <a:rPr lang="en-AU" smtClean="0"/>
              <a:t>8/05/2015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1184162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F983F-7ACF-4C55-A44A-3F180BE86A12}" type="datetimeFigureOut">
              <a:rPr lang="en-AU" smtClean="0"/>
              <a:t>8/05/2015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116861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F983F-7ACF-4C55-A44A-3F180BE86A12}" type="datetimeFigureOut">
              <a:rPr lang="en-AU" smtClean="0"/>
              <a:t>8/05/2015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149879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F983F-7ACF-4C55-A44A-3F180BE86A12}" type="datetimeFigureOut">
              <a:rPr lang="en-AU" smtClean="0"/>
              <a:t>8/05/2015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210F2FC-AB43-4C6A-8B44-0C5D2F6EC088}" type="slidenum">
              <a:rPr lang="en-AU" smtClean="0"/>
              <a:t>‹#›</a:t>
            </a:fld>
            <a:endParaRPr lang="en-AU"/>
          </a:p>
        </p:txBody>
      </p:sp>
    </p:spTree>
    <p:extLst>
      <p:ext uri="{BB962C8B-B14F-4D97-AF65-F5344CB8AC3E}">
        <p14:creationId xmlns:p14="http://schemas.microsoft.com/office/powerpoint/2010/main" val="955696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F983F-7ACF-4C55-A44A-3F180BE86A12}" type="datetimeFigureOut">
              <a:rPr lang="en-AU" smtClean="0"/>
              <a:t>8/05/2015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0F2FC-AB43-4C6A-8B44-0C5D2F6EC088}" type="slidenum">
              <a:rPr lang="en-AU" smtClean="0"/>
              <a:t>‹#›</a:t>
            </a:fld>
            <a:endParaRPr lang="en-AU"/>
          </a:p>
        </p:txBody>
      </p:sp>
    </p:spTree>
    <p:extLst>
      <p:ext uri="{BB962C8B-B14F-4D97-AF65-F5344CB8AC3E}">
        <p14:creationId xmlns:p14="http://schemas.microsoft.com/office/powerpoint/2010/main" val="174747199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err="1" smtClean="0">
                <a:effectLst/>
              </a:rPr>
              <a:t>Deindividuation</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1703606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KKK </a:t>
            </a:r>
            <a:r>
              <a:rPr lang="en-AU" smtClean="0"/>
              <a:t>case study</a:t>
            </a:r>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980585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buNone/>
            </a:pPr>
            <a:r>
              <a:rPr lang="en-AU" dirty="0" smtClean="0"/>
              <a:t>We normally carry our sense of identity around with us and are thus well aware of how we are relating to other people. There are ways, however of losing ourselves, including:</a:t>
            </a:r>
          </a:p>
          <a:p>
            <a:endParaRPr lang="en-AU" dirty="0" smtClean="0"/>
          </a:p>
          <a:p>
            <a:r>
              <a:rPr lang="en-AU" dirty="0" smtClean="0"/>
              <a:t>Becoming a part of a large group, such as a mob or army. </a:t>
            </a:r>
          </a:p>
          <a:p>
            <a:r>
              <a:rPr lang="en-AU" dirty="0" smtClean="0"/>
              <a:t>Becoming engrossed in an interesting task, such as a hobby. </a:t>
            </a:r>
          </a:p>
          <a:p>
            <a:r>
              <a:rPr lang="en-AU" dirty="0" smtClean="0"/>
              <a:t>Meditation and other contemplative activities. </a:t>
            </a:r>
          </a:p>
          <a:p>
            <a:endParaRPr lang="en-AU" dirty="0"/>
          </a:p>
        </p:txBody>
      </p:sp>
    </p:spTree>
    <p:extLst>
      <p:ext uri="{BB962C8B-B14F-4D97-AF65-F5344CB8AC3E}">
        <p14:creationId xmlns:p14="http://schemas.microsoft.com/office/powerpoint/2010/main" val="1201598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20000"/>
          </a:bodyPr>
          <a:lstStyle/>
          <a:p>
            <a:pPr marL="0" indent="0">
              <a:buNone/>
            </a:pPr>
            <a:r>
              <a:rPr lang="en-AU" dirty="0" err="1" smtClean="0"/>
              <a:t>Deindividuation</a:t>
            </a:r>
            <a:r>
              <a:rPr lang="en-AU" dirty="0" smtClean="0"/>
              <a:t> as  person moves into a group results in a loss of individual identity and a gaining of the social identity of the group. When two groups argue (and crowd problems are often between groups), it is like two people arguing. The three most important factors for </a:t>
            </a:r>
            <a:r>
              <a:rPr lang="en-AU" dirty="0" err="1" smtClean="0"/>
              <a:t>deindividuation</a:t>
            </a:r>
            <a:r>
              <a:rPr lang="en-AU" dirty="0" smtClean="0"/>
              <a:t> in a group of people are:</a:t>
            </a:r>
          </a:p>
          <a:p>
            <a:endParaRPr lang="en-AU" dirty="0" smtClean="0"/>
          </a:p>
          <a:p>
            <a:r>
              <a:rPr lang="en-AU" dirty="0" smtClean="0"/>
              <a:t>Anonymity, so I can not be found out. </a:t>
            </a:r>
          </a:p>
          <a:p>
            <a:r>
              <a:rPr lang="en-AU" dirty="0" smtClean="0"/>
              <a:t>Diffused responsibility, so I am not responsible for my actions. </a:t>
            </a:r>
          </a:p>
          <a:p>
            <a:r>
              <a:rPr lang="en-AU" dirty="0" smtClean="0"/>
              <a:t>Group size, as a larger group increases the above two factors. </a:t>
            </a:r>
            <a:endParaRPr lang="en-AU" dirty="0"/>
          </a:p>
        </p:txBody>
      </p:sp>
    </p:spTree>
    <p:extLst>
      <p:ext uri="{BB962C8B-B14F-4D97-AF65-F5344CB8AC3E}">
        <p14:creationId xmlns:p14="http://schemas.microsoft.com/office/powerpoint/2010/main" val="48717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7500" lnSpcReduction="20000"/>
          </a:bodyPr>
          <a:lstStyle/>
          <a:p>
            <a:r>
              <a:rPr lang="en-AU" dirty="0" smtClean="0"/>
              <a:t>When you are in a group, you may feel a shared responsibility and so less individual responsibility for your actions. In this way a morally questionable act may seem less personally wrong. You may also feel a strong need to conform to social norms.</a:t>
            </a:r>
          </a:p>
          <a:p>
            <a:endParaRPr lang="en-AU" dirty="0" smtClean="0"/>
          </a:p>
          <a:p>
            <a:r>
              <a:rPr lang="en-AU" dirty="0" smtClean="0"/>
              <a:t>A paradox of </a:t>
            </a:r>
            <a:r>
              <a:rPr lang="en-AU" dirty="0" err="1" smtClean="0"/>
              <a:t>deindividuation</a:t>
            </a:r>
            <a:r>
              <a:rPr lang="en-AU" dirty="0" smtClean="0"/>
              <a:t> is that when you let go of your self, returning to you self can be an exhilarating experience. This is one of the rewards of engrossing hobbies and meditation.</a:t>
            </a:r>
          </a:p>
          <a:p>
            <a:endParaRPr lang="en-AU" dirty="0" smtClean="0"/>
          </a:p>
          <a:p>
            <a:r>
              <a:rPr lang="en-AU" dirty="0" smtClean="0"/>
              <a:t>Significant external stimulation helps </a:t>
            </a:r>
            <a:r>
              <a:rPr lang="en-AU" dirty="0" err="1" smtClean="0"/>
              <a:t>deindividuation</a:t>
            </a:r>
            <a:r>
              <a:rPr lang="en-AU" dirty="0" smtClean="0"/>
              <a:t> as it distracts you from internal chatter and rumination. This is one reason that pop and rock music (and orchestral music, for that matter) is often played loudly along with dramatic visual lighting effects.</a:t>
            </a:r>
          </a:p>
          <a:p>
            <a:endParaRPr lang="en-AU" dirty="0" smtClean="0"/>
          </a:p>
          <a:p>
            <a:endParaRPr lang="en-AU" dirty="0"/>
          </a:p>
        </p:txBody>
      </p:sp>
    </p:spTree>
    <p:extLst>
      <p:ext uri="{BB962C8B-B14F-4D97-AF65-F5344CB8AC3E}">
        <p14:creationId xmlns:p14="http://schemas.microsoft.com/office/powerpoint/2010/main" val="3401291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Research</a:t>
            </a:r>
            <a:endParaRPr lang="en-AU" dirty="0"/>
          </a:p>
        </p:txBody>
      </p:sp>
      <p:sp>
        <p:nvSpPr>
          <p:cNvPr id="3" name="Content Placeholder 2"/>
          <p:cNvSpPr>
            <a:spLocks noGrp="1"/>
          </p:cNvSpPr>
          <p:nvPr>
            <p:ph idx="1"/>
          </p:nvPr>
        </p:nvSpPr>
        <p:spPr/>
        <p:txBody>
          <a:bodyPr/>
          <a:lstStyle/>
          <a:p>
            <a:r>
              <a:rPr lang="en-AU" dirty="0" err="1" smtClean="0"/>
              <a:t>Diener</a:t>
            </a:r>
            <a:r>
              <a:rPr lang="en-AU" dirty="0" smtClean="0"/>
              <a:t> et al </a:t>
            </a:r>
            <a:r>
              <a:rPr lang="en-AU" dirty="0" smtClean="0"/>
              <a:t>(1976) gave </a:t>
            </a:r>
            <a:r>
              <a:rPr lang="en-AU" dirty="0" smtClean="0"/>
              <a:t>trick-or-treaters the opportunity steal candy. When they were in groups and when they were sure of their anonymity, the stealing went up threefold.</a:t>
            </a:r>
          </a:p>
          <a:p>
            <a:endParaRPr lang="en-AU" dirty="0" smtClean="0"/>
          </a:p>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221088"/>
            <a:ext cx="3878599" cy="1981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950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20000"/>
          </a:bodyPr>
          <a:lstStyle/>
          <a:p>
            <a:r>
              <a:rPr lang="en-AU" dirty="0" err="1"/>
              <a:t>Malmuth</a:t>
            </a:r>
            <a:r>
              <a:rPr lang="en-AU" dirty="0"/>
              <a:t> and Check (1981) – found that nearly a third of male university students in the US would rape if there was no chance of them getting caught. </a:t>
            </a:r>
            <a:endParaRPr lang="en-AU" dirty="0" smtClean="0"/>
          </a:p>
          <a:p>
            <a:pPr marL="0" indent="0">
              <a:buNone/>
            </a:pPr>
            <a:endParaRPr lang="en-AU" dirty="0"/>
          </a:p>
          <a:p>
            <a:r>
              <a:rPr lang="en-AU" dirty="0" err="1"/>
              <a:t>Zimbardo</a:t>
            </a:r>
            <a:r>
              <a:rPr lang="en-AU" dirty="0"/>
              <a:t> (1963) – replicated </a:t>
            </a:r>
            <a:r>
              <a:rPr lang="en-AU" dirty="0" err="1"/>
              <a:t>Milgram’s</a:t>
            </a:r>
            <a:r>
              <a:rPr lang="en-AU" dirty="0"/>
              <a:t> electric shock study, but the participant was either individuated with a name tag or </a:t>
            </a:r>
            <a:r>
              <a:rPr lang="en-AU" dirty="0" err="1"/>
              <a:t>deindividuated</a:t>
            </a:r>
            <a:r>
              <a:rPr lang="en-AU" dirty="0"/>
              <a:t> by wearing a hood. The </a:t>
            </a:r>
            <a:r>
              <a:rPr lang="en-AU" dirty="0" err="1"/>
              <a:t>deindividuated</a:t>
            </a:r>
            <a:r>
              <a:rPr lang="en-AU" dirty="0"/>
              <a:t> participants gave more shocks, supporting the idea of </a:t>
            </a:r>
            <a:r>
              <a:rPr lang="en-AU" dirty="0" err="1"/>
              <a:t>deindividuation</a:t>
            </a:r>
            <a:r>
              <a:rPr lang="en-AU" dirty="0"/>
              <a:t>. </a:t>
            </a:r>
          </a:p>
          <a:p>
            <a:endParaRPr lang="en-AU" dirty="0"/>
          </a:p>
          <a:p>
            <a:r>
              <a:rPr lang="en-AU" dirty="0"/>
              <a:t>Watson (1973) – conducted a cross-cultural study and found that warriors who disguised their appearance – for example, through face paint – tended to be more aggressive, suggesting that </a:t>
            </a:r>
            <a:r>
              <a:rPr lang="en-AU" dirty="0" err="1"/>
              <a:t>deindividuation</a:t>
            </a:r>
            <a:r>
              <a:rPr lang="en-AU" dirty="0"/>
              <a:t> effects are universal</a:t>
            </a:r>
          </a:p>
        </p:txBody>
      </p:sp>
    </p:spTree>
    <p:extLst>
      <p:ext uri="{BB962C8B-B14F-4D97-AF65-F5344CB8AC3E}">
        <p14:creationId xmlns:p14="http://schemas.microsoft.com/office/powerpoint/2010/main" val="599719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Example</a:t>
            </a:r>
            <a:endParaRPr lang="en-AU" dirty="0"/>
          </a:p>
        </p:txBody>
      </p:sp>
      <p:sp>
        <p:nvSpPr>
          <p:cNvPr id="3" name="Content Placeholder 2"/>
          <p:cNvSpPr>
            <a:spLocks noGrp="1"/>
          </p:cNvSpPr>
          <p:nvPr>
            <p:ph idx="1"/>
          </p:nvPr>
        </p:nvSpPr>
        <p:spPr>
          <a:xfrm>
            <a:off x="457200" y="1600200"/>
            <a:ext cx="8229600" cy="4781128"/>
          </a:xfrm>
        </p:spPr>
        <p:txBody>
          <a:bodyPr>
            <a:normAutofit fontScale="77500" lnSpcReduction="20000"/>
          </a:bodyPr>
          <a:lstStyle/>
          <a:p>
            <a:r>
              <a:rPr lang="en-AU" dirty="0" smtClean="0"/>
              <a:t>The effects of mobs are particularly alarming as </a:t>
            </a:r>
            <a:r>
              <a:rPr lang="en-AU" dirty="0" err="1" smtClean="0"/>
              <a:t>lynchings</a:t>
            </a:r>
            <a:r>
              <a:rPr lang="en-AU" dirty="0" smtClean="0"/>
              <a:t>, riots and wartime atrocities have all been done during periods of </a:t>
            </a:r>
            <a:r>
              <a:rPr lang="en-AU" dirty="0" err="1" smtClean="0"/>
              <a:t>deindividuation</a:t>
            </a:r>
            <a:r>
              <a:rPr lang="en-AU" dirty="0" smtClean="0"/>
              <a:t>. </a:t>
            </a:r>
          </a:p>
          <a:p>
            <a:endParaRPr lang="en-AU" dirty="0"/>
          </a:p>
          <a:p>
            <a:r>
              <a:rPr lang="en-AU" dirty="0" smtClean="0"/>
              <a:t>Crowds give you the opportunity to hide and also allow you to share the blame, reducing the sense of individual responsibility. </a:t>
            </a:r>
          </a:p>
          <a:p>
            <a:endParaRPr lang="en-AU" dirty="0"/>
          </a:p>
          <a:p>
            <a:r>
              <a:rPr lang="en-AU" dirty="0" smtClean="0"/>
              <a:t>Uniforms and war-paint also help hide your true identity. </a:t>
            </a:r>
          </a:p>
          <a:p>
            <a:endParaRPr lang="en-AU" dirty="0"/>
          </a:p>
          <a:p>
            <a:r>
              <a:rPr lang="en-AU" dirty="0" smtClean="0"/>
              <a:t>Even sunglasses can support aggressive attitudes as they hide the eyes, a very important part of the individual.</a:t>
            </a:r>
          </a:p>
          <a:p>
            <a:endParaRPr lang="en-AU" dirty="0" smtClean="0"/>
          </a:p>
          <a:p>
            <a:endParaRPr lang="en-AU" dirty="0"/>
          </a:p>
        </p:txBody>
      </p:sp>
    </p:spTree>
    <p:extLst>
      <p:ext uri="{BB962C8B-B14F-4D97-AF65-F5344CB8AC3E}">
        <p14:creationId xmlns:p14="http://schemas.microsoft.com/office/powerpoint/2010/main" val="2973181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Using it</a:t>
            </a:r>
            <a:endParaRPr lang="en-AU" dirty="0"/>
          </a:p>
        </p:txBody>
      </p:sp>
      <p:sp>
        <p:nvSpPr>
          <p:cNvPr id="3" name="Content Placeholder 2"/>
          <p:cNvSpPr>
            <a:spLocks noGrp="1"/>
          </p:cNvSpPr>
          <p:nvPr>
            <p:ph idx="1"/>
          </p:nvPr>
        </p:nvSpPr>
        <p:spPr/>
        <p:txBody>
          <a:bodyPr/>
          <a:lstStyle/>
          <a:p>
            <a:r>
              <a:rPr lang="en-AU" dirty="0" smtClean="0"/>
              <a:t>To get someone to do something they would not normally do, provide lots of external distractions, including noise and visual action. </a:t>
            </a:r>
          </a:p>
          <a:p>
            <a:endParaRPr lang="en-AU" dirty="0"/>
          </a:p>
          <a:p>
            <a:r>
              <a:rPr lang="en-AU" dirty="0" smtClean="0"/>
              <a:t>Also camouflage or disguise them so they do not worry about being discovered by others.</a:t>
            </a:r>
          </a:p>
          <a:p>
            <a:endParaRPr lang="en-AU" dirty="0" smtClean="0"/>
          </a:p>
          <a:p>
            <a:endParaRPr lang="en-AU" dirty="0"/>
          </a:p>
        </p:txBody>
      </p:sp>
    </p:spTree>
    <p:extLst>
      <p:ext uri="{BB962C8B-B14F-4D97-AF65-F5344CB8AC3E}">
        <p14:creationId xmlns:p14="http://schemas.microsoft.com/office/powerpoint/2010/main" val="4188174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Defending against it</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Beware of crowd effects and especially other people who encourage you to join in and do things that you would not normally do. If things get nasty, fade into the background. Others who are caught up by the mass hysteria will not notice.</a:t>
            </a:r>
          </a:p>
          <a:p>
            <a:endParaRPr lang="en-AU" dirty="0" smtClean="0"/>
          </a:p>
          <a:p>
            <a:r>
              <a:rPr lang="en-AU" dirty="0" smtClean="0"/>
              <a:t>To reduce </a:t>
            </a:r>
            <a:r>
              <a:rPr lang="en-AU" dirty="0" err="1" smtClean="0"/>
              <a:t>deindividuation</a:t>
            </a:r>
            <a:r>
              <a:rPr lang="en-AU" dirty="0" smtClean="0"/>
              <a:t> in others, make them more self-aware. Use their name. Tell them what they are doing.</a:t>
            </a:r>
          </a:p>
          <a:p>
            <a:endParaRPr lang="en-AU" dirty="0" smtClean="0"/>
          </a:p>
          <a:p>
            <a:endParaRPr lang="en-AU" dirty="0"/>
          </a:p>
        </p:txBody>
      </p:sp>
    </p:spTree>
    <p:extLst>
      <p:ext uri="{BB962C8B-B14F-4D97-AF65-F5344CB8AC3E}">
        <p14:creationId xmlns:p14="http://schemas.microsoft.com/office/powerpoint/2010/main" val="38551202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eindividuation&amp;quot;&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 - &amp;quot;Research&amp;quot;&quot;/&gt;&lt;property id=&quot;20307&quot; value=&quot;260&quot;/&gt;&lt;/object&gt;&lt;object type=&quot;3&quot; unique_id=&quot;10009&quot;&gt;&lt;property id=&quot;20148&quot; value=&quot;5&quot;/&gt;&lt;property id=&quot;20300&quot; value=&quot;Slide 7 - &amp;quot;Example&amp;quot;&quot;/&gt;&lt;property id=&quot;20307&quot; value=&quot;261&quot;/&gt;&lt;/object&gt;&lt;object type=&quot;3&quot; unique_id=&quot;10010&quot;&gt;&lt;property id=&quot;20148&quot; value=&quot;5&quot;/&gt;&lt;property id=&quot;20300&quot; value=&quot;Slide 8 - &amp;quot;Using it&amp;quot;&quot;/&gt;&lt;property id=&quot;20307&quot; value=&quot;262&quot;/&gt;&lt;/object&gt;&lt;object type=&quot;3&quot; unique_id=&quot;10011&quot;&gt;&lt;property id=&quot;20148&quot; value=&quot;5&quot;/&gt;&lt;property id=&quot;20300&quot; value=&quot;Slide 9 - &amp;quot;Defending against it&amp;quot;&quot;/&gt;&lt;property id=&quot;20307&quot; value=&quot;263&quot;/&gt;&lt;/object&gt;&lt;object type=&quot;3&quot; unique_id=&quot;10012&quot;&gt;&lt;property id=&quot;20148&quot; value=&quot;5&quot;/&gt;&lt;property id=&quot;20300&quot; value=&quot;Slide 10 - &amp;quot;KKK case study&amp;quot;&quot;/&gt;&lt;property id=&quot;20307&quot; value=&quot;264&quot;/&gt;&lt;/object&gt;&lt;object type=&quot;3&quot; unique_id=&quot;10013&quot;&gt;&lt;property id=&quot;20148&quot; value=&quot;5&quot;/&gt;&lt;property id=&quot;20300&quot; value=&quot;Slide 6&quot;/&gt;&lt;property id=&quot;20307&quot; value=&quot;265&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628</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Deindividuation</vt:lpstr>
      <vt:lpstr>PowerPoint Presentation</vt:lpstr>
      <vt:lpstr>PowerPoint Presentation</vt:lpstr>
      <vt:lpstr>PowerPoint Presentation</vt:lpstr>
      <vt:lpstr>Research</vt:lpstr>
      <vt:lpstr>PowerPoint Presentation</vt:lpstr>
      <vt:lpstr>Example</vt:lpstr>
      <vt:lpstr>Using it</vt:lpstr>
      <vt:lpstr>Defending against it</vt:lpstr>
      <vt:lpstr>KKK case study</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Deindividuation</dc:title>
  <dc:creator>Hammond, Kelly</dc:creator>
  <cp:lastModifiedBy>Hammond, Kelly</cp:lastModifiedBy>
  <cp:revision>4</cp:revision>
  <dcterms:created xsi:type="dcterms:W3CDTF">2015-05-07T23:41:00Z</dcterms:created>
  <dcterms:modified xsi:type="dcterms:W3CDTF">2015-05-08T01:59:54Z</dcterms:modified>
</cp:coreProperties>
</file>