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handoutMasterIdLst>
    <p:handoutMasterId r:id="rId8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100" d="100"/>
          <a:sy n="100" d="100"/>
        </p:scale>
        <p:origin x="464"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handoutMaster" Target="handoutMasters/handoutMaster1.xml"/><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44080C-154E-4FB1-9EF1-071F228AA3EB}" type="datetimeFigureOut">
              <a:rPr lang="en-AU" smtClean="0"/>
              <a:t>2/06/2016</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0089B8-DAC8-4218-9626-E6645CA3344A}" type="slidenum">
              <a:rPr lang="en-AU" smtClean="0"/>
              <a:t>‹#›</a:t>
            </a:fld>
            <a:endParaRPr lang="en-AU"/>
          </a:p>
        </p:txBody>
      </p:sp>
    </p:spTree>
    <p:extLst>
      <p:ext uri="{BB962C8B-B14F-4D97-AF65-F5344CB8AC3E}">
        <p14:creationId xmlns:p14="http://schemas.microsoft.com/office/powerpoint/2010/main" val="26182518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6/2/16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6/2/16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6/2/16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6/2/16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6/2/16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Management Strategies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527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Discounts for early payment </a:t>
            </a:r>
            <a:endParaRPr lang="en-US" dirty="0"/>
          </a:p>
        </p:txBody>
      </p:sp>
      <p:sp>
        <p:nvSpPr>
          <p:cNvPr id="3" name="Content Placeholder 2"/>
          <p:cNvSpPr>
            <a:spLocks noGrp="1"/>
          </p:cNvSpPr>
          <p:nvPr>
            <p:ph idx="1"/>
          </p:nvPr>
        </p:nvSpPr>
        <p:spPr/>
        <p:txBody>
          <a:bodyPr/>
          <a:lstStyle/>
          <a:p>
            <a:r>
              <a:rPr lang="en-US" sz="2400" dirty="0">
                <a:solidFill>
                  <a:srgbClr val="FF0000"/>
                </a:solidFill>
              </a:rPr>
              <a:t>Discounts for early payments involve an offer where, for example, the customer can deduct, say 5 %, if the bill is paid in 7 days rather than the normal 30 days. </a:t>
            </a:r>
            <a:endParaRPr lang="en-US" sz="2400" dirty="0" smtClean="0">
              <a:solidFill>
                <a:srgbClr val="FF0000"/>
              </a:solidFill>
            </a:endParaRPr>
          </a:p>
          <a:p>
            <a:r>
              <a:rPr lang="en-US" sz="2400" dirty="0" smtClean="0"/>
              <a:t>In </a:t>
            </a:r>
            <a:r>
              <a:rPr lang="en-US" sz="2400" dirty="0"/>
              <a:t>this way cash moves from one section of the business (accounts receivable) to another section of the business - accounts payable and expenses - more quickly. </a:t>
            </a:r>
            <a:endParaRPr lang="en-US" sz="2400" dirty="0" smtClean="0"/>
          </a:p>
          <a:p>
            <a:r>
              <a:rPr lang="en-US" sz="2400" dirty="0" smtClean="0"/>
              <a:t>The </a:t>
            </a:r>
            <a:r>
              <a:rPr lang="en-US" sz="2400" dirty="0"/>
              <a:t>cash is available to pay wages, for example, more quickly. </a:t>
            </a:r>
            <a:endParaRPr lang="en-US" sz="2400" dirty="0" smtClean="0"/>
          </a:p>
          <a:p>
            <a:r>
              <a:rPr lang="en-US" sz="2400" dirty="0" smtClean="0">
                <a:solidFill>
                  <a:srgbClr val="FF0000"/>
                </a:solidFill>
              </a:rPr>
              <a:t>Discounts </a:t>
            </a:r>
            <a:r>
              <a:rPr lang="en-US" sz="2400" dirty="0">
                <a:solidFill>
                  <a:srgbClr val="FF0000"/>
                </a:solidFill>
              </a:rPr>
              <a:t>for early payment can often be a cheaper option compared to using an overdraft when there is a cash deficit. </a:t>
            </a:r>
          </a:p>
          <a:p>
            <a:endParaRPr lang="en-US" dirty="0"/>
          </a:p>
        </p:txBody>
      </p:sp>
    </p:spTree>
    <p:extLst>
      <p:ext uri="{BB962C8B-B14F-4D97-AF65-F5344CB8AC3E}">
        <p14:creationId xmlns:p14="http://schemas.microsoft.com/office/powerpoint/2010/main" val="1002212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Factoring </a:t>
            </a:r>
            <a:endParaRPr lang="en-US" dirty="0"/>
          </a:p>
        </p:txBody>
      </p:sp>
      <p:sp>
        <p:nvSpPr>
          <p:cNvPr id="3" name="Content Placeholder 2"/>
          <p:cNvSpPr>
            <a:spLocks noGrp="1"/>
          </p:cNvSpPr>
          <p:nvPr>
            <p:ph idx="1"/>
          </p:nvPr>
        </p:nvSpPr>
        <p:spPr/>
        <p:txBody>
          <a:bodyPr>
            <a:normAutofit fontScale="92500"/>
          </a:bodyPr>
          <a:lstStyle/>
          <a:p>
            <a:r>
              <a:rPr lang="en-US" sz="2800" dirty="0"/>
              <a:t>You will remember from the earlier section on short-term borrowing that factoring is an external source of finance. </a:t>
            </a:r>
            <a:endParaRPr lang="en-US" sz="2800" dirty="0" smtClean="0"/>
          </a:p>
          <a:p>
            <a:r>
              <a:rPr lang="en-US" sz="2800" i="1" dirty="0" smtClean="0">
                <a:solidFill>
                  <a:srgbClr val="FF0000"/>
                </a:solidFill>
              </a:rPr>
              <a:t>Factoring </a:t>
            </a:r>
            <a:r>
              <a:rPr lang="en-US" sz="2800" dirty="0">
                <a:solidFill>
                  <a:srgbClr val="FF0000"/>
                </a:solidFill>
              </a:rPr>
              <a:t>refers to the sale of customer debts to a financier. </a:t>
            </a:r>
            <a:endParaRPr lang="en-US" sz="2800" dirty="0" smtClean="0">
              <a:solidFill>
                <a:srgbClr val="FF0000"/>
              </a:solidFill>
            </a:endParaRPr>
          </a:p>
          <a:p>
            <a:r>
              <a:rPr lang="en-US" sz="2800" dirty="0" smtClean="0">
                <a:solidFill>
                  <a:srgbClr val="FF0000"/>
                </a:solidFill>
              </a:rPr>
              <a:t>It </a:t>
            </a:r>
            <a:r>
              <a:rPr lang="en-US" sz="2800" dirty="0">
                <a:solidFill>
                  <a:srgbClr val="FF0000"/>
                </a:solidFill>
              </a:rPr>
              <a:t>is an important strategy for cash-flow management even though the cost of factoring adds to business expenses. </a:t>
            </a:r>
            <a:endParaRPr lang="en-US" sz="2800" dirty="0" smtClean="0">
              <a:solidFill>
                <a:srgbClr val="FF0000"/>
              </a:solidFill>
            </a:endParaRPr>
          </a:p>
          <a:p>
            <a:r>
              <a:rPr lang="en-US" sz="2800" dirty="0" smtClean="0"/>
              <a:t>Typically</a:t>
            </a:r>
            <a:r>
              <a:rPr lang="en-US" sz="2800" dirty="0"/>
              <a:t>, this expense is about 3%, so it can be significant. </a:t>
            </a:r>
          </a:p>
          <a:p>
            <a:endParaRPr lang="en-US" dirty="0"/>
          </a:p>
        </p:txBody>
      </p:sp>
    </p:spTree>
    <p:extLst>
      <p:ext uri="{BB962C8B-B14F-4D97-AF65-F5344CB8AC3E}">
        <p14:creationId xmlns:p14="http://schemas.microsoft.com/office/powerpoint/2010/main" val="160875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01700"/>
            <a:ext cx="10058400" cy="5133340"/>
          </a:xfrm>
        </p:spPr>
        <p:txBody>
          <a:bodyPr/>
          <a:lstStyle/>
          <a:p>
            <a:r>
              <a:rPr lang="en-US" sz="2800" dirty="0"/>
              <a:t>However, it can be a very important strategy for managing the cash flow of rapidly growing businesses. </a:t>
            </a:r>
            <a:endParaRPr lang="en-US" sz="2800" dirty="0" smtClean="0"/>
          </a:p>
          <a:p>
            <a:r>
              <a:rPr lang="en-US" sz="2800" dirty="0" smtClean="0"/>
              <a:t>In </a:t>
            </a:r>
            <a:r>
              <a:rPr lang="en-US" sz="2800" dirty="0"/>
              <a:t>this case, there is always a great deal of pressure to pay suppliers, and </a:t>
            </a:r>
            <a:r>
              <a:rPr lang="en-US" sz="2800" dirty="0">
                <a:solidFill>
                  <a:srgbClr val="FF0000"/>
                </a:solidFill>
              </a:rPr>
              <a:t>factoring provides quick cash</a:t>
            </a:r>
            <a:r>
              <a:rPr lang="en-US" sz="2800" dirty="0"/>
              <a:t>. </a:t>
            </a:r>
            <a:endParaRPr lang="en-US" sz="2800" dirty="0" smtClean="0"/>
          </a:p>
          <a:p>
            <a:r>
              <a:rPr lang="en-US" sz="2800" dirty="0" smtClean="0"/>
              <a:t>The </a:t>
            </a:r>
            <a:r>
              <a:rPr lang="en-US" sz="2800" dirty="0"/>
              <a:t>pressure occurs because of the need to move cash from accounts receivable to accounts payable in a very short time period. </a:t>
            </a:r>
            <a:endParaRPr lang="en-US" sz="2800" dirty="0" smtClean="0"/>
          </a:p>
          <a:p>
            <a:r>
              <a:rPr lang="en-US" sz="2800" dirty="0" smtClean="0">
                <a:solidFill>
                  <a:srgbClr val="FF0000"/>
                </a:solidFill>
              </a:rPr>
              <a:t>It </a:t>
            </a:r>
            <a:r>
              <a:rPr lang="en-US" sz="2800" dirty="0">
                <a:solidFill>
                  <a:srgbClr val="FF0000"/>
                </a:solidFill>
              </a:rPr>
              <a:t>is important to augment a factoring strategy with an effective credit policy so that customer debts are collected efficiently and the need to factor is </a:t>
            </a:r>
            <a:r>
              <a:rPr lang="en-US" sz="2800" dirty="0" err="1">
                <a:solidFill>
                  <a:srgbClr val="FF0000"/>
                </a:solidFill>
              </a:rPr>
              <a:t>minimised</a:t>
            </a:r>
            <a:r>
              <a:rPr lang="en-US" sz="2800" dirty="0">
                <a:solidFill>
                  <a:srgbClr val="FF0000"/>
                </a:solidFill>
              </a:rPr>
              <a:t>. </a:t>
            </a:r>
          </a:p>
          <a:p>
            <a:endParaRPr lang="en-US" dirty="0"/>
          </a:p>
        </p:txBody>
      </p:sp>
    </p:spTree>
    <p:extLst>
      <p:ext uri="{BB962C8B-B14F-4D97-AF65-F5344CB8AC3E}">
        <p14:creationId xmlns:p14="http://schemas.microsoft.com/office/powerpoint/2010/main" val="211518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0" y="2572994"/>
            <a:ext cx="10058400" cy="1371600"/>
          </a:xfrm>
        </p:spPr>
        <p:txBody>
          <a:bodyPr/>
          <a:lstStyle/>
          <a:p>
            <a:r>
              <a:rPr lang="en-US" b="1" dirty="0"/>
              <a:t>Working capital management </a:t>
            </a:r>
            <a:endParaRPr lang="en-US" dirty="0"/>
          </a:p>
        </p:txBody>
      </p:sp>
    </p:spTree>
    <p:extLst>
      <p:ext uri="{BB962C8B-B14F-4D97-AF65-F5344CB8AC3E}">
        <p14:creationId xmlns:p14="http://schemas.microsoft.com/office/powerpoint/2010/main" val="1580802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98500"/>
            <a:ext cx="10058400" cy="5336540"/>
          </a:xfrm>
        </p:spPr>
        <p:txBody>
          <a:bodyPr>
            <a:normAutofit lnSpcReduction="10000"/>
          </a:bodyPr>
          <a:lstStyle/>
          <a:p>
            <a:r>
              <a:rPr lang="en-US" sz="2800" dirty="0"/>
              <a:t>Working capital is essential in nearly all businesses. </a:t>
            </a:r>
            <a:endParaRPr lang="en-US" sz="2800" dirty="0" smtClean="0"/>
          </a:p>
          <a:p>
            <a:r>
              <a:rPr lang="en-US" sz="2800" i="1" dirty="0" smtClean="0">
                <a:solidFill>
                  <a:srgbClr val="FF0000"/>
                </a:solidFill>
              </a:rPr>
              <a:t>Working </a:t>
            </a:r>
            <a:r>
              <a:rPr lang="en-US" sz="2800" i="1" dirty="0">
                <a:solidFill>
                  <a:srgbClr val="FF0000"/>
                </a:solidFill>
              </a:rPr>
              <a:t>capital </a:t>
            </a:r>
            <a:r>
              <a:rPr lang="en-US" sz="2800" dirty="0">
                <a:solidFill>
                  <a:srgbClr val="FF0000"/>
                </a:solidFill>
              </a:rPr>
              <a:t>or </a:t>
            </a:r>
            <a:r>
              <a:rPr lang="en-US" sz="2800" i="1" dirty="0">
                <a:solidFill>
                  <a:srgbClr val="FF0000"/>
                </a:solidFill>
              </a:rPr>
              <a:t>liquidity </a:t>
            </a:r>
            <a:r>
              <a:rPr lang="en-US" sz="2800" i="1" dirty="0" smtClean="0">
                <a:solidFill>
                  <a:srgbClr val="FF0000"/>
                </a:solidFill>
              </a:rPr>
              <a:t>management </a:t>
            </a:r>
            <a:r>
              <a:rPr lang="en-US" sz="2800" dirty="0" smtClean="0">
                <a:solidFill>
                  <a:srgbClr val="FF0000"/>
                </a:solidFill>
              </a:rPr>
              <a:t>is </a:t>
            </a:r>
            <a:r>
              <a:rPr lang="en-US" sz="2800" dirty="0">
                <a:solidFill>
                  <a:srgbClr val="FF0000"/>
                </a:solidFill>
              </a:rPr>
              <a:t>all about paying suppliers’ bills (or accounts payable) and other expenses as they fall due.</a:t>
            </a:r>
            <a:br>
              <a:rPr lang="en-US" sz="2800" dirty="0">
                <a:solidFill>
                  <a:srgbClr val="FF0000"/>
                </a:solidFill>
              </a:rPr>
            </a:b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working capital ratio measures the ability of the business to pay short-term debts. </a:t>
            </a:r>
            <a:endParaRPr lang="en-US" sz="2800" dirty="0" smtClean="0">
              <a:solidFill>
                <a:srgbClr val="FF0000"/>
              </a:solidFill>
            </a:endParaRPr>
          </a:p>
          <a:p>
            <a:r>
              <a:rPr lang="en-US" sz="2800" dirty="0" smtClean="0"/>
              <a:t>We </a:t>
            </a:r>
            <a:r>
              <a:rPr lang="en-US" sz="2800" dirty="0"/>
              <a:t>have already looked at the liquidity ratio in the financial ratios section of this topic. </a:t>
            </a:r>
            <a:endParaRPr lang="en-US" sz="2800" dirty="0" smtClean="0"/>
          </a:p>
          <a:p>
            <a:r>
              <a:rPr lang="en-US" sz="2800" dirty="0" smtClean="0"/>
              <a:t>You </a:t>
            </a:r>
            <a:r>
              <a:rPr lang="en-US" sz="2800" dirty="0"/>
              <a:t>will recall the liquidity ratio is the current ratio and the formula is: current ratio = current assets ÷ current liabilities. </a:t>
            </a:r>
          </a:p>
          <a:p>
            <a:endParaRPr lang="en-US" dirty="0"/>
          </a:p>
        </p:txBody>
      </p:sp>
    </p:spTree>
    <p:extLst>
      <p:ext uri="{BB962C8B-B14F-4D97-AF65-F5344CB8AC3E}">
        <p14:creationId xmlns:p14="http://schemas.microsoft.com/office/powerpoint/2010/main" val="99004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93800"/>
            <a:ext cx="10058400" cy="4841240"/>
          </a:xfrm>
        </p:spPr>
        <p:txBody>
          <a:bodyPr/>
          <a:lstStyle/>
          <a:p>
            <a:r>
              <a:rPr lang="en-US" sz="3200" dirty="0"/>
              <a:t>The current ratio measures the business’s ability to pay short-term debts in terms of available current assets. </a:t>
            </a:r>
            <a:endParaRPr lang="en-US" sz="3200" dirty="0" smtClean="0"/>
          </a:p>
          <a:p>
            <a:r>
              <a:rPr lang="en-US" sz="3200" dirty="0" smtClean="0"/>
              <a:t>However</a:t>
            </a:r>
            <a:r>
              <a:rPr lang="en-US" sz="3200" dirty="0"/>
              <a:t>, liquidity in a business is the same concept as working capital. </a:t>
            </a:r>
            <a:endParaRPr lang="en-US" sz="3200" dirty="0" smtClean="0"/>
          </a:p>
          <a:p>
            <a:r>
              <a:rPr lang="en-US" sz="3200" dirty="0" smtClean="0">
                <a:solidFill>
                  <a:srgbClr val="FF0000"/>
                </a:solidFill>
              </a:rPr>
              <a:t>Another </a:t>
            </a:r>
            <a:r>
              <a:rPr lang="en-US" sz="3200" dirty="0">
                <a:solidFill>
                  <a:srgbClr val="FF0000"/>
                </a:solidFill>
              </a:rPr>
              <a:t>name for the current ratio is the working capital ratio. </a:t>
            </a:r>
          </a:p>
          <a:p>
            <a:endParaRPr lang="en-US" dirty="0"/>
          </a:p>
        </p:txBody>
      </p:sp>
    </p:spTree>
    <p:extLst>
      <p:ext uri="{BB962C8B-B14F-4D97-AF65-F5344CB8AC3E}">
        <p14:creationId xmlns:p14="http://schemas.microsoft.com/office/powerpoint/2010/main" val="100775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Control of current assets - cash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solidFill>
                  <a:srgbClr val="FF0000"/>
                </a:solidFill>
              </a:rPr>
              <a:t>Cash is controlled by cash budgets. </a:t>
            </a:r>
            <a:endParaRPr lang="en-US" sz="2400" dirty="0" smtClean="0">
              <a:solidFill>
                <a:srgbClr val="FF0000"/>
              </a:solidFill>
            </a:endParaRPr>
          </a:p>
          <a:p>
            <a:r>
              <a:rPr lang="en-US" sz="2400" dirty="0" smtClean="0">
                <a:solidFill>
                  <a:srgbClr val="FF0000"/>
                </a:solidFill>
              </a:rPr>
              <a:t>The </a:t>
            </a:r>
            <a:r>
              <a:rPr lang="en-US" sz="2400" i="1" dirty="0">
                <a:solidFill>
                  <a:srgbClr val="FF0000"/>
                </a:solidFill>
              </a:rPr>
              <a:t>cash budget </a:t>
            </a:r>
            <a:r>
              <a:rPr lang="en-US" sz="2400" dirty="0">
                <a:solidFill>
                  <a:srgbClr val="FF0000"/>
                </a:solidFill>
              </a:rPr>
              <a:t>sets out the anticipated sources and </a:t>
            </a:r>
            <a:r>
              <a:rPr lang="en-US" sz="2400" dirty="0" smtClean="0">
                <a:solidFill>
                  <a:srgbClr val="FF0000"/>
                </a:solidFill>
              </a:rPr>
              <a:t>uses of </a:t>
            </a:r>
            <a:r>
              <a:rPr lang="en-US" sz="2400" dirty="0">
                <a:solidFill>
                  <a:srgbClr val="FF0000"/>
                </a:solidFill>
              </a:rPr>
              <a:t>cash on a monthly basis. </a:t>
            </a:r>
            <a:endParaRPr lang="en-US" sz="2400" dirty="0" smtClean="0">
              <a:solidFill>
                <a:srgbClr val="FF0000"/>
              </a:solidFill>
            </a:endParaRPr>
          </a:p>
          <a:p>
            <a:r>
              <a:rPr lang="en-US" sz="2400" dirty="0" smtClean="0">
                <a:solidFill>
                  <a:srgbClr val="FF0000"/>
                </a:solidFill>
              </a:rPr>
              <a:t>The </a:t>
            </a:r>
            <a:r>
              <a:rPr lang="en-US" sz="2400" dirty="0">
                <a:solidFill>
                  <a:srgbClr val="FF0000"/>
                </a:solidFill>
              </a:rPr>
              <a:t>cash budget is both a planning and controlling tool. </a:t>
            </a:r>
            <a:endParaRPr lang="en-US" sz="2400" dirty="0" smtClean="0">
              <a:solidFill>
                <a:srgbClr val="FF0000"/>
              </a:solidFill>
            </a:endParaRPr>
          </a:p>
          <a:p>
            <a:r>
              <a:rPr lang="en-US" sz="2400" dirty="0" smtClean="0">
                <a:solidFill>
                  <a:srgbClr val="FF0000"/>
                </a:solidFill>
              </a:rPr>
              <a:t>It </a:t>
            </a:r>
            <a:r>
              <a:rPr lang="en-US" sz="2400" dirty="0">
                <a:solidFill>
                  <a:srgbClr val="FF0000"/>
                </a:solidFill>
              </a:rPr>
              <a:t>enables managers to time the payment of significant ongoing expenses, such as insurance premiums, so that they are paid when there are cash surpluses. </a:t>
            </a:r>
          </a:p>
          <a:p>
            <a:r>
              <a:rPr lang="en-US" sz="2400" dirty="0"/>
              <a:t>One important aspect of the cash budget is the fact that cash outflows are easier to predict accurately than cash inflows. </a:t>
            </a:r>
            <a:endParaRPr lang="en-US" sz="2400" dirty="0" smtClean="0"/>
          </a:p>
          <a:p>
            <a:r>
              <a:rPr lang="en-US" sz="2400" dirty="0" smtClean="0"/>
              <a:t>This </a:t>
            </a:r>
            <a:r>
              <a:rPr lang="en-US" sz="2400" dirty="0"/>
              <a:t>is because cash inflows depend on external factors such as customer demand. </a:t>
            </a:r>
          </a:p>
          <a:p>
            <a:endParaRPr lang="en-US" dirty="0"/>
          </a:p>
        </p:txBody>
      </p:sp>
    </p:spTree>
    <p:extLst>
      <p:ext uri="{BB962C8B-B14F-4D97-AF65-F5344CB8AC3E}">
        <p14:creationId xmlns:p14="http://schemas.microsoft.com/office/powerpoint/2010/main" val="162213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Control of current assets - receivables </a:t>
            </a:r>
            <a:endParaRPr lang="en-US" dirty="0"/>
          </a:p>
        </p:txBody>
      </p:sp>
      <p:sp>
        <p:nvSpPr>
          <p:cNvPr id="3" name="Content Placeholder 2"/>
          <p:cNvSpPr>
            <a:spLocks noGrp="1"/>
          </p:cNvSpPr>
          <p:nvPr>
            <p:ph idx="1"/>
          </p:nvPr>
        </p:nvSpPr>
        <p:spPr>
          <a:xfrm>
            <a:off x="1066800" y="2103120"/>
            <a:ext cx="10058400" cy="4526280"/>
          </a:xfrm>
        </p:spPr>
        <p:txBody>
          <a:bodyPr>
            <a:normAutofit/>
          </a:bodyPr>
          <a:lstStyle/>
          <a:p>
            <a:r>
              <a:rPr lang="en-US" sz="2000" i="1" dirty="0" smtClean="0">
                <a:solidFill>
                  <a:srgbClr val="FF0000"/>
                </a:solidFill>
              </a:rPr>
              <a:t>Receivables </a:t>
            </a:r>
            <a:r>
              <a:rPr lang="en-US" sz="2000" dirty="0">
                <a:solidFill>
                  <a:srgbClr val="FF0000"/>
                </a:solidFill>
              </a:rPr>
              <a:t>are customer debts. </a:t>
            </a:r>
            <a:endParaRPr lang="en-US" sz="2000" dirty="0" smtClean="0">
              <a:solidFill>
                <a:srgbClr val="FF0000"/>
              </a:solidFill>
            </a:endParaRPr>
          </a:p>
          <a:p>
            <a:r>
              <a:rPr lang="en-US" sz="2000" dirty="0" smtClean="0">
                <a:solidFill>
                  <a:srgbClr val="FF0000"/>
                </a:solidFill>
              </a:rPr>
              <a:t>Most </a:t>
            </a:r>
            <a:r>
              <a:rPr lang="en-US" sz="2000" dirty="0">
                <a:solidFill>
                  <a:srgbClr val="FF0000"/>
                </a:solidFill>
              </a:rPr>
              <a:t>businesses supply their customers on credit. </a:t>
            </a:r>
            <a:endParaRPr lang="en-US" sz="2000" dirty="0" smtClean="0">
              <a:solidFill>
                <a:srgbClr val="FF0000"/>
              </a:solidFill>
            </a:endParaRPr>
          </a:p>
          <a:p>
            <a:r>
              <a:rPr lang="en-US" sz="2000" dirty="0" smtClean="0">
                <a:solidFill>
                  <a:srgbClr val="FF0000"/>
                </a:solidFill>
              </a:rPr>
              <a:t>When </a:t>
            </a:r>
            <a:r>
              <a:rPr lang="en-US" sz="2000" dirty="0">
                <a:solidFill>
                  <a:srgbClr val="FF0000"/>
                </a:solidFill>
              </a:rPr>
              <a:t>goods are sent to the customer, they include an invoice. </a:t>
            </a:r>
            <a:endParaRPr lang="en-US" sz="2000" dirty="0" smtClean="0">
              <a:solidFill>
                <a:srgbClr val="FF0000"/>
              </a:solidFill>
            </a:endParaRPr>
          </a:p>
          <a:p>
            <a:r>
              <a:rPr lang="en-US" sz="2000" dirty="0" smtClean="0">
                <a:solidFill>
                  <a:srgbClr val="FF0000"/>
                </a:solidFill>
              </a:rPr>
              <a:t>The </a:t>
            </a:r>
            <a:r>
              <a:rPr lang="en-US" sz="2000" dirty="0">
                <a:solidFill>
                  <a:srgbClr val="FF0000"/>
                </a:solidFill>
              </a:rPr>
              <a:t>invoice sets out the type of good, the quantity and the price. </a:t>
            </a:r>
            <a:endParaRPr lang="en-US" sz="2000" dirty="0" smtClean="0">
              <a:solidFill>
                <a:srgbClr val="FF0000"/>
              </a:solidFill>
            </a:endParaRPr>
          </a:p>
          <a:p>
            <a:r>
              <a:rPr lang="en-US" sz="2000" dirty="0" smtClean="0">
                <a:solidFill>
                  <a:srgbClr val="FF0000"/>
                </a:solidFill>
              </a:rPr>
              <a:t>There </a:t>
            </a:r>
            <a:r>
              <a:rPr lang="en-US" sz="2000" dirty="0">
                <a:solidFill>
                  <a:srgbClr val="FF0000"/>
                </a:solidFill>
              </a:rPr>
              <a:t>will also be a time period, usually ranging from 7 to 30 days, for payment of the invoice. </a:t>
            </a:r>
            <a:endParaRPr lang="en-US" sz="2000" dirty="0" smtClean="0">
              <a:solidFill>
                <a:srgbClr val="FF0000"/>
              </a:solidFill>
            </a:endParaRPr>
          </a:p>
          <a:p>
            <a:r>
              <a:rPr lang="en-US" sz="2000" dirty="0" smtClean="0"/>
              <a:t>The </a:t>
            </a:r>
            <a:r>
              <a:rPr lang="en-US" sz="2000" dirty="0"/>
              <a:t>problem is that people are often reluctant to pay bills on time. </a:t>
            </a:r>
            <a:endParaRPr lang="en-US" sz="2000" dirty="0" smtClean="0"/>
          </a:p>
          <a:p>
            <a:r>
              <a:rPr lang="en-US" sz="2000" dirty="0" smtClean="0"/>
              <a:t>Many </a:t>
            </a:r>
            <a:r>
              <a:rPr lang="en-US" sz="2000" dirty="0"/>
              <a:t>businesses are also like this and customer debts need to be carefully managed to make sure that they are paid on time. </a:t>
            </a:r>
            <a:endParaRPr lang="en-US" sz="2000" dirty="0" smtClean="0"/>
          </a:p>
          <a:p>
            <a:r>
              <a:rPr lang="en-US" sz="2000" dirty="0" smtClean="0"/>
              <a:t>There </a:t>
            </a:r>
            <a:r>
              <a:rPr lang="en-US" sz="2000" dirty="0"/>
              <a:t>are a number of strategies that can be used. </a:t>
            </a:r>
          </a:p>
          <a:p>
            <a:endParaRPr lang="en-US" dirty="0"/>
          </a:p>
        </p:txBody>
      </p:sp>
    </p:spTree>
    <p:extLst>
      <p:ext uri="{BB962C8B-B14F-4D97-AF65-F5344CB8AC3E}">
        <p14:creationId xmlns:p14="http://schemas.microsoft.com/office/powerpoint/2010/main" val="143233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 are: </a:t>
            </a: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800" dirty="0" smtClean="0"/>
              <a:t>Credit Policy</a:t>
            </a:r>
          </a:p>
          <a:p>
            <a:pPr marL="342900" indent="-342900">
              <a:buFont typeface="+mj-lt"/>
              <a:buAutoNum type="arabicPeriod"/>
            </a:pPr>
            <a:r>
              <a:rPr lang="en-US" sz="2800" dirty="0" smtClean="0"/>
              <a:t>Factoring </a:t>
            </a:r>
            <a:endParaRPr lang="en-US" sz="2800" dirty="0"/>
          </a:p>
        </p:txBody>
      </p:sp>
    </p:spTree>
    <p:extLst>
      <p:ext uri="{BB962C8B-B14F-4D97-AF65-F5344CB8AC3E}">
        <p14:creationId xmlns:p14="http://schemas.microsoft.com/office/powerpoint/2010/main" val="1294735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Credit </a:t>
            </a:r>
            <a:r>
              <a:rPr lang="en-US" b="1" dirty="0"/>
              <a:t>policy </a:t>
            </a:r>
            <a:endParaRPr lang="en-US" dirty="0"/>
          </a:p>
        </p:txBody>
      </p:sp>
      <p:sp>
        <p:nvSpPr>
          <p:cNvPr id="3" name="Content Placeholder 2"/>
          <p:cNvSpPr>
            <a:spLocks noGrp="1"/>
          </p:cNvSpPr>
          <p:nvPr>
            <p:ph idx="1"/>
          </p:nvPr>
        </p:nvSpPr>
        <p:spPr>
          <a:xfrm>
            <a:off x="1066800" y="2103120"/>
            <a:ext cx="10058400" cy="4145280"/>
          </a:xfrm>
        </p:spPr>
        <p:txBody>
          <a:bodyPr>
            <a:normAutofit lnSpcReduction="10000"/>
          </a:bodyPr>
          <a:lstStyle/>
          <a:p>
            <a:r>
              <a:rPr lang="en-US" sz="2400" dirty="0"/>
              <a:t>Businesses should have a credit policy. </a:t>
            </a:r>
            <a:endParaRPr lang="en-US" sz="2400" dirty="0" smtClean="0"/>
          </a:p>
          <a:p>
            <a:r>
              <a:rPr lang="en-US" sz="2400" dirty="0" smtClean="0">
                <a:solidFill>
                  <a:srgbClr val="FF0000"/>
                </a:solidFill>
              </a:rPr>
              <a:t>A </a:t>
            </a:r>
            <a:r>
              <a:rPr lang="en-US" sz="2400" i="1" dirty="0">
                <a:solidFill>
                  <a:srgbClr val="FF0000"/>
                </a:solidFill>
              </a:rPr>
              <a:t>credit policy </a:t>
            </a:r>
            <a:r>
              <a:rPr lang="en-US" sz="2400" dirty="0">
                <a:solidFill>
                  <a:srgbClr val="FF0000"/>
                </a:solidFill>
              </a:rPr>
              <a:t>is a set of guidelines to staff on how to monitor and collect customer debts. </a:t>
            </a:r>
            <a:endParaRPr lang="en-US" sz="2400" dirty="0" smtClean="0">
              <a:solidFill>
                <a:srgbClr val="FF0000"/>
              </a:solidFill>
            </a:endParaRPr>
          </a:p>
          <a:p>
            <a:r>
              <a:rPr lang="en-US" sz="2400" dirty="0" smtClean="0">
                <a:solidFill>
                  <a:srgbClr val="FF0000"/>
                </a:solidFill>
              </a:rPr>
              <a:t>It </a:t>
            </a:r>
            <a:r>
              <a:rPr lang="en-US" sz="2400" dirty="0">
                <a:solidFill>
                  <a:srgbClr val="FF0000"/>
                </a:solidFill>
              </a:rPr>
              <a:t>is the most cost-effective way of managing customer debts. </a:t>
            </a:r>
            <a:endParaRPr lang="en-US" sz="2400" dirty="0" smtClean="0">
              <a:solidFill>
                <a:srgbClr val="FF0000"/>
              </a:solidFill>
            </a:endParaRPr>
          </a:p>
          <a:p>
            <a:r>
              <a:rPr lang="en-US" sz="2400" dirty="0" smtClean="0"/>
              <a:t>The </a:t>
            </a:r>
            <a:r>
              <a:rPr lang="en-US" sz="2400" dirty="0"/>
              <a:t>credit policy manages customer debts by first setting a credit limit. </a:t>
            </a:r>
            <a:endParaRPr lang="en-US" sz="2400" dirty="0" smtClean="0"/>
          </a:p>
          <a:p>
            <a:r>
              <a:rPr lang="en-US" sz="2400" dirty="0" smtClean="0"/>
              <a:t>The </a:t>
            </a:r>
            <a:r>
              <a:rPr lang="en-US" sz="2400" dirty="0"/>
              <a:t>credit limit is the maximum value of credit the business is prepared to give to its customer. </a:t>
            </a:r>
            <a:endParaRPr lang="en-US" sz="2400" dirty="0" smtClean="0"/>
          </a:p>
          <a:p>
            <a:r>
              <a:rPr lang="en-US" sz="2400" dirty="0" smtClean="0"/>
              <a:t>It </a:t>
            </a:r>
            <a:r>
              <a:rPr lang="en-US" sz="2400" dirty="0"/>
              <a:t>is based on things like knowledge of the customer, past trading record and so on. </a:t>
            </a:r>
          </a:p>
          <a:p>
            <a:endParaRPr lang="en-US" dirty="0"/>
          </a:p>
        </p:txBody>
      </p:sp>
    </p:spTree>
    <p:extLst>
      <p:ext uri="{BB962C8B-B14F-4D97-AF65-F5344CB8AC3E}">
        <p14:creationId xmlns:p14="http://schemas.microsoft.com/office/powerpoint/2010/main" val="7692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2966694"/>
            <a:ext cx="10058400" cy="1371600"/>
          </a:xfrm>
        </p:spPr>
        <p:txBody>
          <a:bodyPr/>
          <a:lstStyle/>
          <a:p>
            <a:r>
              <a:rPr lang="en-US" b="1" dirty="0"/>
              <a:t>Cash flow management </a:t>
            </a:r>
            <a:endParaRPr lang="en-US" dirty="0"/>
          </a:p>
        </p:txBody>
      </p:sp>
    </p:spTree>
    <p:extLst>
      <p:ext uri="{BB962C8B-B14F-4D97-AF65-F5344CB8AC3E}">
        <p14:creationId xmlns:p14="http://schemas.microsoft.com/office/powerpoint/2010/main" val="1993486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rgbClr val="FF0000"/>
                </a:solidFill>
              </a:rPr>
              <a:t>Next it is important to set the credit period. </a:t>
            </a:r>
            <a:endParaRPr lang="en-US" sz="2800" dirty="0" smtClean="0">
              <a:solidFill>
                <a:srgbClr val="FF0000"/>
              </a:solidFill>
            </a:endParaRPr>
          </a:p>
          <a:p>
            <a:r>
              <a:rPr lang="en-US" sz="2800" dirty="0" smtClean="0">
                <a:solidFill>
                  <a:srgbClr val="FF0000"/>
                </a:solidFill>
              </a:rPr>
              <a:t>This </a:t>
            </a:r>
            <a:r>
              <a:rPr lang="en-US" sz="2800" dirty="0">
                <a:solidFill>
                  <a:srgbClr val="FF0000"/>
                </a:solidFill>
              </a:rPr>
              <a:t>refers to how long the customer can have the credit before the bill should be paid. </a:t>
            </a:r>
            <a:endParaRPr lang="en-US" sz="2800" dirty="0" smtClean="0">
              <a:solidFill>
                <a:srgbClr val="FF0000"/>
              </a:solidFill>
            </a:endParaRPr>
          </a:p>
          <a:p>
            <a:r>
              <a:rPr lang="en-US" sz="2800" dirty="0" smtClean="0"/>
              <a:t>Typically </a:t>
            </a:r>
            <a:r>
              <a:rPr lang="en-US" sz="2800" dirty="0"/>
              <a:t>it is 30 days, but it varies with particular industries. </a:t>
            </a:r>
            <a:endParaRPr lang="en-US" sz="2800" dirty="0" smtClean="0"/>
          </a:p>
          <a:p>
            <a:r>
              <a:rPr lang="en-US" sz="2800" dirty="0" smtClean="0"/>
              <a:t>For </a:t>
            </a:r>
            <a:r>
              <a:rPr lang="en-US" sz="2800" dirty="0"/>
              <a:t>example, the grocery industry operates on a credit period of seven days. </a:t>
            </a:r>
          </a:p>
          <a:p>
            <a:endParaRPr lang="en-US" dirty="0"/>
          </a:p>
        </p:txBody>
      </p:sp>
    </p:spTree>
    <p:extLst>
      <p:ext uri="{BB962C8B-B14F-4D97-AF65-F5344CB8AC3E}">
        <p14:creationId xmlns:p14="http://schemas.microsoft.com/office/powerpoint/2010/main" val="794879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23900"/>
            <a:ext cx="10058400" cy="5311140"/>
          </a:xfrm>
        </p:spPr>
        <p:txBody>
          <a:bodyPr>
            <a:normAutofit lnSpcReduction="10000"/>
          </a:bodyPr>
          <a:lstStyle/>
          <a:p>
            <a:r>
              <a:rPr lang="en-US" sz="2400" dirty="0">
                <a:solidFill>
                  <a:srgbClr val="FF0000"/>
                </a:solidFill>
              </a:rPr>
              <a:t>The most important aspect of the credit policy is the collection policy. </a:t>
            </a:r>
            <a:endParaRPr lang="en-US" sz="2400" dirty="0" smtClean="0">
              <a:solidFill>
                <a:srgbClr val="FF0000"/>
              </a:solidFill>
            </a:endParaRPr>
          </a:p>
          <a:p>
            <a:r>
              <a:rPr lang="en-US" sz="2400" dirty="0" smtClean="0">
                <a:solidFill>
                  <a:srgbClr val="FF0000"/>
                </a:solidFill>
              </a:rPr>
              <a:t>The </a:t>
            </a:r>
            <a:r>
              <a:rPr lang="en-US" sz="2400" dirty="0">
                <a:solidFill>
                  <a:srgbClr val="FF0000"/>
                </a:solidFill>
              </a:rPr>
              <a:t>collection </a:t>
            </a:r>
            <a:r>
              <a:rPr lang="en-US" sz="2400" dirty="0" smtClean="0">
                <a:solidFill>
                  <a:srgbClr val="FF0000"/>
                </a:solidFill>
              </a:rPr>
              <a:t>policy is </a:t>
            </a:r>
            <a:r>
              <a:rPr lang="en-US" sz="2400" dirty="0">
                <a:solidFill>
                  <a:srgbClr val="FF0000"/>
                </a:solidFill>
              </a:rPr>
              <a:t>a guide to staff on what to do when customers fail to pay on time. </a:t>
            </a:r>
            <a:endParaRPr lang="en-US" sz="2400" dirty="0" smtClean="0">
              <a:solidFill>
                <a:srgbClr val="FF0000"/>
              </a:solidFill>
            </a:endParaRPr>
          </a:p>
          <a:p>
            <a:r>
              <a:rPr lang="en-US" sz="2400" dirty="0" smtClean="0"/>
              <a:t>The </a:t>
            </a:r>
            <a:r>
              <a:rPr lang="en-US" sz="2400" dirty="0"/>
              <a:t>collection policy, for example, might advise staff to ring the customers and advise them of the trading period. </a:t>
            </a:r>
            <a:endParaRPr lang="en-US" sz="2400" dirty="0" smtClean="0"/>
          </a:p>
          <a:p>
            <a:r>
              <a:rPr lang="en-US" sz="2400" dirty="0" smtClean="0"/>
              <a:t>Other </a:t>
            </a:r>
            <a:r>
              <a:rPr lang="en-US" sz="2400" dirty="0"/>
              <a:t>customers who are badly overdue may need the threat of debt collectors. </a:t>
            </a:r>
            <a:endParaRPr lang="en-US" sz="2400" dirty="0" smtClean="0"/>
          </a:p>
          <a:p>
            <a:r>
              <a:rPr lang="en-US" sz="2400" dirty="0" smtClean="0"/>
              <a:t>The </a:t>
            </a:r>
            <a:r>
              <a:rPr lang="en-US" sz="2400" dirty="0"/>
              <a:t>collection policy provides advice to staff on a range of possible scenarios. </a:t>
            </a:r>
            <a:endParaRPr lang="en-US" sz="2400" dirty="0" smtClean="0"/>
          </a:p>
          <a:p>
            <a:r>
              <a:rPr lang="en-US" sz="2400" dirty="0" smtClean="0"/>
              <a:t>It </a:t>
            </a:r>
            <a:r>
              <a:rPr lang="en-US" sz="2400" dirty="0"/>
              <a:t>may be, for example, that when important customers are overdue on their payments, it is to be referred to senior management. </a:t>
            </a:r>
          </a:p>
          <a:p>
            <a:endParaRPr lang="en-US" dirty="0"/>
          </a:p>
        </p:txBody>
      </p:sp>
    </p:spTree>
    <p:extLst>
      <p:ext uri="{BB962C8B-B14F-4D97-AF65-F5344CB8AC3E}">
        <p14:creationId xmlns:p14="http://schemas.microsoft.com/office/powerpoint/2010/main" val="1430416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Factoring </a:t>
            </a:r>
            <a:endParaRPr lang="en-US" dirty="0"/>
          </a:p>
        </p:txBody>
      </p:sp>
      <p:sp>
        <p:nvSpPr>
          <p:cNvPr id="3" name="Content Placeholder 2"/>
          <p:cNvSpPr>
            <a:spLocks noGrp="1"/>
          </p:cNvSpPr>
          <p:nvPr>
            <p:ph idx="1"/>
          </p:nvPr>
        </p:nvSpPr>
        <p:spPr/>
        <p:txBody>
          <a:bodyPr/>
          <a:lstStyle/>
          <a:p>
            <a:r>
              <a:rPr lang="en-US" sz="2800" dirty="0"/>
              <a:t>When a business is growing rapidly, factoring can be an important control of current assets - receivables. </a:t>
            </a:r>
            <a:endParaRPr lang="en-US" sz="2800" dirty="0" smtClean="0"/>
          </a:p>
          <a:p>
            <a:r>
              <a:rPr lang="en-US" sz="2800" i="1" dirty="0" smtClean="0"/>
              <a:t>Factoring </a:t>
            </a:r>
            <a:r>
              <a:rPr lang="en-US" sz="2800" dirty="0"/>
              <a:t>is where customer debts are sold to a financial institution. </a:t>
            </a:r>
            <a:endParaRPr lang="en-US" sz="2800" dirty="0" smtClean="0"/>
          </a:p>
          <a:p>
            <a:r>
              <a:rPr lang="en-US" sz="2800" dirty="0" smtClean="0">
                <a:solidFill>
                  <a:srgbClr val="FF0000"/>
                </a:solidFill>
              </a:rPr>
              <a:t>The </a:t>
            </a:r>
            <a:r>
              <a:rPr lang="en-US" sz="2800" dirty="0">
                <a:solidFill>
                  <a:srgbClr val="FF0000"/>
                </a:solidFill>
              </a:rPr>
              <a:t>financial institution collects the customer debt when it is due to be paid and the business gets immediate cash. </a:t>
            </a:r>
            <a:endParaRPr lang="en-US" sz="2800" dirty="0" smtClean="0">
              <a:solidFill>
                <a:srgbClr val="FF0000"/>
              </a:solidFill>
            </a:endParaRPr>
          </a:p>
          <a:p>
            <a:r>
              <a:rPr lang="en-US" sz="2800" dirty="0" smtClean="0">
                <a:solidFill>
                  <a:srgbClr val="FF0000"/>
                </a:solidFill>
              </a:rPr>
              <a:t>Financial </a:t>
            </a:r>
            <a:r>
              <a:rPr lang="en-US" sz="2800" dirty="0">
                <a:solidFill>
                  <a:srgbClr val="FF0000"/>
                </a:solidFill>
              </a:rPr>
              <a:t>institutions charge a fee for this service. </a:t>
            </a:r>
          </a:p>
          <a:p>
            <a:endParaRPr lang="en-US" dirty="0"/>
          </a:p>
        </p:txBody>
      </p:sp>
    </p:spTree>
    <p:extLst>
      <p:ext uri="{BB962C8B-B14F-4D97-AF65-F5344CB8AC3E}">
        <p14:creationId xmlns:p14="http://schemas.microsoft.com/office/powerpoint/2010/main" val="1884163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Control of current assets - inventories </a:t>
            </a:r>
            <a:endParaRPr lang="en-US" dirty="0"/>
          </a:p>
        </p:txBody>
      </p:sp>
      <p:sp>
        <p:nvSpPr>
          <p:cNvPr id="3" name="Content Placeholder 2"/>
          <p:cNvSpPr>
            <a:spLocks noGrp="1"/>
          </p:cNvSpPr>
          <p:nvPr>
            <p:ph idx="1"/>
          </p:nvPr>
        </p:nvSpPr>
        <p:spPr/>
        <p:txBody>
          <a:bodyPr>
            <a:normAutofit lnSpcReduction="10000"/>
          </a:bodyPr>
          <a:lstStyle/>
          <a:p>
            <a:r>
              <a:rPr lang="en-US" sz="2400" dirty="0">
                <a:solidFill>
                  <a:srgbClr val="FF0000"/>
                </a:solidFill>
              </a:rPr>
              <a:t>Inventories are often one of the largest assets for many businesses. </a:t>
            </a:r>
            <a:endParaRPr lang="en-US" sz="2400" dirty="0" smtClean="0">
              <a:solidFill>
                <a:srgbClr val="FF0000"/>
              </a:solidFill>
            </a:endParaRPr>
          </a:p>
          <a:p>
            <a:r>
              <a:rPr lang="en-US" sz="2400" i="1" dirty="0" smtClean="0">
                <a:solidFill>
                  <a:srgbClr val="FF0000"/>
                </a:solidFill>
              </a:rPr>
              <a:t>Inventories </a:t>
            </a:r>
            <a:r>
              <a:rPr lang="en-US" sz="2400" dirty="0">
                <a:solidFill>
                  <a:srgbClr val="FF0000"/>
                </a:solidFill>
              </a:rPr>
              <a:t>refer to stored resources such as raw materials, work-in-progress, component parts or finished goods. </a:t>
            </a:r>
            <a:endParaRPr lang="en-US" sz="2400" dirty="0" smtClean="0">
              <a:solidFill>
                <a:srgbClr val="FF0000"/>
              </a:solidFill>
            </a:endParaRPr>
          </a:p>
          <a:p>
            <a:r>
              <a:rPr lang="en-US" sz="2400" dirty="0" smtClean="0"/>
              <a:t>Retail </a:t>
            </a:r>
            <a:r>
              <a:rPr lang="en-US" sz="2400" dirty="0"/>
              <a:t>businesses have mostly finished goods as inventory. </a:t>
            </a:r>
            <a:endParaRPr lang="en-US" sz="2400" dirty="0" smtClean="0"/>
          </a:p>
          <a:p>
            <a:r>
              <a:rPr lang="en-US" sz="2400" dirty="0" smtClean="0"/>
              <a:t>They </a:t>
            </a:r>
            <a:r>
              <a:rPr lang="en-US" sz="2400" dirty="0"/>
              <a:t>tend to call it inventory stock. </a:t>
            </a:r>
            <a:endParaRPr lang="en-US" sz="2400" dirty="0" smtClean="0"/>
          </a:p>
          <a:p>
            <a:r>
              <a:rPr lang="en-US" sz="2400" dirty="0" smtClean="0"/>
              <a:t>On </a:t>
            </a:r>
            <a:r>
              <a:rPr lang="en-US" sz="2400" dirty="0"/>
              <a:t>the other hand, manufacturing businesses often hold a large amount of raw materials or component parts in their inventory because the finished goods are usually sent as soon as they are manufactured to customers. </a:t>
            </a:r>
          </a:p>
          <a:p>
            <a:endParaRPr lang="en-US" dirty="0"/>
          </a:p>
        </p:txBody>
      </p:sp>
    </p:spTree>
    <p:extLst>
      <p:ext uri="{BB962C8B-B14F-4D97-AF65-F5344CB8AC3E}">
        <p14:creationId xmlns:p14="http://schemas.microsoft.com/office/powerpoint/2010/main" val="268469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10058400" cy="5120640"/>
          </a:xfrm>
        </p:spPr>
        <p:txBody>
          <a:bodyPr/>
          <a:lstStyle/>
          <a:p>
            <a:r>
              <a:rPr lang="en-US" sz="2800" dirty="0"/>
              <a:t>Businesses need inventory so they can respond quickly to customer orders. </a:t>
            </a:r>
            <a:endParaRPr lang="en-US" sz="2800" dirty="0" smtClean="0"/>
          </a:p>
          <a:p>
            <a:r>
              <a:rPr lang="en-US" sz="2800" dirty="0" smtClean="0"/>
              <a:t>If </a:t>
            </a:r>
            <a:r>
              <a:rPr lang="en-US" sz="2800" dirty="0"/>
              <a:t>the business cannot respond quickly, the customers may take their orders to competitors. </a:t>
            </a:r>
            <a:endParaRPr lang="en-US" sz="2800" dirty="0" smtClean="0"/>
          </a:p>
          <a:p>
            <a:r>
              <a:rPr lang="en-US" sz="2800" dirty="0" smtClean="0">
                <a:solidFill>
                  <a:srgbClr val="FF0000"/>
                </a:solidFill>
              </a:rPr>
              <a:t>One </a:t>
            </a:r>
            <a:r>
              <a:rPr lang="en-US" sz="2800" dirty="0">
                <a:solidFill>
                  <a:srgbClr val="FF0000"/>
                </a:solidFill>
              </a:rPr>
              <a:t>of the best ways to manage inventory is through an inventory policy. </a:t>
            </a:r>
          </a:p>
          <a:p>
            <a:endParaRPr lang="en-US" dirty="0"/>
          </a:p>
        </p:txBody>
      </p:sp>
    </p:spTree>
    <p:extLst>
      <p:ext uri="{BB962C8B-B14F-4D97-AF65-F5344CB8AC3E}">
        <p14:creationId xmlns:p14="http://schemas.microsoft.com/office/powerpoint/2010/main" val="2053005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Inventory policy</a:t>
            </a:r>
            <a:endParaRPr lang="en-US" dirty="0"/>
          </a:p>
        </p:txBody>
      </p:sp>
      <p:sp>
        <p:nvSpPr>
          <p:cNvPr id="3" name="Content Placeholder 2"/>
          <p:cNvSpPr>
            <a:spLocks noGrp="1"/>
          </p:cNvSpPr>
          <p:nvPr>
            <p:ph idx="1"/>
          </p:nvPr>
        </p:nvSpPr>
        <p:spPr/>
        <p:txBody>
          <a:bodyPr/>
          <a:lstStyle/>
          <a:p>
            <a:r>
              <a:rPr lang="en-US" sz="2400" dirty="0">
                <a:solidFill>
                  <a:srgbClr val="FF0000"/>
                </a:solidFill>
              </a:rPr>
              <a:t>An inventory policy manages inventory. </a:t>
            </a:r>
            <a:endParaRPr lang="en-US" sz="2400" dirty="0" smtClean="0">
              <a:solidFill>
                <a:srgbClr val="FF0000"/>
              </a:solidFill>
            </a:endParaRPr>
          </a:p>
          <a:p>
            <a:r>
              <a:rPr lang="en-US" sz="2400" dirty="0" smtClean="0">
                <a:solidFill>
                  <a:srgbClr val="FF0000"/>
                </a:solidFill>
              </a:rPr>
              <a:t>It </a:t>
            </a:r>
            <a:r>
              <a:rPr lang="en-US" sz="2400" dirty="0">
                <a:solidFill>
                  <a:srgbClr val="FF0000"/>
                </a:solidFill>
              </a:rPr>
              <a:t>sets out such things as where, in the factory, the inventory is stored, what items are stored and how many of each. </a:t>
            </a:r>
            <a:endParaRPr lang="en-US" sz="2400" dirty="0" smtClean="0">
              <a:solidFill>
                <a:srgbClr val="FF0000"/>
              </a:solidFill>
            </a:endParaRPr>
          </a:p>
          <a:p>
            <a:r>
              <a:rPr lang="en-US" sz="2400" dirty="0" smtClean="0">
                <a:solidFill>
                  <a:srgbClr val="FF0000"/>
                </a:solidFill>
              </a:rPr>
              <a:t>In </a:t>
            </a:r>
            <a:r>
              <a:rPr lang="en-US" sz="2400" dirty="0">
                <a:solidFill>
                  <a:srgbClr val="FF0000"/>
                </a:solidFill>
              </a:rPr>
              <a:t>addition, a good policy would comment on the condition or quality of the items. </a:t>
            </a:r>
            <a:endParaRPr lang="en-US" sz="2400" dirty="0" smtClean="0">
              <a:solidFill>
                <a:srgbClr val="FF0000"/>
              </a:solidFill>
            </a:endParaRPr>
          </a:p>
          <a:p>
            <a:r>
              <a:rPr lang="en-US" sz="2400" dirty="0" smtClean="0">
                <a:solidFill>
                  <a:srgbClr val="FF0000"/>
                </a:solidFill>
              </a:rPr>
              <a:t>Inventory </a:t>
            </a:r>
            <a:r>
              <a:rPr lang="en-US" sz="2400" dirty="0">
                <a:solidFill>
                  <a:srgbClr val="FF0000"/>
                </a:solidFill>
              </a:rPr>
              <a:t>policies like this are usually </a:t>
            </a:r>
            <a:r>
              <a:rPr lang="en-US" sz="2400" dirty="0" err="1">
                <a:solidFill>
                  <a:srgbClr val="FF0000"/>
                </a:solidFill>
              </a:rPr>
              <a:t>computerised</a:t>
            </a:r>
            <a:r>
              <a:rPr lang="en-US" sz="2400" dirty="0">
                <a:solidFill>
                  <a:srgbClr val="FF0000"/>
                </a:solidFill>
              </a:rPr>
              <a:t>. </a:t>
            </a:r>
            <a:endParaRPr lang="en-US" sz="2400" dirty="0" smtClean="0">
              <a:solidFill>
                <a:srgbClr val="FF0000"/>
              </a:solidFill>
            </a:endParaRPr>
          </a:p>
          <a:p>
            <a:r>
              <a:rPr lang="en-US" sz="2400" dirty="0" smtClean="0"/>
              <a:t>This </a:t>
            </a:r>
            <a:r>
              <a:rPr lang="en-US" sz="2400" dirty="0"/>
              <a:t>means that new orders can quickly be checked against inventories in stock. </a:t>
            </a:r>
          </a:p>
          <a:p>
            <a:endParaRPr lang="en-US" dirty="0"/>
          </a:p>
        </p:txBody>
      </p:sp>
    </p:spTree>
    <p:extLst>
      <p:ext uri="{BB962C8B-B14F-4D97-AF65-F5344CB8AC3E}">
        <p14:creationId xmlns:p14="http://schemas.microsoft.com/office/powerpoint/2010/main" val="265102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a:t>
            </a:r>
            <a:r>
              <a:rPr lang="en-US" b="1" dirty="0"/>
              <a:t>Just-in-time (JIT</a:t>
            </a:r>
            <a:r>
              <a:rPr lang="en-US" b="1" dirty="0" smtClean="0"/>
              <a:t>)</a:t>
            </a:r>
            <a:endParaRPr lang="en-US" dirty="0"/>
          </a:p>
        </p:txBody>
      </p:sp>
      <p:sp>
        <p:nvSpPr>
          <p:cNvPr id="3" name="Content Placeholder 2"/>
          <p:cNvSpPr>
            <a:spLocks noGrp="1"/>
          </p:cNvSpPr>
          <p:nvPr>
            <p:ph idx="1"/>
          </p:nvPr>
        </p:nvSpPr>
        <p:spPr/>
        <p:txBody>
          <a:bodyPr/>
          <a:lstStyle/>
          <a:p>
            <a:r>
              <a:rPr lang="en-US" sz="2400" dirty="0">
                <a:solidFill>
                  <a:srgbClr val="FF0000"/>
                </a:solidFill>
              </a:rPr>
              <a:t>Another method of controlling inventories is the just-in-time inventory system, where each inventory item is supplied just-in-time to be used. </a:t>
            </a:r>
            <a:endParaRPr lang="en-US" sz="2400" dirty="0" smtClean="0">
              <a:solidFill>
                <a:srgbClr val="FF0000"/>
              </a:solidFill>
            </a:endParaRPr>
          </a:p>
          <a:p>
            <a:r>
              <a:rPr lang="en-US" sz="2400" dirty="0" smtClean="0"/>
              <a:t>Coca-Cola </a:t>
            </a:r>
            <a:r>
              <a:rPr lang="en-US" sz="2400" dirty="0"/>
              <a:t>use this system at their </a:t>
            </a:r>
            <a:r>
              <a:rPr lang="en-US" sz="2400" dirty="0" err="1"/>
              <a:t>Northmead</a:t>
            </a:r>
            <a:r>
              <a:rPr lang="en-US" sz="2400" dirty="0"/>
              <a:t> factory. </a:t>
            </a:r>
            <a:endParaRPr lang="en-US" sz="2400" dirty="0" smtClean="0"/>
          </a:p>
          <a:p>
            <a:r>
              <a:rPr lang="en-US" sz="2400" dirty="0" smtClean="0"/>
              <a:t>Cans </a:t>
            </a:r>
            <a:r>
              <a:rPr lang="en-US" sz="2400" dirty="0"/>
              <a:t>are delivered from Alcoa as they are needed and are unloaded directly on to the conveyor belts. </a:t>
            </a:r>
            <a:endParaRPr lang="en-US" sz="2400" dirty="0" smtClean="0"/>
          </a:p>
          <a:p>
            <a:r>
              <a:rPr lang="en-US" sz="2400" dirty="0" smtClean="0">
                <a:solidFill>
                  <a:srgbClr val="FF0000"/>
                </a:solidFill>
              </a:rPr>
              <a:t>The </a:t>
            </a:r>
            <a:r>
              <a:rPr lang="en-US" sz="2400" dirty="0">
                <a:solidFill>
                  <a:srgbClr val="FF0000"/>
                </a:solidFill>
              </a:rPr>
              <a:t>great advantage of this system is that there are no storage costs and no obsolete or damaged stock. </a:t>
            </a:r>
          </a:p>
          <a:p>
            <a:endParaRPr lang="en-US" dirty="0"/>
          </a:p>
        </p:txBody>
      </p:sp>
    </p:spTree>
    <p:extLst>
      <p:ext uri="{BB962C8B-B14F-4D97-AF65-F5344CB8AC3E}">
        <p14:creationId xmlns:p14="http://schemas.microsoft.com/office/powerpoint/2010/main" val="37258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Activity!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2074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47800" y="2331694"/>
            <a:ext cx="10058400" cy="1371600"/>
          </a:xfrm>
        </p:spPr>
        <p:txBody>
          <a:bodyPr>
            <a:normAutofit/>
          </a:bodyPr>
          <a:lstStyle/>
          <a:p>
            <a:r>
              <a:rPr lang="en-US" b="1" dirty="0"/>
              <a:t>Control of current liabilities </a:t>
            </a:r>
            <a:endParaRPr lang="en-US" dirty="0"/>
          </a:p>
        </p:txBody>
      </p:sp>
    </p:spTree>
    <p:extLst>
      <p:ext uri="{BB962C8B-B14F-4D97-AF65-F5344CB8AC3E}">
        <p14:creationId xmlns:p14="http://schemas.microsoft.com/office/powerpoint/2010/main" val="1857421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65300"/>
            <a:ext cx="10058400" cy="4686300"/>
          </a:xfrm>
        </p:spPr>
        <p:txBody>
          <a:bodyPr>
            <a:normAutofit/>
          </a:bodyPr>
          <a:lstStyle/>
          <a:p>
            <a:r>
              <a:rPr lang="en-US" sz="2400" dirty="0"/>
              <a:t>You will recall the concept of current liabilities from your work on the balance sheet. </a:t>
            </a:r>
            <a:endParaRPr lang="en-US" sz="2400" dirty="0" smtClean="0"/>
          </a:p>
          <a:p>
            <a:r>
              <a:rPr lang="en-US" sz="2400" i="1" dirty="0" smtClean="0">
                <a:solidFill>
                  <a:srgbClr val="FF0000"/>
                </a:solidFill>
              </a:rPr>
              <a:t>Current </a:t>
            </a:r>
            <a:r>
              <a:rPr lang="en-US" sz="2400" i="1" dirty="0">
                <a:solidFill>
                  <a:srgbClr val="FF0000"/>
                </a:solidFill>
              </a:rPr>
              <a:t>liabilities </a:t>
            </a:r>
            <a:r>
              <a:rPr lang="en-US" sz="2400" dirty="0">
                <a:solidFill>
                  <a:srgbClr val="FF0000"/>
                </a:solidFill>
              </a:rPr>
              <a:t>are bills that have to be paid in the short term (within the accounting period). </a:t>
            </a:r>
            <a:endParaRPr lang="en-US" sz="2400" dirty="0" smtClean="0">
              <a:solidFill>
                <a:srgbClr val="FF0000"/>
              </a:solidFill>
            </a:endParaRPr>
          </a:p>
          <a:p>
            <a:r>
              <a:rPr lang="en-US" sz="2400" dirty="0" smtClean="0"/>
              <a:t>Most </a:t>
            </a:r>
            <a:r>
              <a:rPr lang="en-US" sz="2400" dirty="0"/>
              <a:t>of these are debts owed to the business’s suppliers and they need to be paid as they fall due. </a:t>
            </a:r>
            <a:endParaRPr lang="en-US" sz="2400" dirty="0" smtClean="0"/>
          </a:p>
          <a:p>
            <a:r>
              <a:rPr lang="en-US" sz="2400" dirty="0" smtClean="0"/>
              <a:t>Typically </a:t>
            </a:r>
            <a:r>
              <a:rPr lang="en-US" sz="2400" dirty="0"/>
              <a:t>this will be 30 days after receiving a statement, although it varies from industry to industry. </a:t>
            </a:r>
            <a:endParaRPr lang="en-US" sz="2400" dirty="0" smtClean="0"/>
          </a:p>
          <a:p>
            <a:r>
              <a:rPr lang="en-US" sz="2400" dirty="0" smtClean="0"/>
              <a:t>The </a:t>
            </a:r>
            <a:r>
              <a:rPr lang="en-US" sz="2400" dirty="0"/>
              <a:t>statement sets out sales to the business from a particular supplier for the current month. </a:t>
            </a:r>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00017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96900"/>
            <a:ext cx="10058400" cy="5438140"/>
          </a:xfrm>
        </p:spPr>
        <p:txBody>
          <a:bodyPr/>
          <a:lstStyle/>
          <a:p>
            <a:r>
              <a:rPr lang="en-US" sz="2800" dirty="0"/>
              <a:t>Cash flow in a business needs to be carefully managed. </a:t>
            </a:r>
            <a:endParaRPr lang="en-US" sz="2800" dirty="0" smtClean="0"/>
          </a:p>
          <a:p>
            <a:r>
              <a:rPr lang="en-US" sz="2800" i="1" dirty="0" smtClean="0">
                <a:solidFill>
                  <a:srgbClr val="FF0000"/>
                </a:solidFill>
              </a:rPr>
              <a:t>Cash </a:t>
            </a:r>
            <a:r>
              <a:rPr lang="en-US" sz="2800" i="1" dirty="0">
                <a:solidFill>
                  <a:srgbClr val="FF0000"/>
                </a:solidFill>
              </a:rPr>
              <a:t>flow management </a:t>
            </a:r>
            <a:r>
              <a:rPr lang="en-US" sz="2800" dirty="0">
                <a:solidFill>
                  <a:srgbClr val="FF0000"/>
                </a:solidFill>
              </a:rPr>
              <a:t>refers to the way the movement (or flow) of cash from one aspect of the business to another is managed. </a:t>
            </a:r>
            <a:endParaRPr lang="en-US" sz="2800" dirty="0" smtClean="0">
              <a:solidFill>
                <a:srgbClr val="FF0000"/>
              </a:solidFill>
            </a:endParaRPr>
          </a:p>
          <a:p>
            <a:r>
              <a:rPr lang="en-US" sz="2800" dirty="0" smtClean="0"/>
              <a:t>Initially </a:t>
            </a:r>
            <a:r>
              <a:rPr lang="en-US" sz="2800" dirty="0"/>
              <a:t>cash is needed to pay expenses, such as wages, as raw materials are transformed into finished goods. </a:t>
            </a:r>
            <a:endParaRPr lang="en-US" sz="2800" dirty="0" smtClean="0"/>
          </a:p>
          <a:p>
            <a:r>
              <a:rPr lang="en-US" sz="2800" dirty="0" smtClean="0"/>
              <a:t>Cash </a:t>
            </a:r>
            <a:r>
              <a:rPr lang="en-US" sz="2800" dirty="0"/>
              <a:t>is then locked up in inventory or stock. </a:t>
            </a:r>
            <a:endParaRPr lang="en-US" sz="2800" dirty="0" smtClean="0"/>
          </a:p>
          <a:p>
            <a:r>
              <a:rPr lang="en-US" sz="2800" dirty="0" smtClean="0"/>
              <a:t>When </a:t>
            </a:r>
            <a:r>
              <a:rPr lang="en-US" sz="2800" dirty="0"/>
              <a:t>those goods are sold to customers, cash is received. </a:t>
            </a:r>
            <a:endParaRPr lang="en-US" sz="2800" dirty="0" smtClean="0"/>
          </a:p>
          <a:p>
            <a:r>
              <a:rPr lang="en-US" sz="2800" dirty="0" smtClean="0"/>
              <a:t>The </a:t>
            </a:r>
            <a:r>
              <a:rPr lang="en-US" sz="2800" dirty="0"/>
              <a:t>cash can then be used again to pay expenses such as wages. </a:t>
            </a:r>
          </a:p>
          <a:p>
            <a:endParaRPr lang="en-US" dirty="0"/>
          </a:p>
        </p:txBody>
      </p:sp>
    </p:spTree>
    <p:extLst>
      <p:ext uri="{BB962C8B-B14F-4D97-AF65-F5344CB8AC3E}">
        <p14:creationId xmlns:p14="http://schemas.microsoft.com/office/powerpoint/2010/main" val="733076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Control of current liabilities - payables </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a:solidFill>
                  <a:srgbClr val="FF0000"/>
                </a:solidFill>
              </a:rPr>
              <a:t>It is most important that suppliers’ bills are paid when they fall due - not before and not after. </a:t>
            </a:r>
            <a:endParaRPr lang="en-US" sz="2400" dirty="0" smtClean="0">
              <a:solidFill>
                <a:srgbClr val="FF0000"/>
              </a:solidFill>
            </a:endParaRPr>
          </a:p>
          <a:p>
            <a:r>
              <a:rPr lang="en-US" sz="2400" i="1" dirty="0" smtClean="0">
                <a:solidFill>
                  <a:srgbClr val="FF0000"/>
                </a:solidFill>
              </a:rPr>
              <a:t>Payables </a:t>
            </a:r>
            <a:r>
              <a:rPr lang="en-US" sz="2400" dirty="0">
                <a:solidFill>
                  <a:srgbClr val="FF0000"/>
                </a:solidFill>
              </a:rPr>
              <a:t>refer to the money owed to the business’s suppliers. </a:t>
            </a:r>
            <a:endParaRPr lang="en-US" sz="2400" dirty="0" smtClean="0">
              <a:solidFill>
                <a:srgbClr val="FF0000"/>
              </a:solidFill>
            </a:endParaRPr>
          </a:p>
          <a:p>
            <a:r>
              <a:rPr lang="en-US" sz="2400" dirty="0" smtClean="0"/>
              <a:t>‘</a:t>
            </a:r>
            <a:r>
              <a:rPr lang="en-US" sz="2400" dirty="0"/>
              <a:t>Payables’ is a contraction of ‘accounts payable’. </a:t>
            </a:r>
            <a:endParaRPr lang="en-US" sz="2400" dirty="0" smtClean="0"/>
          </a:p>
          <a:p>
            <a:r>
              <a:rPr lang="en-US" sz="2400" dirty="0" smtClean="0"/>
              <a:t>The </a:t>
            </a:r>
            <a:r>
              <a:rPr lang="en-US" sz="2400" dirty="0"/>
              <a:t>control of payables is important, because there are both benefits and dangers associated with the way the business approaches payables. </a:t>
            </a:r>
            <a:endParaRPr lang="en-US" sz="2400" dirty="0" smtClean="0"/>
          </a:p>
          <a:p>
            <a:r>
              <a:rPr lang="en-US" sz="2400" dirty="0" smtClean="0"/>
              <a:t>A </a:t>
            </a:r>
            <a:r>
              <a:rPr lang="en-US" sz="2400" dirty="0"/>
              <a:t>strategy to </a:t>
            </a:r>
            <a:r>
              <a:rPr lang="en-US" sz="2400" dirty="0" err="1"/>
              <a:t>maximise</a:t>
            </a:r>
            <a:r>
              <a:rPr lang="en-US" sz="2400" dirty="0"/>
              <a:t> the benefits and eliminate the dangers is needed. </a:t>
            </a:r>
          </a:p>
          <a:p>
            <a:endParaRPr lang="en-US" dirty="0"/>
          </a:p>
        </p:txBody>
      </p:sp>
    </p:spTree>
    <p:extLst>
      <p:ext uri="{BB962C8B-B14F-4D97-AF65-F5344CB8AC3E}">
        <p14:creationId xmlns:p14="http://schemas.microsoft.com/office/powerpoint/2010/main" val="1586082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20700"/>
            <a:ext cx="10058400" cy="5514340"/>
          </a:xfrm>
        </p:spPr>
        <p:txBody>
          <a:bodyPr>
            <a:normAutofit fontScale="92500" lnSpcReduction="20000"/>
          </a:bodyPr>
          <a:lstStyle/>
          <a:p>
            <a:r>
              <a:rPr lang="en-US" sz="2400" dirty="0">
                <a:solidFill>
                  <a:srgbClr val="FF0000"/>
                </a:solidFill>
              </a:rPr>
              <a:t>The most important aspect of controlling strategies is to ensure that these bills are paid on time and not before time. </a:t>
            </a:r>
            <a:endParaRPr lang="en-US" sz="2400" dirty="0" smtClean="0">
              <a:solidFill>
                <a:srgbClr val="FF0000"/>
              </a:solidFill>
            </a:endParaRPr>
          </a:p>
          <a:p>
            <a:r>
              <a:rPr lang="en-US" sz="2400" dirty="0" smtClean="0">
                <a:solidFill>
                  <a:srgbClr val="FF0000"/>
                </a:solidFill>
              </a:rPr>
              <a:t>If </a:t>
            </a:r>
            <a:r>
              <a:rPr lang="en-US" sz="2400" dirty="0">
                <a:solidFill>
                  <a:srgbClr val="FF0000"/>
                </a:solidFill>
              </a:rPr>
              <a:t>they are paid before, the business is missing out on ‘free money’ from trade credit. </a:t>
            </a:r>
            <a:endParaRPr lang="en-US" sz="2400" dirty="0" smtClean="0">
              <a:solidFill>
                <a:srgbClr val="FF0000"/>
              </a:solidFill>
            </a:endParaRPr>
          </a:p>
          <a:p>
            <a:r>
              <a:rPr lang="en-US" sz="2400" i="1" dirty="0" smtClean="0">
                <a:solidFill>
                  <a:srgbClr val="FF0000"/>
                </a:solidFill>
              </a:rPr>
              <a:t>Trade </a:t>
            </a:r>
            <a:r>
              <a:rPr lang="en-US" sz="2400" i="1" dirty="0">
                <a:solidFill>
                  <a:srgbClr val="FF0000"/>
                </a:solidFill>
              </a:rPr>
              <a:t>credit </a:t>
            </a:r>
            <a:r>
              <a:rPr lang="en-US" sz="2400" dirty="0">
                <a:solidFill>
                  <a:srgbClr val="FF0000"/>
                </a:solidFill>
              </a:rPr>
              <a:t>is used to describe a relationship where a business provides </a:t>
            </a:r>
            <a:r>
              <a:rPr lang="en-US" sz="2400" dirty="0" smtClean="0">
                <a:solidFill>
                  <a:srgbClr val="FF0000"/>
                </a:solidFill>
              </a:rPr>
              <a:t>goods or </a:t>
            </a:r>
            <a:r>
              <a:rPr lang="en-US" sz="2400" dirty="0">
                <a:solidFill>
                  <a:srgbClr val="FF0000"/>
                </a:solidFill>
              </a:rPr>
              <a:t>services to a customer and agrees to receive payment at a later date. </a:t>
            </a:r>
            <a:endParaRPr lang="en-US" sz="2400" dirty="0" smtClean="0">
              <a:solidFill>
                <a:srgbClr val="FF0000"/>
              </a:solidFill>
            </a:endParaRPr>
          </a:p>
          <a:p>
            <a:r>
              <a:rPr lang="en-US" sz="2400" dirty="0" smtClean="0"/>
              <a:t>The </a:t>
            </a:r>
            <a:r>
              <a:rPr lang="en-US" sz="2400" dirty="0"/>
              <a:t>extent of the time period before the debt has to be paid varies from industry to industry. </a:t>
            </a:r>
            <a:endParaRPr lang="en-US" sz="2400" dirty="0" smtClean="0"/>
          </a:p>
          <a:p>
            <a:r>
              <a:rPr lang="en-US" sz="2400" dirty="0" smtClean="0">
                <a:solidFill>
                  <a:srgbClr val="FF0000"/>
                </a:solidFill>
              </a:rPr>
              <a:t>Trade </a:t>
            </a:r>
            <a:r>
              <a:rPr lang="en-US" sz="2400" dirty="0">
                <a:solidFill>
                  <a:srgbClr val="FF0000"/>
                </a:solidFill>
              </a:rPr>
              <a:t>credit is a most important source of finance for many businesses, because this finance can be used for other purposes until it is needs to be paid. </a:t>
            </a:r>
          </a:p>
          <a:p>
            <a:r>
              <a:rPr lang="en-US" sz="2400" dirty="0"/>
              <a:t>On the other hand, if debts are paid after they fall due, there is a serious ethical consideration. </a:t>
            </a:r>
            <a:endParaRPr lang="en-US" sz="2400" dirty="0" smtClean="0"/>
          </a:p>
          <a:p>
            <a:r>
              <a:rPr lang="en-US" sz="2400" dirty="0" smtClean="0"/>
              <a:t>How </a:t>
            </a:r>
            <a:r>
              <a:rPr lang="en-US" sz="2400" dirty="0"/>
              <a:t>can a business expect its bills to be paid on time if it, in turn, fails to pay on time? </a:t>
            </a:r>
          </a:p>
          <a:p>
            <a:endParaRPr lang="en-US" dirty="0"/>
          </a:p>
        </p:txBody>
      </p:sp>
    </p:spTree>
    <p:extLst>
      <p:ext uri="{BB962C8B-B14F-4D97-AF65-F5344CB8AC3E}">
        <p14:creationId xmlns:p14="http://schemas.microsoft.com/office/powerpoint/2010/main" val="1696324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Control of current liabilities - loans </a:t>
            </a:r>
            <a:endParaRPr lang="en-US" dirty="0"/>
          </a:p>
        </p:txBody>
      </p:sp>
      <p:sp>
        <p:nvSpPr>
          <p:cNvPr id="3" name="Content Placeholder 2"/>
          <p:cNvSpPr>
            <a:spLocks noGrp="1"/>
          </p:cNvSpPr>
          <p:nvPr>
            <p:ph idx="1"/>
          </p:nvPr>
        </p:nvSpPr>
        <p:spPr/>
        <p:txBody>
          <a:bodyPr/>
          <a:lstStyle/>
          <a:p>
            <a:r>
              <a:rPr lang="en-US" sz="2800" dirty="0">
                <a:solidFill>
                  <a:srgbClr val="FF0000"/>
                </a:solidFill>
              </a:rPr>
              <a:t>Loans are often used as a substitute for controlling receivables. </a:t>
            </a:r>
            <a:endParaRPr lang="en-US" sz="2800" dirty="0" smtClean="0">
              <a:solidFill>
                <a:srgbClr val="FF0000"/>
              </a:solidFill>
            </a:endParaRPr>
          </a:p>
          <a:p>
            <a:r>
              <a:rPr lang="en-US" sz="2800" dirty="0" smtClean="0">
                <a:solidFill>
                  <a:srgbClr val="FF0000"/>
                </a:solidFill>
              </a:rPr>
              <a:t>When </a:t>
            </a:r>
            <a:r>
              <a:rPr lang="en-US" sz="2800" dirty="0">
                <a:solidFill>
                  <a:srgbClr val="FF0000"/>
                </a:solidFill>
              </a:rPr>
              <a:t>important customers are overdue in their payments, managers often use an overdraft to pay wages that should have been paid from customer debts. </a:t>
            </a:r>
            <a:endParaRPr lang="en-US" sz="2800" dirty="0" smtClean="0">
              <a:solidFill>
                <a:srgbClr val="FF0000"/>
              </a:solidFill>
            </a:endParaRPr>
          </a:p>
          <a:p>
            <a:r>
              <a:rPr lang="en-US" sz="2800" dirty="0" smtClean="0"/>
              <a:t>Some </a:t>
            </a:r>
            <a:r>
              <a:rPr lang="en-US" sz="2800" dirty="0"/>
              <a:t>managers are concerned that ringing big clients about overdue bills might upset them. </a:t>
            </a:r>
          </a:p>
          <a:p>
            <a:endParaRPr lang="en-US" dirty="0"/>
          </a:p>
        </p:txBody>
      </p:sp>
    </p:spTree>
    <p:extLst>
      <p:ext uri="{BB962C8B-B14F-4D97-AF65-F5344CB8AC3E}">
        <p14:creationId xmlns:p14="http://schemas.microsoft.com/office/powerpoint/2010/main" val="1448730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rgbClr val="FF0000"/>
                </a:solidFill>
              </a:rPr>
              <a:t>A loan is also a cost. </a:t>
            </a:r>
          </a:p>
          <a:p>
            <a:r>
              <a:rPr lang="en-US" sz="2800" dirty="0" smtClean="0">
                <a:solidFill>
                  <a:srgbClr val="FF0000"/>
                </a:solidFill>
              </a:rPr>
              <a:t>Interest </a:t>
            </a:r>
            <a:r>
              <a:rPr lang="en-US" sz="2800" dirty="0">
                <a:solidFill>
                  <a:srgbClr val="FF0000"/>
                </a:solidFill>
              </a:rPr>
              <a:t>is charged on loans and this adds to expenses and reduces profitability. </a:t>
            </a:r>
            <a:endParaRPr lang="en-US" sz="2800" dirty="0" smtClean="0">
              <a:solidFill>
                <a:srgbClr val="FF0000"/>
              </a:solidFill>
            </a:endParaRPr>
          </a:p>
          <a:p>
            <a:r>
              <a:rPr lang="en-US" sz="2800" dirty="0" smtClean="0"/>
              <a:t>Loans </a:t>
            </a:r>
            <a:r>
              <a:rPr lang="en-US" sz="2800" dirty="0"/>
              <a:t>should be controlled through capital budgeting. </a:t>
            </a:r>
            <a:endParaRPr lang="en-US" sz="2800" dirty="0" smtClean="0"/>
          </a:p>
          <a:p>
            <a:r>
              <a:rPr lang="en-US" sz="2800" i="1" dirty="0" smtClean="0">
                <a:solidFill>
                  <a:srgbClr val="FF0000"/>
                </a:solidFill>
              </a:rPr>
              <a:t>Capital </a:t>
            </a:r>
            <a:r>
              <a:rPr lang="en-US" sz="2800" i="1" dirty="0">
                <a:solidFill>
                  <a:srgbClr val="FF0000"/>
                </a:solidFill>
              </a:rPr>
              <a:t>budgeting </a:t>
            </a:r>
            <a:r>
              <a:rPr lang="en-US" sz="2800" dirty="0">
                <a:solidFill>
                  <a:srgbClr val="FF0000"/>
                </a:solidFill>
              </a:rPr>
              <a:t>is concerned with the finance needed for particular projects. </a:t>
            </a:r>
            <a:endParaRPr lang="en-US" sz="2800" dirty="0" smtClean="0">
              <a:solidFill>
                <a:srgbClr val="FF0000"/>
              </a:solidFill>
            </a:endParaRPr>
          </a:p>
          <a:p>
            <a:r>
              <a:rPr lang="en-US" sz="2800" dirty="0" smtClean="0"/>
              <a:t>Projects </a:t>
            </a:r>
            <a:r>
              <a:rPr lang="en-US" sz="2800" dirty="0"/>
              <a:t>are assessed in terms of their risk and returns. </a:t>
            </a:r>
          </a:p>
          <a:p>
            <a:endParaRPr lang="en-US" dirty="0"/>
          </a:p>
        </p:txBody>
      </p:sp>
    </p:spTree>
    <p:extLst>
      <p:ext uri="{BB962C8B-B14F-4D97-AF65-F5344CB8AC3E}">
        <p14:creationId xmlns:p14="http://schemas.microsoft.com/office/powerpoint/2010/main" val="1403437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Control of current liabilities - overdrafts </a:t>
            </a:r>
            <a:endParaRPr lang="en-US" dirty="0"/>
          </a:p>
        </p:txBody>
      </p:sp>
      <p:sp>
        <p:nvSpPr>
          <p:cNvPr id="3" name="Content Placeholder 2"/>
          <p:cNvSpPr>
            <a:spLocks noGrp="1"/>
          </p:cNvSpPr>
          <p:nvPr>
            <p:ph idx="1"/>
          </p:nvPr>
        </p:nvSpPr>
        <p:spPr>
          <a:xfrm>
            <a:off x="1066800" y="2103120"/>
            <a:ext cx="10058400" cy="4450080"/>
          </a:xfrm>
        </p:spPr>
        <p:txBody>
          <a:bodyPr>
            <a:normAutofit fontScale="92500" lnSpcReduction="10000"/>
          </a:bodyPr>
          <a:lstStyle/>
          <a:p>
            <a:r>
              <a:rPr lang="en-US" sz="2400" dirty="0">
                <a:solidFill>
                  <a:srgbClr val="FF0000"/>
                </a:solidFill>
              </a:rPr>
              <a:t>The normal operations of a business usually result in surpluses and deficits of cash. </a:t>
            </a:r>
            <a:endParaRPr lang="en-US" sz="2400" dirty="0" smtClean="0">
              <a:solidFill>
                <a:srgbClr val="FF0000"/>
              </a:solidFill>
            </a:endParaRPr>
          </a:p>
          <a:p>
            <a:r>
              <a:rPr lang="en-US" sz="2400" dirty="0" smtClean="0"/>
              <a:t>A </a:t>
            </a:r>
            <a:r>
              <a:rPr lang="en-US" sz="2400" dirty="0"/>
              <a:t>retailer, for example, does a lot of business over the Christmas period and cash surpluses result. </a:t>
            </a:r>
            <a:endParaRPr lang="en-US" sz="2400" dirty="0" smtClean="0"/>
          </a:p>
          <a:p>
            <a:r>
              <a:rPr lang="en-US" sz="2400" dirty="0" smtClean="0"/>
              <a:t>Less </a:t>
            </a:r>
            <a:r>
              <a:rPr lang="en-US" sz="2400" dirty="0"/>
              <a:t>business is conducted during winter and sometimes periods of deficit occur. </a:t>
            </a:r>
            <a:endParaRPr lang="en-US" sz="2400" dirty="0" smtClean="0"/>
          </a:p>
          <a:p>
            <a:r>
              <a:rPr lang="en-US" sz="2400" dirty="0" smtClean="0">
                <a:solidFill>
                  <a:srgbClr val="FF0000"/>
                </a:solidFill>
              </a:rPr>
              <a:t>An </a:t>
            </a:r>
            <a:r>
              <a:rPr lang="en-US" sz="2400" dirty="0">
                <a:solidFill>
                  <a:srgbClr val="FF0000"/>
                </a:solidFill>
              </a:rPr>
              <a:t>overdraft is a convenient way of dealing with the deficit. </a:t>
            </a:r>
            <a:endParaRPr lang="en-US" sz="2400" dirty="0" smtClean="0">
              <a:solidFill>
                <a:srgbClr val="FF0000"/>
              </a:solidFill>
            </a:endParaRPr>
          </a:p>
          <a:p>
            <a:r>
              <a:rPr lang="en-US" sz="2400" dirty="0" smtClean="0">
                <a:solidFill>
                  <a:srgbClr val="FF0000"/>
                </a:solidFill>
              </a:rPr>
              <a:t>Budgeting </a:t>
            </a:r>
            <a:r>
              <a:rPr lang="en-US" sz="2400" dirty="0">
                <a:solidFill>
                  <a:srgbClr val="FF0000"/>
                </a:solidFill>
              </a:rPr>
              <a:t>cash is an excellent method of controlling overdrafts. </a:t>
            </a:r>
            <a:endParaRPr lang="en-US" sz="2400" dirty="0" smtClean="0">
              <a:solidFill>
                <a:srgbClr val="FF0000"/>
              </a:solidFill>
            </a:endParaRPr>
          </a:p>
          <a:p>
            <a:r>
              <a:rPr lang="en-US" sz="2400" dirty="0" smtClean="0">
                <a:solidFill>
                  <a:srgbClr val="FF0000"/>
                </a:solidFill>
              </a:rPr>
              <a:t>The </a:t>
            </a:r>
            <a:r>
              <a:rPr lang="en-US" sz="2400" dirty="0">
                <a:solidFill>
                  <a:srgbClr val="FF0000"/>
                </a:solidFill>
              </a:rPr>
              <a:t>cash budget should be compiled from the cash flow statement. </a:t>
            </a:r>
            <a:endParaRPr lang="en-US" sz="2400" dirty="0" smtClean="0">
              <a:solidFill>
                <a:srgbClr val="FF0000"/>
              </a:solidFill>
            </a:endParaRPr>
          </a:p>
          <a:p>
            <a:r>
              <a:rPr lang="en-US" sz="2400" dirty="0" smtClean="0"/>
              <a:t>Overdrafts </a:t>
            </a:r>
            <a:r>
              <a:rPr lang="en-US" sz="2400" dirty="0"/>
              <a:t>should not be used to cover problems such as failure to control customer debts effectively. </a:t>
            </a:r>
          </a:p>
          <a:p>
            <a:endParaRPr lang="en-US" dirty="0"/>
          </a:p>
        </p:txBody>
      </p:sp>
    </p:spTree>
    <p:extLst>
      <p:ext uri="{BB962C8B-B14F-4D97-AF65-F5344CB8AC3E}">
        <p14:creationId xmlns:p14="http://schemas.microsoft.com/office/powerpoint/2010/main" val="277118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Strategies - leasing </a:t>
            </a:r>
            <a:endParaRPr lang="en-US" dirty="0"/>
          </a:p>
        </p:txBody>
      </p:sp>
      <p:sp>
        <p:nvSpPr>
          <p:cNvPr id="3" name="Content Placeholder 2"/>
          <p:cNvSpPr>
            <a:spLocks noGrp="1"/>
          </p:cNvSpPr>
          <p:nvPr>
            <p:ph idx="1"/>
          </p:nvPr>
        </p:nvSpPr>
        <p:spPr/>
        <p:txBody>
          <a:bodyPr/>
          <a:lstStyle/>
          <a:p>
            <a:r>
              <a:rPr lang="en-US" sz="2800" dirty="0">
                <a:solidFill>
                  <a:srgbClr val="FF0000"/>
                </a:solidFill>
              </a:rPr>
              <a:t>Leasing is a very popular way of financing assets. </a:t>
            </a:r>
            <a:endParaRPr lang="en-US" sz="2800" dirty="0" smtClean="0">
              <a:solidFill>
                <a:srgbClr val="FF0000"/>
              </a:solidFill>
            </a:endParaRPr>
          </a:p>
          <a:p>
            <a:r>
              <a:rPr lang="en-US" sz="2800" i="1" dirty="0" smtClean="0">
                <a:solidFill>
                  <a:srgbClr val="FF0000"/>
                </a:solidFill>
              </a:rPr>
              <a:t>Leasing </a:t>
            </a:r>
            <a:r>
              <a:rPr lang="en-US" sz="2800" dirty="0">
                <a:solidFill>
                  <a:srgbClr val="FF0000"/>
                </a:solidFill>
              </a:rPr>
              <a:t>is a contract that enables a business to control an asset (owned by someone else) in return for regular payments to the owner of the asset. </a:t>
            </a: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owner of the asset is called the </a:t>
            </a:r>
            <a:r>
              <a:rPr lang="en-US" sz="2800" i="1" dirty="0">
                <a:solidFill>
                  <a:srgbClr val="FF0000"/>
                </a:solidFill>
              </a:rPr>
              <a:t>lessor </a:t>
            </a:r>
            <a:r>
              <a:rPr lang="en-US" sz="2800" dirty="0">
                <a:solidFill>
                  <a:srgbClr val="FF0000"/>
                </a:solidFill>
              </a:rPr>
              <a:t>and the business using the asset is called the </a:t>
            </a:r>
            <a:r>
              <a:rPr lang="en-US" sz="2800" i="1" dirty="0">
                <a:solidFill>
                  <a:srgbClr val="FF0000"/>
                </a:solidFill>
              </a:rPr>
              <a:t>lessee</a:t>
            </a:r>
            <a:r>
              <a:rPr lang="en-US" sz="2800" dirty="0">
                <a:solidFill>
                  <a:srgbClr val="FF0000"/>
                </a:solidFill>
              </a:rPr>
              <a:t>. </a:t>
            </a:r>
          </a:p>
          <a:p>
            <a:endParaRPr lang="en-US" dirty="0"/>
          </a:p>
        </p:txBody>
      </p:sp>
    </p:spTree>
    <p:extLst>
      <p:ext uri="{BB962C8B-B14F-4D97-AF65-F5344CB8AC3E}">
        <p14:creationId xmlns:p14="http://schemas.microsoft.com/office/powerpoint/2010/main" val="801412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04900"/>
            <a:ext cx="10058400" cy="4930140"/>
          </a:xfrm>
        </p:spPr>
        <p:txBody>
          <a:bodyPr>
            <a:normAutofit/>
          </a:bodyPr>
          <a:lstStyle/>
          <a:p>
            <a:r>
              <a:rPr lang="en-US" sz="2800" dirty="0">
                <a:solidFill>
                  <a:srgbClr val="FF0000"/>
                </a:solidFill>
              </a:rPr>
              <a:t>The great advantage of leasing is that the payments for the asset can be matched to the earnings of the asset. </a:t>
            </a:r>
            <a:endParaRPr lang="en-US" sz="2800" dirty="0" smtClean="0">
              <a:solidFill>
                <a:srgbClr val="FF0000"/>
              </a:solidFill>
            </a:endParaRPr>
          </a:p>
          <a:p>
            <a:r>
              <a:rPr lang="en-US" sz="2800" dirty="0" smtClean="0"/>
              <a:t>Leasing </a:t>
            </a:r>
            <a:r>
              <a:rPr lang="en-US" sz="2800" dirty="0"/>
              <a:t>allows the business to control and use an asset owned by someone </a:t>
            </a:r>
            <a:r>
              <a:rPr lang="en-US" sz="2800" dirty="0" smtClean="0"/>
              <a:t>else in </a:t>
            </a:r>
            <a:r>
              <a:rPr lang="en-US" sz="2800" dirty="0"/>
              <a:t>return for regular payments. </a:t>
            </a:r>
            <a:endParaRPr lang="en-US" sz="2800" dirty="0" smtClean="0"/>
          </a:p>
          <a:p>
            <a:r>
              <a:rPr lang="en-US" sz="2800" dirty="0" smtClean="0"/>
              <a:t>Almost </a:t>
            </a:r>
            <a:r>
              <a:rPr lang="en-US" sz="2800" dirty="0"/>
              <a:t>any asset can be leased and it conserves </a:t>
            </a:r>
            <a:r>
              <a:rPr lang="en-US" sz="2800" dirty="0" smtClean="0"/>
              <a:t>working capital </a:t>
            </a:r>
            <a:r>
              <a:rPr lang="en-US" sz="2800" dirty="0"/>
              <a:t>because no upfront fees are paid. </a:t>
            </a:r>
            <a:endParaRPr lang="en-US" sz="2800" dirty="0" smtClean="0"/>
          </a:p>
          <a:p>
            <a:r>
              <a:rPr lang="en-US" sz="2800" dirty="0" smtClean="0">
                <a:solidFill>
                  <a:srgbClr val="FF0000"/>
                </a:solidFill>
              </a:rPr>
              <a:t>A </a:t>
            </a:r>
            <a:r>
              <a:rPr lang="en-US" sz="2800" dirty="0">
                <a:solidFill>
                  <a:srgbClr val="FF0000"/>
                </a:solidFill>
              </a:rPr>
              <a:t>strategy to lease an asset rather than purchase it is particularly important when a business is experiencing rapid growth. </a:t>
            </a:r>
          </a:p>
          <a:p>
            <a:endParaRPr lang="en-US" dirty="0"/>
          </a:p>
        </p:txBody>
      </p:sp>
    </p:spTree>
    <p:extLst>
      <p:ext uri="{BB962C8B-B14F-4D97-AF65-F5344CB8AC3E}">
        <p14:creationId xmlns:p14="http://schemas.microsoft.com/office/powerpoint/2010/main" val="1717835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7789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Strategies - sale and lease-back </a:t>
            </a:r>
            <a:endParaRPr lang="en-US" dirty="0"/>
          </a:p>
        </p:txBody>
      </p:sp>
      <p:sp>
        <p:nvSpPr>
          <p:cNvPr id="3" name="Content Placeholder 2"/>
          <p:cNvSpPr>
            <a:spLocks noGrp="1"/>
          </p:cNvSpPr>
          <p:nvPr>
            <p:ph idx="1"/>
          </p:nvPr>
        </p:nvSpPr>
        <p:spPr>
          <a:xfrm>
            <a:off x="1066800" y="1816100"/>
            <a:ext cx="10058400" cy="4218940"/>
          </a:xfrm>
        </p:spPr>
        <p:txBody>
          <a:bodyPr>
            <a:normAutofit/>
          </a:bodyPr>
          <a:lstStyle/>
          <a:p>
            <a:r>
              <a:rPr lang="en-US" sz="2000" dirty="0">
                <a:solidFill>
                  <a:srgbClr val="FF0000"/>
                </a:solidFill>
              </a:rPr>
              <a:t>Sale and lease-back became very popular during the 1990s. </a:t>
            </a:r>
            <a:endParaRPr lang="en-US" sz="2000" dirty="0" smtClean="0">
              <a:solidFill>
                <a:srgbClr val="FF0000"/>
              </a:solidFill>
            </a:endParaRPr>
          </a:p>
          <a:p>
            <a:r>
              <a:rPr lang="en-US" sz="2000" dirty="0" smtClean="0">
                <a:solidFill>
                  <a:srgbClr val="FF0000"/>
                </a:solidFill>
              </a:rPr>
              <a:t>It </a:t>
            </a:r>
            <a:r>
              <a:rPr lang="en-US" sz="2000" dirty="0">
                <a:solidFill>
                  <a:srgbClr val="FF0000"/>
                </a:solidFill>
              </a:rPr>
              <a:t>was very common for large businesses to sell the land and buildings they used for their operations to a financier such as a merchant bank. </a:t>
            </a:r>
            <a:endParaRPr lang="en-US" sz="2000" dirty="0" smtClean="0">
              <a:solidFill>
                <a:srgbClr val="FF0000"/>
              </a:solidFill>
            </a:endParaRPr>
          </a:p>
          <a:p>
            <a:r>
              <a:rPr lang="en-US" sz="2000" dirty="0" smtClean="0">
                <a:solidFill>
                  <a:srgbClr val="FF0000"/>
                </a:solidFill>
              </a:rPr>
              <a:t>As </a:t>
            </a:r>
            <a:r>
              <a:rPr lang="en-US" sz="2000" dirty="0">
                <a:solidFill>
                  <a:srgbClr val="FF0000"/>
                </a:solidFill>
              </a:rPr>
              <a:t>part of the deal they agreed to lease the property back for a certain number of years in return for regular payments. </a:t>
            </a:r>
            <a:endParaRPr lang="en-US" sz="2000" dirty="0" smtClean="0">
              <a:solidFill>
                <a:srgbClr val="FF0000"/>
              </a:solidFill>
            </a:endParaRPr>
          </a:p>
          <a:p>
            <a:r>
              <a:rPr lang="en-US" sz="2000" dirty="0" smtClean="0"/>
              <a:t>David </a:t>
            </a:r>
            <a:r>
              <a:rPr lang="en-US" sz="2000" dirty="0"/>
              <a:t>Jones, for example, sold their major city stores to Deutsche Bank and leased the premises back. </a:t>
            </a:r>
            <a:endParaRPr lang="en-US" sz="2000" dirty="0" smtClean="0"/>
          </a:p>
          <a:p>
            <a:r>
              <a:rPr lang="en-US" sz="2000" dirty="0" smtClean="0">
                <a:solidFill>
                  <a:srgbClr val="FF0000"/>
                </a:solidFill>
              </a:rPr>
              <a:t>Sale </a:t>
            </a:r>
            <a:r>
              <a:rPr lang="en-US" sz="2000" dirty="0">
                <a:solidFill>
                  <a:srgbClr val="FF0000"/>
                </a:solidFill>
              </a:rPr>
              <a:t>and lease-back improves or increases working capital, rather than just conserving it. </a:t>
            </a:r>
            <a:endParaRPr lang="en-US" sz="2000" dirty="0" smtClean="0">
              <a:solidFill>
                <a:srgbClr val="FF0000"/>
              </a:solidFill>
            </a:endParaRPr>
          </a:p>
          <a:p>
            <a:r>
              <a:rPr lang="en-US" sz="2000" dirty="0" smtClean="0">
                <a:solidFill>
                  <a:srgbClr val="FF0000"/>
                </a:solidFill>
              </a:rPr>
              <a:t>The </a:t>
            </a:r>
            <a:r>
              <a:rPr lang="en-US" sz="2000" dirty="0">
                <a:solidFill>
                  <a:srgbClr val="FF0000"/>
                </a:solidFill>
              </a:rPr>
              <a:t>money received can be used for additional projects within the expertise of the business. </a:t>
            </a:r>
          </a:p>
          <a:p>
            <a:endParaRPr lang="en-US" dirty="0"/>
          </a:p>
        </p:txBody>
      </p:sp>
    </p:spTree>
    <p:extLst>
      <p:ext uri="{BB962C8B-B14F-4D97-AF65-F5344CB8AC3E}">
        <p14:creationId xmlns:p14="http://schemas.microsoft.com/office/powerpoint/2010/main" val="12028901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900" y="2217394"/>
            <a:ext cx="10058400" cy="1371600"/>
          </a:xfrm>
        </p:spPr>
        <p:txBody>
          <a:bodyPr>
            <a:normAutofit/>
          </a:bodyPr>
          <a:lstStyle/>
          <a:p>
            <a:r>
              <a:rPr lang="en-US" b="1" dirty="0"/>
              <a:t>Profitability management </a:t>
            </a:r>
            <a:endParaRPr lang="en-US" dirty="0"/>
          </a:p>
        </p:txBody>
      </p:sp>
    </p:spTree>
    <p:extLst>
      <p:ext uri="{BB962C8B-B14F-4D97-AF65-F5344CB8AC3E}">
        <p14:creationId xmlns:p14="http://schemas.microsoft.com/office/powerpoint/2010/main" val="565660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98500"/>
            <a:ext cx="10058400" cy="5336540"/>
          </a:xfrm>
        </p:spPr>
        <p:txBody>
          <a:bodyPr>
            <a:normAutofit fontScale="92500"/>
          </a:bodyPr>
          <a:lstStyle/>
          <a:p>
            <a:r>
              <a:rPr lang="en-US" sz="3200" dirty="0"/>
              <a:t>Most large manufacturing businesses sell their products to customers on credit. </a:t>
            </a:r>
            <a:endParaRPr lang="en-US" sz="3200" dirty="0" smtClean="0"/>
          </a:p>
          <a:p>
            <a:r>
              <a:rPr lang="en-US" sz="3200" dirty="0" smtClean="0"/>
              <a:t>This </a:t>
            </a:r>
            <a:r>
              <a:rPr lang="en-US" sz="3200" dirty="0"/>
              <a:t>means that the customer gets the goods with an invoice attached and will pay the account later. </a:t>
            </a:r>
            <a:endParaRPr lang="en-US" sz="3200" dirty="0" smtClean="0"/>
          </a:p>
          <a:p>
            <a:r>
              <a:rPr lang="en-US" sz="3200" dirty="0" smtClean="0"/>
              <a:t>Unless </a:t>
            </a:r>
            <a:r>
              <a:rPr lang="en-US" sz="3200" dirty="0"/>
              <a:t>the cash is collected from the customer, it will not be available to pay the next round of expenses! </a:t>
            </a:r>
            <a:endParaRPr lang="en-US" sz="3200" dirty="0" smtClean="0"/>
          </a:p>
          <a:p>
            <a:r>
              <a:rPr lang="en-US" sz="3200" dirty="0" smtClean="0"/>
              <a:t>And </a:t>
            </a:r>
            <a:r>
              <a:rPr lang="en-US" sz="3200" dirty="0"/>
              <a:t>it is not an easy task to collect debts as they fall due. </a:t>
            </a:r>
            <a:endParaRPr lang="en-US" sz="3200" dirty="0" smtClean="0"/>
          </a:p>
          <a:p>
            <a:r>
              <a:rPr lang="en-US" sz="3200" dirty="0" smtClean="0"/>
              <a:t>People </a:t>
            </a:r>
            <a:r>
              <a:rPr lang="en-US" sz="3200" dirty="0"/>
              <a:t>want to put off paying. </a:t>
            </a:r>
          </a:p>
          <a:p>
            <a:endParaRPr lang="en-US" dirty="0"/>
          </a:p>
        </p:txBody>
      </p:sp>
    </p:spTree>
    <p:extLst>
      <p:ext uri="{BB962C8B-B14F-4D97-AF65-F5344CB8AC3E}">
        <p14:creationId xmlns:p14="http://schemas.microsoft.com/office/powerpoint/2010/main" val="1464071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10058400" cy="5501640"/>
          </a:xfrm>
        </p:spPr>
        <p:txBody>
          <a:bodyPr>
            <a:normAutofit lnSpcReduction="10000"/>
          </a:bodyPr>
          <a:lstStyle/>
          <a:p>
            <a:r>
              <a:rPr lang="en-US" sz="2400" dirty="0">
                <a:solidFill>
                  <a:srgbClr val="FF0000"/>
                </a:solidFill>
              </a:rPr>
              <a:t>Profits are </a:t>
            </a:r>
            <a:r>
              <a:rPr lang="en-US" sz="2400" dirty="0" err="1">
                <a:solidFill>
                  <a:srgbClr val="FF0000"/>
                </a:solidFill>
              </a:rPr>
              <a:t>maximised</a:t>
            </a:r>
            <a:r>
              <a:rPr lang="en-US" sz="2400" dirty="0">
                <a:solidFill>
                  <a:srgbClr val="FF0000"/>
                </a:solidFill>
              </a:rPr>
              <a:t> by controlling costs. </a:t>
            </a:r>
            <a:endParaRPr lang="en-US" sz="2400" dirty="0" smtClean="0">
              <a:solidFill>
                <a:srgbClr val="FF0000"/>
              </a:solidFill>
            </a:endParaRPr>
          </a:p>
          <a:p>
            <a:r>
              <a:rPr lang="en-US" sz="2400" dirty="0" smtClean="0">
                <a:solidFill>
                  <a:srgbClr val="FF0000"/>
                </a:solidFill>
              </a:rPr>
              <a:t>The </a:t>
            </a:r>
            <a:r>
              <a:rPr lang="en-US" sz="2400" dirty="0">
                <a:solidFill>
                  <a:srgbClr val="FF0000"/>
                </a:solidFill>
              </a:rPr>
              <a:t>most competitive businesses are those with a cost structure lower than their competitors. </a:t>
            </a:r>
          </a:p>
          <a:p>
            <a:r>
              <a:rPr lang="en-US" sz="2400" dirty="0"/>
              <a:t>When Virgin entered the Australian airline industry it had new, highly efficient planes and its staff were employed on individual employment agreements, which were very cost effective. </a:t>
            </a:r>
            <a:endParaRPr lang="en-US" sz="2400" dirty="0" smtClean="0"/>
          </a:p>
          <a:p>
            <a:r>
              <a:rPr lang="en-US" sz="2400" dirty="0" smtClean="0"/>
              <a:t>Virgin </a:t>
            </a:r>
            <a:r>
              <a:rPr lang="en-US" sz="2400" dirty="0"/>
              <a:t>could fly a passenger more cheaply than Ansett and Qantas. </a:t>
            </a:r>
            <a:endParaRPr lang="en-US" sz="2400" dirty="0" smtClean="0"/>
          </a:p>
          <a:p>
            <a:r>
              <a:rPr lang="en-US" sz="2400" dirty="0" smtClean="0"/>
              <a:t>Ansett </a:t>
            </a:r>
            <a:r>
              <a:rPr lang="en-US" sz="2400" dirty="0"/>
              <a:t>had inherited </a:t>
            </a:r>
            <a:r>
              <a:rPr lang="en-US" sz="2400" dirty="0" err="1"/>
              <a:t>labour</a:t>
            </a:r>
            <a:r>
              <a:rPr lang="en-US" sz="2400" dirty="0"/>
              <a:t> agreements that meant its staffing costs were far greater than Virgin. </a:t>
            </a:r>
            <a:endParaRPr lang="en-US" sz="2400" dirty="0" smtClean="0"/>
          </a:p>
          <a:p>
            <a:r>
              <a:rPr lang="en-US" sz="2400" dirty="0" smtClean="0"/>
              <a:t>Its </a:t>
            </a:r>
            <a:r>
              <a:rPr lang="en-US" sz="2400" dirty="0"/>
              <a:t>planes were older and more expensive to run. </a:t>
            </a:r>
            <a:endParaRPr lang="en-US" sz="2400" dirty="0" smtClean="0"/>
          </a:p>
          <a:p>
            <a:r>
              <a:rPr lang="en-US" sz="2400" dirty="0" smtClean="0"/>
              <a:t>Ansett </a:t>
            </a:r>
            <a:r>
              <a:rPr lang="en-US" sz="2400" dirty="0"/>
              <a:t>needed to reduce its costs. </a:t>
            </a:r>
            <a:endParaRPr lang="en-US" sz="2400" dirty="0" smtClean="0"/>
          </a:p>
          <a:p>
            <a:r>
              <a:rPr lang="en-US" sz="2400" dirty="0" smtClean="0"/>
              <a:t>It </a:t>
            </a:r>
            <a:r>
              <a:rPr lang="en-US" sz="2400" dirty="0"/>
              <a:t>did not and, as a result, failed. </a:t>
            </a:r>
          </a:p>
          <a:p>
            <a:endParaRPr lang="en-US" dirty="0"/>
          </a:p>
        </p:txBody>
      </p:sp>
    </p:spTree>
    <p:extLst>
      <p:ext uri="{BB962C8B-B14F-4D97-AF65-F5344CB8AC3E}">
        <p14:creationId xmlns:p14="http://schemas.microsoft.com/office/powerpoint/2010/main" val="1820699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Cost controls </a:t>
            </a:r>
            <a:endParaRPr lang="en-US" dirty="0"/>
          </a:p>
        </p:txBody>
      </p:sp>
      <p:sp>
        <p:nvSpPr>
          <p:cNvPr id="3" name="Content Placeholder 2"/>
          <p:cNvSpPr>
            <a:spLocks noGrp="1"/>
          </p:cNvSpPr>
          <p:nvPr>
            <p:ph idx="1"/>
          </p:nvPr>
        </p:nvSpPr>
        <p:spPr/>
        <p:txBody>
          <a:bodyPr>
            <a:normAutofit fontScale="92500"/>
          </a:bodyPr>
          <a:lstStyle/>
          <a:p>
            <a:r>
              <a:rPr lang="en-US" sz="2800" dirty="0">
                <a:solidFill>
                  <a:srgbClr val="FF0000"/>
                </a:solidFill>
              </a:rPr>
              <a:t>Cost control is the single most important aspect of running a business. </a:t>
            </a:r>
            <a:endParaRPr lang="en-US" sz="2800" dirty="0" smtClean="0">
              <a:solidFill>
                <a:srgbClr val="FF0000"/>
              </a:solidFill>
            </a:endParaRPr>
          </a:p>
          <a:p>
            <a:r>
              <a:rPr lang="en-US" sz="2800" dirty="0" smtClean="0">
                <a:solidFill>
                  <a:srgbClr val="FF0000"/>
                </a:solidFill>
              </a:rPr>
              <a:t>This </a:t>
            </a:r>
            <a:r>
              <a:rPr lang="en-US" sz="2800" dirty="0">
                <a:solidFill>
                  <a:srgbClr val="FF0000"/>
                </a:solidFill>
              </a:rPr>
              <a:t>is because cost control strongly influences both profitability and competitiveness. </a:t>
            </a:r>
            <a:endParaRPr lang="en-US" sz="2800" dirty="0" smtClean="0">
              <a:solidFill>
                <a:srgbClr val="FF0000"/>
              </a:solidFill>
            </a:endParaRPr>
          </a:p>
          <a:p>
            <a:r>
              <a:rPr lang="en-US" sz="2800" dirty="0" smtClean="0"/>
              <a:t>Companies </a:t>
            </a:r>
            <a:r>
              <a:rPr lang="en-US" sz="2800" dirty="0"/>
              <a:t>like Telstra have limited opportunities to grow. </a:t>
            </a:r>
            <a:endParaRPr lang="en-US" sz="2800" dirty="0" smtClean="0"/>
          </a:p>
          <a:p>
            <a:r>
              <a:rPr lang="en-US" sz="2800" dirty="0" smtClean="0"/>
              <a:t>The </a:t>
            </a:r>
            <a:r>
              <a:rPr lang="en-US" sz="2800" dirty="0"/>
              <a:t>managers are looking to cost control to improve profits. </a:t>
            </a:r>
            <a:endParaRPr lang="en-US" sz="2800" dirty="0" smtClean="0"/>
          </a:p>
          <a:p>
            <a:r>
              <a:rPr lang="en-US" sz="2800" dirty="0" smtClean="0"/>
              <a:t>Most </a:t>
            </a:r>
            <a:r>
              <a:rPr lang="en-US" sz="2800" dirty="0"/>
              <a:t>successful companies are committed to cost control. </a:t>
            </a:r>
          </a:p>
          <a:p>
            <a:endParaRPr lang="en-US" dirty="0"/>
          </a:p>
        </p:txBody>
      </p:sp>
    </p:spTree>
    <p:extLst>
      <p:ext uri="{BB962C8B-B14F-4D97-AF65-F5344CB8AC3E}">
        <p14:creationId xmlns:p14="http://schemas.microsoft.com/office/powerpoint/2010/main" val="9093280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01700"/>
            <a:ext cx="10058400" cy="5133340"/>
          </a:xfrm>
        </p:spPr>
        <p:txBody>
          <a:bodyPr/>
          <a:lstStyle/>
          <a:p>
            <a:r>
              <a:rPr lang="en-US" sz="2800" dirty="0">
                <a:solidFill>
                  <a:srgbClr val="FF0000"/>
                </a:solidFill>
              </a:rPr>
              <a:t>The key to effective cost control is benchmarking costs. </a:t>
            </a:r>
            <a:endParaRPr lang="en-US" sz="2800" dirty="0" smtClean="0">
              <a:solidFill>
                <a:srgbClr val="FF0000"/>
              </a:solidFill>
            </a:endParaRPr>
          </a:p>
          <a:p>
            <a:r>
              <a:rPr lang="en-US" sz="2800" dirty="0" smtClean="0">
                <a:solidFill>
                  <a:srgbClr val="FF0000"/>
                </a:solidFill>
              </a:rPr>
              <a:t>Benchmarking </a:t>
            </a:r>
            <a:r>
              <a:rPr lang="en-US" sz="2800" dirty="0">
                <a:solidFill>
                  <a:srgbClr val="FF0000"/>
                </a:solidFill>
              </a:rPr>
              <a:t>is the process of comparing costs with the most efficient businesses in the industry. </a:t>
            </a:r>
            <a:endParaRPr lang="en-US" sz="2800" dirty="0" smtClean="0">
              <a:solidFill>
                <a:srgbClr val="FF0000"/>
              </a:solidFill>
            </a:endParaRPr>
          </a:p>
          <a:p>
            <a:r>
              <a:rPr lang="en-US" sz="2800" dirty="0" smtClean="0"/>
              <a:t>Toyota</a:t>
            </a:r>
            <a:r>
              <a:rPr lang="en-US" sz="2800" dirty="0"/>
              <a:t>, for example, is often used as the benchmark business in the car making industry. </a:t>
            </a:r>
            <a:endParaRPr lang="en-US" sz="2800" dirty="0" smtClean="0"/>
          </a:p>
          <a:p>
            <a:r>
              <a:rPr lang="en-US" sz="2800" dirty="0" smtClean="0">
                <a:solidFill>
                  <a:srgbClr val="FF0000"/>
                </a:solidFill>
              </a:rPr>
              <a:t>Where </a:t>
            </a:r>
            <a:r>
              <a:rPr lang="en-US" sz="2800" dirty="0">
                <a:solidFill>
                  <a:srgbClr val="FF0000"/>
                </a:solidFill>
              </a:rPr>
              <a:t>costs are significantly above the benchmark business, it is important to find out why and develop strategies to reduce them</a:t>
            </a:r>
            <a:r>
              <a:rPr lang="en-US" sz="2800" dirty="0" smtClean="0">
                <a:solidFill>
                  <a:srgbClr val="FF0000"/>
                </a:solidFill>
              </a:rPr>
              <a:t>.</a:t>
            </a:r>
          </a:p>
          <a:p>
            <a:r>
              <a:rPr lang="en-US" sz="2800" dirty="0" smtClean="0"/>
              <a:t> </a:t>
            </a:r>
            <a:r>
              <a:rPr lang="en-US" sz="2800" dirty="0"/>
              <a:t>This involves a careful examination of fixed and variable costs in the business. </a:t>
            </a:r>
          </a:p>
          <a:p>
            <a:endParaRPr lang="en-US" dirty="0"/>
          </a:p>
        </p:txBody>
      </p:sp>
    </p:spTree>
    <p:extLst>
      <p:ext uri="{BB962C8B-B14F-4D97-AF65-F5344CB8AC3E}">
        <p14:creationId xmlns:p14="http://schemas.microsoft.com/office/powerpoint/2010/main" val="8080804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82600"/>
            <a:ext cx="10058400" cy="1371600"/>
          </a:xfrm>
        </p:spPr>
        <p:txBody>
          <a:bodyPr>
            <a:normAutofit/>
          </a:bodyPr>
          <a:lstStyle/>
          <a:p>
            <a:r>
              <a:rPr lang="en-US" b="1" dirty="0"/>
              <a:t>Cost controls - fixed and variable </a:t>
            </a:r>
            <a:endParaRPr lang="en-US" dirty="0"/>
          </a:p>
        </p:txBody>
      </p:sp>
      <p:sp>
        <p:nvSpPr>
          <p:cNvPr id="3" name="Content Placeholder 2"/>
          <p:cNvSpPr>
            <a:spLocks noGrp="1"/>
          </p:cNvSpPr>
          <p:nvPr>
            <p:ph idx="1"/>
          </p:nvPr>
        </p:nvSpPr>
        <p:spPr>
          <a:xfrm>
            <a:off x="1066800" y="1587500"/>
            <a:ext cx="10058400" cy="4724400"/>
          </a:xfrm>
        </p:spPr>
        <p:txBody>
          <a:bodyPr>
            <a:noAutofit/>
          </a:bodyPr>
          <a:lstStyle/>
          <a:p>
            <a:r>
              <a:rPr lang="en-US" sz="2000" dirty="0"/>
              <a:t>Two types of costs make up total cost: fixed costs and variable costs. </a:t>
            </a:r>
            <a:endParaRPr lang="en-US" sz="2000" dirty="0" smtClean="0"/>
          </a:p>
          <a:p>
            <a:r>
              <a:rPr lang="en-US" sz="2000" i="1" dirty="0" smtClean="0">
                <a:solidFill>
                  <a:srgbClr val="FF0000"/>
                </a:solidFill>
              </a:rPr>
              <a:t>Fixed </a:t>
            </a:r>
            <a:r>
              <a:rPr lang="en-US" sz="2000" i="1" dirty="0">
                <a:solidFill>
                  <a:srgbClr val="FF0000"/>
                </a:solidFill>
              </a:rPr>
              <a:t>costs </a:t>
            </a:r>
            <a:r>
              <a:rPr lang="en-US" sz="2000" dirty="0">
                <a:solidFill>
                  <a:srgbClr val="FF0000"/>
                </a:solidFill>
              </a:rPr>
              <a:t>do not vary with output. </a:t>
            </a:r>
            <a:endParaRPr lang="en-US" sz="2000" dirty="0" smtClean="0">
              <a:solidFill>
                <a:srgbClr val="FF0000"/>
              </a:solidFill>
            </a:endParaRPr>
          </a:p>
          <a:p>
            <a:r>
              <a:rPr lang="en-US" sz="2000" dirty="0" smtClean="0"/>
              <a:t>Purchasing </a:t>
            </a:r>
            <a:r>
              <a:rPr lang="en-US" sz="2000" dirty="0"/>
              <a:t>a giant truck to cart iron ore is an example of a fixed cost. </a:t>
            </a:r>
            <a:endParaRPr lang="en-US" sz="2000" dirty="0" smtClean="0"/>
          </a:p>
          <a:p>
            <a:r>
              <a:rPr lang="en-US" sz="2000" dirty="0" smtClean="0">
                <a:solidFill>
                  <a:srgbClr val="FF0000"/>
                </a:solidFill>
              </a:rPr>
              <a:t>Once </a:t>
            </a:r>
            <a:r>
              <a:rPr lang="en-US" sz="2000" dirty="0">
                <a:solidFill>
                  <a:srgbClr val="FF0000"/>
                </a:solidFill>
              </a:rPr>
              <a:t>the purchase has been made, the cost has been incurred, even if the truck is never used. </a:t>
            </a:r>
            <a:endParaRPr lang="en-US" sz="2000" dirty="0" smtClean="0">
              <a:solidFill>
                <a:srgbClr val="FF0000"/>
              </a:solidFill>
            </a:endParaRPr>
          </a:p>
          <a:p>
            <a:r>
              <a:rPr lang="en-US" sz="2000" dirty="0" smtClean="0"/>
              <a:t>On </a:t>
            </a:r>
            <a:r>
              <a:rPr lang="en-US" sz="2000" dirty="0"/>
              <a:t>the other hand, if the truck is driven 24 hours a day, it still has the same purchase price. </a:t>
            </a:r>
            <a:endParaRPr lang="en-US" sz="2000" dirty="0" smtClean="0"/>
          </a:p>
          <a:p>
            <a:r>
              <a:rPr lang="en-US" sz="2000" dirty="0" smtClean="0"/>
              <a:t>However</a:t>
            </a:r>
            <a:r>
              <a:rPr lang="en-US" sz="2000" dirty="0"/>
              <a:t>, every time that the truck is driven it uses fuel, and the more it is driven the more fuel it uses. </a:t>
            </a:r>
            <a:endParaRPr lang="en-US" sz="2000" dirty="0" smtClean="0"/>
          </a:p>
          <a:p>
            <a:r>
              <a:rPr lang="en-US" sz="2000" dirty="0" smtClean="0"/>
              <a:t>Fuel </a:t>
            </a:r>
            <a:r>
              <a:rPr lang="en-US" sz="2000" dirty="0"/>
              <a:t>is a variable cost. </a:t>
            </a:r>
            <a:endParaRPr lang="en-US" sz="2000" dirty="0" smtClean="0"/>
          </a:p>
          <a:p>
            <a:r>
              <a:rPr lang="en-US" sz="2000" i="1" dirty="0" smtClean="0">
                <a:solidFill>
                  <a:srgbClr val="FF0000"/>
                </a:solidFill>
              </a:rPr>
              <a:t>Variable </a:t>
            </a:r>
            <a:r>
              <a:rPr lang="en-US" sz="2000" i="1" dirty="0">
                <a:solidFill>
                  <a:srgbClr val="FF0000"/>
                </a:solidFill>
              </a:rPr>
              <a:t>costs </a:t>
            </a:r>
            <a:r>
              <a:rPr lang="en-US" sz="2000" dirty="0">
                <a:solidFill>
                  <a:srgbClr val="FF0000"/>
                </a:solidFill>
              </a:rPr>
              <a:t>increase with output. </a:t>
            </a:r>
            <a:endParaRPr lang="en-US" sz="2000" dirty="0" smtClean="0">
              <a:solidFill>
                <a:srgbClr val="FF0000"/>
              </a:solidFill>
            </a:endParaRPr>
          </a:p>
          <a:p>
            <a:r>
              <a:rPr lang="en-US" sz="2000" dirty="0" smtClean="0">
                <a:solidFill>
                  <a:srgbClr val="FF0000"/>
                </a:solidFill>
              </a:rPr>
              <a:t>Typically</a:t>
            </a:r>
            <a:r>
              <a:rPr lang="en-US" sz="2000" dirty="0">
                <a:solidFill>
                  <a:srgbClr val="FF0000"/>
                </a:solidFill>
              </a:rPr>
              <a:t>, variable costs are things like </a:t>
            </a:r>
            <a:r>
              <a:rPr lang="en-US" sz="2000" dirty="0" err="1">
                <a:solidFill>
                  <a:srgbClr val="FF0000"/>
                </a:solidFill>
              </a:rPr>
              <a:t>labour</a:t>
            </a:r>
            <a:r>
              <a:rPr lang="en-US" sz="2000" dirty="0">
                <a:solidFill>
                  <a:srgbClr val="FF0000"/>
                </a:solidFill>
              </a:rPr>
              <a:t> costs, electricity costs and raw material costs. </a:t>
            </a:r>
          </a:p>
          <a:p>
            <a:endParaRPr lang="en-US" sz="2000" dirty="0"/>
          </a:p>
          <a:p>
            <a:endParaRPr lang="en-US" sz="2000" dirty="0"/>
          </a:p>
        </p:txBody>
      </p:sp>
    </p:spTree>
    <p:extLst>
      <p:ext uri="{BB962C8B-B14F-4D97-AF65-F5344CB8AC3E}">
        <p14:creationId xmlns:p14="http://schemas.microsoft.com/office/powerpoint/2010/main" val="4189892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lstStyle/>
          <a:p>
            <a:r>
              <a:rPr lang="en-US" sz="2800" dirty="0">
                <a:solidFill>
                  <a:srgbClr val="FF0000"/>
                </a:solidFill>
              </a:rPr>
              <a:t>Variable costs are the most important, simply because once the fixed cost has been incurred not a lot can be done about it. </a:t>
            </a:r>
          </a:p>
          <a:p>
            <a:r>
              <a:rPr lang="en-US" sz="2800" dirty="0">
                <a:solidFill>
                  <a:srgbClr val="FF0000"/>
                </a:solidFill>
              </a:rPr>
              <a:t>Controlling variable costs is critical because a reduction in variable costs enables managers to increase profits or to reduce their prices. </a:t>
            </a:r>
            <a:endParaRPr lang="en-US" sz="2800" dirty="0" smtClean="0">
              <a:solidFill>
                <a:srgbClr val="FF0000"/>
              </a:solidFill>
            </a:endParaRPr>
          </a:p>
          <a:p>
            <a:r>
              <a:rPr lang="en-US" sz="2800" dirty="0" smtClean="0"/>
              <a:t>The </a:t>
            </a:r>
            <a:r>
              <a:rPr lang="en-US" sz="2800" dirty="0"/>
              <a:t>ability to reduce prices increases the competitiveness of the business. </a:t>
            </a:r>
          </a:p>
          <a:p>
            <a:endParaRPr lang="en-US" dirty="0"/>
          </a:p>
        </p:txBody>
      </p:sp>
    </p:spTree>
    <p:extLst>
      <p:ext uri="{BB962C8B-B14F-4D97-AF65-F5344CB8AC3E}">
        <p14:creationId xmlns:p14="http://schemas.microsoft.com/office/powerpoint/2010/main" val="9612943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Cost controls - cost </a:t>
            </a:r>
            <a:r>
              <a:rPr lang="en-US" b="1" dirty="0" err="1"/>
              <a:t>centres</a:t>
            </a:r>
            <a:r>
              <a:rPr lang="en-US" b="1" dirty="0"/>
              <a:t> </a:t>
            </a:r>
            <a:endParaRPr lang="en-US" dirty="0"/>
          </a:p>
        </p:txBody>
      </p:sp>
      <p:sp>
        <p:nvSpPr>
          <p:cNvPr id="3" name="Content Placeholder 2"/>
          <p:cNvSpPr>
            <a:spLocks noGrp="1"/>
          </p:cNvSpPr>
          <p:nvPr>
            <p:ph idx="1"/>
          </p:nvPr>
        </p:nvSpPr>
        <p:spPr/>
        <p:txBody>
          <a:bodyPr>
            <a:normAutofit lnSpcReduction="10000"/>
          </a:bodyPr>
          <a:lstStyle/>
          <a:p>
            <a:r>
              <a:rPr lang="en-US" sz="2400" dirty="0">
                <a:solidFill>
                  <a:srgbClr val="FF0000"/>
                </a:solidFill>
              </a:rPr>
              <a:t>Where there is a work unit (or part of a work unit) in a business that has a lot of variable costs, setting up a cost </a:t>
            </a:r>
            <a:r>
              <a:rPr lang="en-US" sz="2400" dirty="0" err="1">
                <a:solidFill>
                  <a:srgbClr val="FF0000"/>
                </a:solidFill>
              </a:rPr>
              <a:t>centre</a:t>
            </a:r>
            <a:r>
              <a:rPr lang="en-US" sz="2400" dirty="0">
                <a:solidFill>
                  <a:srgbClr val="FF0000"/>
                </a:solidFill>
              </a:rPr>
              <a:t> can be an effective way of controlling those costs. </a:t>
            </a:r>
            <a:endParaRPr lang="en-US" sz="2400" dirty="0" smtClean="0">
              <a:solidFill>
                <a:srgbClr val="FF0000"/>
              </a:solidFill>
            </a:endParaRPr>
          </a:p>
          <a:p>
            <a:r>
              <a:rPr lang="en-US" sz="2400" dirty="0" smtClean="0">
                <a:solidFill>
                  <a:srgbClr val="FF0000"/>
                </a:solidFill>
              </a:rPr>
              <a:t>A </a:t>
            </a:r>
            <a:r>
              <a:rPr lang="en-US" sz="2400" i="1" dirty="0">
                <a:solidFill>
                  <a:srgbClr val="FF0000"/>
                </a:solidFill>
              </a:rPr>
              <a:t>cost </a:t>
            </a:r>
            <a:r>
              <a:rPr lang="en-US" sz="2400" i="1" dirty="0" err="1">
                <a:solidFill>
                  <a:srgbClr val="FF0000"/>
                </a:solidFill>
              </a:rPr>
              <a:t>centre</a:t>
            </a:r>
            <a:r>
              <a:rPr lang="en-US" sz="2400" i="1" dirty="0">
                <a:solidFill>
                  <a:srgbClr val="FF0000"/>
                </a:solidFill>
              </a:rPr>
              <a:t> </a:t>
            </a:r>
            <a:r>
              <a:rPr lang="en-US" sz="2400" dirty="0">
                <a:solidFill>
                  <a:srgbClr val="FF0000"/>
                </a:solidFill>
              </a:rPr>
              <a:t>may simply be a work area, a department or a whole factory, and the idea is to separate it from the rest of the business in terms of its costs. </a:t>
            </a:r>
            <a:endParaRPr lang="en-US" sz="2400" dirty="0" smtClean="0">
              <a:solidFill>
                <a:srgbClr val="FF0000"/>
              </a:solidFill>
            </a:endParaRPr>
          </a:p>
          <a:p>
            <a:r>
              <a:rPr lang="en-US" sz="2400" dirty="0" smtClean="0"/>
              <a:t>Whatever </a:t>
            </a:r>
            <a:r>
              <a:rPr lang="en-US" sz="2400" dirty="0"/>
              <a:t>it is, it incurs significant costs. </a:t>
            </a:r>
            <a:endParaRPr lang="en-US" sz="2400" dirty="0" smtClean="0"/>
          </a:p>
          <a:p>
            <a:r>
              <a:rPr lang="en-US" sz="2400" dirty="0" smtClean="0"/>
              <a:t>The </a:t>
            </a:r>
            <a:r>
              <a:rPr lang="en-US" sz="2400" dirty="0"/>
              <a:t>costs may be associated with raw materials, storing inventory, overtime payments for </a:t>
            </a:r>
            <a:r>
              <a:rPr lang="en-US" sz="2400" dirty="0" err="1"/>
              <a:t>labour</a:t>
            </a:r>
            <a:r>
              <a:rPr lang="en-US" sz="2400" dirty="0"/>
              <a:t> and so on. </a:t>
            </a:r>
            <a:endParaRPr lang="en-US" sz="2400" dirty="0" smtClean="0"/>
          </a:p>
          <a:p>
            <a:r>
              <a:rPr lang="en-US" sz="2400" dirty="0" smtClean="0"/>
              <a:t>It </a:t>
            </a:r>
            <a:r>
              <a:rPr lang="en-US" sz="2400" dirty="0"/>
              <a:t>is critical that the costs are carefully controlled. </a:t>
            </a:r>
          </a:p>
          <a:p>
            <a:endParaRPr lang="en-US" dirty="0"/>
          </a:p>
        </p:txBody>
      </p:sp>
    </p:spTree>
    <p:extLst>
      <p:ext uri="{BB962C8B-B14F-4D97-AF65-F5344CB8AC3E}">
        <p14:creationId xmlns:p14="http://schemas.microsoft.com/office/powerpoint/2010/main" val="3636563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rgbClr val="FF0000"/>
                </a:solidFill>
              </a:rPr>
              <a:t>One effective method of doing this is to establish a cost </a:t>
            </a:r>
            <a:r>
              <a:rPr lang="en-US" sz="2800" dirty="0" err="1">
                <a:solidFill>
                  <a:srgbClr val="FF0000"/>
                </a:solidFill>
              </a:rPr>
              <a:t>centre</a:t>
            </a:r>
            <a:r>
              <a:rPr lang="en-US" sz="2800" dirty="0">
                <a:solidFill>
                  <a:srgbClr val="FF0000"/>
                </a:solidFill>
              </a:rPr>
              <a:t> where someone (a manager or a team) is responsible for the costs. </a:t>
            </a:r>
            <a:endParaRPr lang="en-US" sz="2800" dirty="0" smtClean="0">
              <a:solidFill>
                <a:srgbClr val="FF0000"/>
              </a:solidFill>
            </a:endParaRPr>
          </a:p>
          <a:p>
            <a:r>
              <a:rPr lang="en-US" sz="2800" dirty="0" smtClean="0">
                <a:solidFill>
                  <a:srgbClr val="FF0000"/>
                </a:solidFill>
              </a:rPr>
              <a:t>This </a:t>
            </a:r>
            <a:r>
              <a:rPr lang="en-US" sz="2800" dirty="0">
                <a:solidFill>
                  <a:srgbClr val="FF0000"/>
                </a:solidFill>
              </a:rPr>
              <a:t>person would have the skills to record, measure and monitor cost usage effectively. </a:t>
            </a:r>
            <a:endParaRPr lang="en-US" sz="2800" dirty="0" smtClean="0">
              <a:solidFill>
                <a:srgbClr val="FF0000"/>
              </a:solidFill>
            </a:endParaRPr>
          </a:p>
          <a:p>
            <a:r>
              <a:rPr lang="en-US" sz="2800" dirty="0" smtClean="0">
                <a:solidFill>
                  <a:srgbClr val="FF0000"/>
                </a:solidFill>
              </a:rPr>
              <a:t>Such </a:t>
            </a:r>
            <a:r>
              <a:rPr lang="en-US" sz="2800" dirty="0">
                <a:solidFill>
                  <a:srgbClr val="FF0000"/>
                </a:solidFill>
              </a:rPr>
              <a:t>an approach means that wastage is immediately picked up and something can be done about it. </a:t>
            </a:r>
          </a:p>
          <a:p>
            <a:endParaRPr lang="en-US" dirty="0"/>
          </a:p>
        </p:txBody>
      </p:sp>
    </p:spTree>
    <p:extLst>
      <p:ext uri="{BB962C8B-B14F-4D97-AF65-F5344CB8AC3E}">
        <p14:creationId xmlns:p14="http://schemas.microsoft.com/office/powerpoint/2010/main" val="6866067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Cost controls - expense </a:t>
            </a:r>
            <a:r>
              <a:rPr lang="en-US" b="1" dirty="0" err="1"/>
              <a:t>minimisation</a:t>
            </a:r>
            <a:r>
              <a:rPr lang="en-US" b="1" dirty="0"/>
              <a:t> </a:t>
            </a:r>
            <a:endParaRPr lang="en-US" dirty="0"/>
          </a:p>
        </p:txBody>
      </p:sp>
      <p:sp>
        <p:nvSpPr>
          <p:cNvPr id="3" name="Content Placeholder 2"/>
          <p:cNvSpPr>
            <a:spLocks noGrp="1"/>
          </p:cNvSpPr>
          <p:nvPr>
            <p:ph idx="1"/>
          </p:nvPr>
        </p:nvSpPr>
        <p:spPr/>
        <p:txBody>
          <a:bodyPr>
            <a:normAutofit lnSpcReduction="10000"/>
          </a:bodyPr>
          <a:lstStyle/>
          <a:p>
            <a:r>
              <a:rPr lang="en-US" sz="2800" dirty="0">
                <a:solidFill>
                  <a:srgbClr val="FF0000"/>
                </a:solidFill>
              </a:rPr>
              <a:t>Expense </a:t>
            </a:r>
            <a:r>
              <a:rPr lang="en-US" sz="2800" dirty="0" err="1">
                <a:solidFill>
                  <a:srgbClr val="FF0000"/>
                </a:solidFill>
              </a:rPr>
              <a:t>minimisation</a:t>
            </a:r>
            <a:r>
              <a:rPr lang="en-US" sz="2800" dirty="0">
                <a:solidFill>
                  <a:srgbClr val="FF0000"/>
                </a:solidFill>
              </a:rPr>
              <a:t> is one of the most important ways of establishing an advantage over competing businesses. </a:t>
            </a:r>
            <a:endParaRPr lang="en-US" sz="2800" dirty="0" smtClean="0">
              <a:solidFill>
                <a:srgbClr val="FF0000"/>
              </a:solidFill>
            </a:endParaRPr>
          </a:p>
          <a:p>
            <a:r>
              <a:rPr lang="en-US" sz="2800" i="1" dirty="0" smtClean="0">
                <a:solidFill>
                  <a:srgbClr val="FF0000"/>
                </a:solidFill>
              </a:rPr>
              <a:t>Expense </a:t>
            </a:r>
            <a:r>
              <a:rPr lang="en-US" sz="2800" i="1" dirty="0" err="1">
                <a:solidFill>
                  <a:srgbClr val="FF0000"/>
                </a:solidFill>
              </a:rPr>
              <a:t>minimisation</a:t>
            </a:r>
            <a:r>
              <a:rPr lang="en-US" sz="2800" i="1" dirty="0">
                <a:solidFill>
                  <a:srgbClr val="FF0000"/>
                </a:solidFill>
              </a:rPr>
              <a:t> </a:t>
            </a:r>
            <a:r>
              <a:rPr lang="en-US" sz="2800" dirty="0">
                <a:solidFill>
                  <a:srgbClr val="FF0000"/>
                </a:solidFill>
              </a:rPr>
              <a:t>is all about reducing expenses such as wages, rent and leasing payments to the minimum possible. </a:t>
            </a:r>
            <a:endParaRPr lang="en-US" sz="2800" dirty="0" smtClean="0">
              <a:solidFill>
                <a:srgbClr val="FF0000"/>
              </a:solidFill>
            </a:endParaRPr>
          </a:p>
          <a:p>
            <a:r>
              <a:rPr lang="en-US" sz="2800" dirty="0" smtClean="0"/>
              <a:t>Again</a:t>
            </a:r>
            <a:r>
              <a:rPr lang="en-US" sz="2800" dirty="0"/>
              <a:t>, it is important to understand that reducing expenses can either improve profitability or competitiveness. </a:t>
            </a:r>
          </a:p>
          <a:p>
            <a:endParaRPr lang="en-US" dirty="0"/>
          </a:p>
        </p:txBody>
      </p:sp>
    </p:spTree>
    <p:extLst>
      <p:ext uri="{BB962C8B-B14F-4D97-AF65-F5344CB8AC3E}">
        <p14:creationId xmlns:p14="http://schemas.microsoft.com/office/powerpoint/2010/main" val="13335612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00100"/>
            <a:ext cx="10058400" cy="5234940"/>
          </a:xfrm>
        </p:spPr>
        <p:txBody>
          <a:bodyPr/>
          <a:lstStyle/>
          <a:p>
            <a:r>
              <a:rPr lang="en-US" sz="2800" dirty="0">
                <a:solidFill>
                  <a:srgbClr val="FF0000"/>
                </a:solidFill>
              </a:rPr>
              <a:t>The Fair Work Act places great importance on </a:t>
            </a:r>
            <a:r>
              <a:rPr lang="en-US" sz="2800" dirty="0" err="1">
                <a:solidFill>
                  <a:srgbClr val="FF0000"/>
                </a:solidFill>
              </a:rPr>
              <a:t>minimising</a:t>
            </a:r>
            <a:r>
              <a:rPr lang="en-US" sz="2800" dirty="0">
                <a:solidFill>
                  <a:srgbClr val="FF0000"/>
                </a:solidFill>
              </a:rPr>
              <a:t> expenses through </a:t>
            </a:r>
            <a:r>
              <a:rPr lang="en-US" sz="2800" dirty="0" smtClean="0">
                <a:solidFill>
                  <a:srgbClr val="FF0000"/>
                </a:solidFill>
              </a:rPr>
              <a:t>negotiations and </a:t>
            </a:r>
            <a:r>
              <a:rPr lang="en-US" sz="2800" dirty="0">
                <a:solidFill>
                  <a:srgbClr val="FF0000"/>
                </a:solidFill>
              </a:rPr>
              <a:t>agreeing to a collective agreement. </a:t>
            </a:r>
            <a:endParaRPr lang="en-US" sz="2800" dirty="0" smtClean="0">
              <a:solidFill>
                <a:srgbClr val="FF0000"/>
              </a:solidFill>
            </a:endParaRPr>
          </a:p>
          <a:p>
            <a:r>
              <a:rPr lang="en-US" sz="2800" dirty="0" smtClean="0"/>
              <a:t>In </a:t>
            </a:r>
            <a:r>
              <a:rPr lang="en-US" sz="2800" dirty="0"/>
              <a:t>industries such as mining, expense </a:t>
            </a:r>
            <a:r>
              <a:rPr lang="en-US" sz="2800" dirty="0" err="1"/>
              <a:t>minimisation</a:t>
            </a:r>
            <a:r>
              <a:rPr lang="en-US" sz="2800" dirty="0"/>
              <a:t> is achieved by negotiating individual agreements with employees to improve productivity through expense </a:t>
            </a:r>
            <a:r>
              <a:rPr lang="en-US" sz="2800" dirty="0" err="1"/>
              <a:t>minimisation</a:t>
            </a:r>
            <a:r>
              <a:rPr lang="en-US" sz="2800" dirty="0"/>
              <a:t>. </a:t>
            </a:r>
            <a:endParaRPr lang="en-US" sz="2800" dirty="0" smtClean="0"/>
          </a:p>
          <a:p>
            <a:r>
              <a:rPr lang="en-US" sz="2800" dirty="0" smtClean="0"/>
              <a:t>You </a:t>
            </a:r>
            <a:r>
              <a:rPr lang="en-US" sz="2800" dirty="0"/>
              <a:t>need to note, however, that individual agreements can only be negotiated with employees earning more than $100 000 a year. </a:t>
            </a:r>
          </a:p>
          <a:p>
            <a:endParaRPr lang="en-US" dirty="0"/>
          </a:p>
        </p:txBody>
      </p:sp>
    </p:spTree>
    <p:extLst>
      <p:ext uri="{BB962C8B-B14F-4D97-AF65-F5344CB8AC3E}">
        <p14:creationId xmlns:p14="http://schemas.microsoft.com/office/powerpoint/2010/main" val="11561657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Revenue controls - marketing objectives </a:t>
            </a:r>
            <a:endParaRPr lang="en-US" dirty="0"/>
          </a:p>
        </p:txBody>
      </p:sp>
      <p:sp>
        <p:nvSpPr>
          <p:cNvPr id="3" name="Content Placeholder 2"/>
          <p:cNvSpPr>
            <a:spLocks noGrp="1"/>
          </p:cNvSpPr>
          <p:nvPr>
            <p:ph idx="1"/>
          </p:nvPr>
        </p:nvSpPr>
        <p:spPr/>
        <p:txBody>
          <a:bodyPr/>
          <a:lstStyle/>
          <a:p>
            <a:r>
              <a:rPr lang="en-US" sz="2400" dirty="0"/>
              <a:t>Controls to ensure that the maximum amount of revenue is generated in the business are just as important as cost controls. </a:t>
            </a:r>
            <a:endParaRPr lang="en-US" sz="2400" dirty="0" smtClean="0"/>
          </a:p>
          <a:p>
            <a:r>
              <a:rPr lang="en-US" sz="2400" i="1" dirty="0" smtClean="0">
                <a:solidFill>
                  <a:srgbClr val="FF0000"/>
                </a:solidFill>
              </a:rPr>
              <a:t>Revenue </a:t>
            </a:r>
            <a:r>
              <a:rPr lang="en-US" sz="2400" dirty="0">
                <a:solidFill>
                  <a:srgbClr val="FF0000"/>
                </a:solidFill>
              </a:rPr>
              <a:t>is the money a business receives from selling its products to customers. </a:t>
            </a:r>
            <a:endParaRPr lang="en-US" sz="2400" dirty="0" smtClean="0">
              <a:solidFill>
                <a:srgbClr val="FF0000"/>
              </a:solidFill>
            </a:endParaRPr>
          </a:p>
          <a:p>
            <a:r>
              <a:rPr lang="en-US" sz="2400" dirty="0" smtClean="0">
                <a:solidFill>
                  <a:srgbClr val="FF0000"/>
                </a:solidFill>
              </a:rPr>
              <a:t>Revenue </a:t>
            </a:r>
            <a:r>
              <a:rPr lang="en-US" sz="2400" dirty="0">
                <a:solidFill>
                  <a:srgbClr val="FF0000"/>
                </a:solidFill>
              </a:rPr>
              <a:t>will be </a:t>
            </a:r>
            <a:r>
              <a:rPr lang="en-US" sz="2400" dirty="0" err="1">
                <a:solidFill>
                  <a:srgbClr val="FF0000"/>
                </a:solidFill>
              </a:rPr>
              <a:t>maximised</a:t>
            </a:r>
            <a:r>
              <a:rPr lang="en-US" sz="2400" dirty="0">
                <a:solidFill>
                  <a:srgbClr val="FF0000"/>
                </a:solidFill>
              </a:rPr>
              <a:t> when there are clearly defined marketing objectives relating to things like sales objectives, the sales mix and the pricing mix. </a:t>
            </a:r>
          </a:p>
          <a:p>
            <a:endParaRPr lang="en-US" dirty="0"/>
          </a:p>
        </p:txBody>
      </p:sp>
    </p:spTree>
    <p:extLst>
      <p:ext uri="{BB962C8B-B14F-4D97-AF65-F5344CB8AC3E}">
        <p14:creationId xmlns:p14="http://schemas.microsoft.com/office/powerpoint/2010/main" val="181230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Cash flow statements </a:t>
            </a:r>
            <a:endParaRPr lang="en-US" dirty="0"/>
          </a:p>
        </p:txBody>
      </p:sp>
      <p:sp>
        <p:nvSpPr>
          <p:cNvPr id="3" name="Content Placeholder 2"/>
          <p:cNvSpPr>
            <a:spLocks noGrp="1"/>
          </p:cNvSpPr>
          <p:nvPr>
            <p:ph idx="1"/>
          </p:nvPr>
        </p:nvSpPr>
        <p:spPr>
          <a:xfrm>
            <a:off x="1066800" y="2103120"/>
            <a:ext cx="10058400" cy="4310380"/>
          </a:xfrm>
        </p:spPr>
        <p:txBody>
          <a:bodyPr>
            <a:normAutofit fontScale="92500" lnSpcReduction="20000"/>
          </a:bodyPr>
          <a:lstStyle/>
          <a:p>
            <a:r>
              <a:rPr lang="en-US" sz="2400" dirty="0"/>
              <a:t>The first aspect of effective financial planning is to construct a cash flow statement. </a:t>
            </a:r>
            <a:endParaRPr lang="en-US" sz="2400" dirty="0" smtClean="0"/>
          </a:p>
          <a:p>
            <a:r>
              <a:rPr lang="en-US" sz="2400" dirty="0" smtClean="0">
                <a:solidFill>
                  <a:srgbClr val="FF0000"/>
                </a:solidFill>
              </a:rPr>
              <a:t>A </a:t>
            </a:r>
            <a:r>
              <a:rPr lang="en-US" sz="2400" dirty="0">
                <a:solidFill>
                  <a:srgbClr val="FF0000"/>
                </a:solidFill>
              </a:rPr>
              <a:t>cash flow statement predicts the monthly inflows and outflows of cash. </a:t>
            </a:r>
            <a:endParaRPr lang="en-US" sz="2400" dirty="0" smtClean="0">
              <a:solidFill>
                <a:srgbClr val="FF0000"/>
              </a:solidFill>
            </a:endParaRPr>
          </a:p>
          <a:p>
            <a:r>
              <a:rPr lang="en-US" sz="2400" dirty="0" smtClean="0">
                <a:solidFill>
                  <a:srgbClr val="FF0000"/>
                </a:solidFill>
              </a:rPr>
              <a:t>An </a:t>
            </a:r>
            <a:r>
              <a:rPr lang="en-US" sz="2400" dirty="0">
                <a:solidFill>
                  <a:srgbClr val="FF0000"/>
                </a:solidFill>
              </a:rPr>
              <a:t>inflow, for example, occurs when goods are sold or customers pay their debts if the goods were sold on credit. </a:t>
            </a:r>
            <a:endParaRPr lang="en-US" sz="2400" dirty="0" smtClean="0">
              <a:solidFill>
                <a:srgbClr val="FF0000"/>
              </a:solidFill>
            </a:endParaRPr>
          </a:p>
          <a:p>
            <a:r>
              <a:rPr lang="en-US" sz="2400" dirty="0" smtClean="0">
                <a:solidFill>
                  <a:srgbClr val="FF0000"/>
                </a:solidFill>
              </a:rPr>
              <a:t>An </a:t>
            </a:r>
            <a:r>
              <a:rPr lang="en-US" sz="2400" dirty="0">
                <a:solidFill>
                  <a:srgbClr val="FF0000"/>
                </a:solidFill>
              </a:rPr>
              <a:t>outflow is a payment for expenses such as wages or an insurance premium. </a:t>
            </a:r>
            <a:endParaRPr lang="en-US" sz="2400" dirty="0" smtClean="0">
              <a:solidFill>
                <a:srgbClr val="FF0000"/>
              </a:solidFill>
            </a:endParaRPr>
          </a:p>
          <a:p>
            <a:r>
              <a:rPr lang="en-US" sz="2400" dirty="0" smtClean="0"/>
              <a:t>It </a:t>
            </a:r>
            <a:r>
              <a:rPr lang="en-US" sz="2400" dirty="0"/>
              <a:t>is much easier to predict monthly outflows of cash than inflows. </a:t>
            </a:r>
            <a:endParaRPr lang="en-US" sz="2400" dirty="0" smtClean="0"/>
          </a:p>
          <a:p>
            <a:r>
              <a:rPr lang="en-US" sz="2400" dirty="0" smtClean="0"/>
              <a:t>Think </a:t>
            </a:r>
            <a:r>
              <a:rPr lang="en-US" sz="2400" dirty="0"/>
              <a:t>about why. </a:t>
            </a:r>
            <a:endParaRPr lang="en-US" sz="2400" dirty="0" smtClean="0"/>
          </a:p>
          <a:p>
            <a:r>
              <a:rPr lang="en-US" sz="2400" dirty="0" smtClean="0"/>
              <a:t>However</a:t>
            </a:r>
            <a:r>
              <a:rPr lang="en-US" sz="2400" dirty="0"/>
              <a:t>, even inflows can be reasonably accurately predicted on the basis of last year’s sales and sales budgets. </a:t>
            </a:r>
          </a:p>
          <a:p>
            <a:endParaRPr lang="en-US" dirty="0"/>
          </a:p>
        </p:txBody>
      </p:sp>
    </p:spTree>
    <p:extLst>
      <p:ext uri="{BB962C8B-B14F-4D97-AF65-F5344CB8AC3E}">
        <p14:creationId xmlns:p14="http://schemas.microsoft.com/office/powerpoint/2010/main" val="2832298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63600"/>
            <a:ext cx="10058400" cy="5171440"/>
          </a:xfrm>
        </p:spPr>
        <p:txBody>
          <a:bodyPr/>
          <a:lstStyle/>
          <a:p>
            <a:r>
              <a:rPr lang="en-US" b="1" dirty="0"/>
              <a:t>Sales objectives </a:t>
            </a:r>
            <a:endParaRPr lang="en-US" dirty="0"/>
          </a:p>
          <a:p>
            <a:r>
              <a:rPr lang="en-US" dirty="0">
                <a:solidFill>
                  <a:srgbClr val="FF0000"/>
                </a:solidFill>
              </a:rPr>
              <a:t>Perhaps the most important marketing objective is to continuously improve the processes that result in sales: </a:t>
            </a:r>
            <a:r>
              <a:rPr lang="en-US" dirty="0"/>
              <a:t>for example, to improve the supply of customer orders without a problem </a:t>
            </a:r>
            <a:r>
              <a:rPr lang="en-US" dirty="0" smtClean="0"/>
              <a:t>from </a:t>
            </a:r>
            <a:r>
              <a:rPr lang="en-US" dirty="0"/>
              <a:t>78% to 95% within six months. </a:t>
            </a:r>
            <a:endParaRPr lang="en-US" dirty="0" smtClean="0"/>
          </a:p>
          <a:p>
            <a:r>
              <a:rPr lang="en-US" dirty="0" smtClean="0"/>
              <a:t>This </a:t>
            </a:r>
            <a:r>
              <a:rPr lang="en-US" dirty="0"/>
              <a:t>could be achieved if, for example, there was better communication between finance, marketing, sales and operations. </a:t>
            </a:r>
          </a:p>
          <a:p>
            <a:r>
              <a:rPr lang="en-US" dirty="0"/>
              <a:t>Improving the supply of customer orders without problems is just one aspect of customer demand analysis or, in plain English, understanding what the business’s customers want. </a:t>
            </a:r>
            <a:endParaRPr lang="en-US" dirty="0" smtClean="0"/>
          </a:p>
          <a:p>
            <a:r>
              <a:rPr lang="en-US" dirty="0" smtClean="0">
                <a:solidFill>
                  <a:srgbClr val="FF0000"/>
                </a:solidFill>
              </a:rPr>
              <a:t>If </a:t>
            </a:r>
            <a:r>
              <a:rPr lang="en-US" dirty="0">
                <a:solidFill>
                  <a:srgbClr val="FF0000"/>
                </a:solidFill>
              </a:rPr>
              <a:t>the business meets its customers’ needs more effectively than its competitors, sales will improve. </a:t>
            </a:r>
            <a:endParaRPr lang="en-US" dirty="0" smtClean="0">
              <a:solidFill>
                <a:srgbClr val="FF0000"/>
              </a:solidFill>
            </a:endParaRPr>
          </a:p>
          <a:p>
            <a:r>
              <a:rPr lang="en-US" dirty="0" smtClean="0"/>
              <a:t>Setting </a:t>
            </a:r>
            <a:r>
              <a:rPr lang="en-US" dirty="0"/>
              <a:t>sales objectives and budgets is not about optimistically adding 10% to last year’s sales figures</a:t>
            </a:r>
            <a:r>
              <a:rPr lang="en-US" dirty="0" smtClean="0"/>
              <a:t>.</a:t>
            </a:r>
          </a:p>
          <a:p>
            <a:r>
              <a:rPr lang="en-US" dirty="0" smtClean="0"/>
              <a:t> </a:t>
            </a:r>
            <a:r>
              <a:rPr lang="en-US" dirty="0">
                <a:solidFill>
                  <a:srgbClr val="FF0000"/>
                </a:solidFill>
              </a:rPr>
              <a:t>It is about working out how sales can be increased by more effectively meeting customer needs. </a:t>
            </a:r>
          </a:p>
          <a:p>
            <a:endParaRPr lang="en-US" dirty="0"/>
          </a:p>
          <a:p>
            <a:endParaRPr lang="en-US" dirty="0"/>
          </a:p>
        </p:txBody>
      </p:sp>
    </p:spTree>
    <p:extLst>
      <p:ext uri="{BB962C8B-B14F-4D97-AF65-F5344CB8AC3E}">
        <p14:creationId xmlns:p14="http://schemas.microsoft.com/office/powerpoint/2010/main" val="2350925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solidFill>
                  <a:srgbClr val="FF0000"/>
                </a:solidFill>
              </a:rPr>
              <a:t>Customer needs may be more effectively met in a number of ways. </a:t>
            </a:r>
            <a:endParaRPr lang="en-US" sz="2400" dirty="0" smtClean="0">
              <a:solidFill>
                <a:srgbClr val="FF0000"/>
              </a:solidFill>
            </a:endParaRPr>
          </a:p>
          <a:p>
            <a:r>
              <a:rPr lang="en-US" sz="2400" dirty="0" smtClean="0">
                <a:solidFill>
                  <a:srgbClr val="FF0000"/>
                </a:solidFill>
              </a:rPr>
              <a:t>It </a:t>
            </a:r>
            <a:r>
              <a:rPr lang="en-US" sz="2400" dirty="0">
                <a:solidFill>
                  <a:srgbClr val="FF0000"/>
                </a:solidFill>
              </a:rPr>
              <a:t>might be, for example, that customers want better quality, or perhaps an improved product, or better design, or faster and more reliable delivery. </a:t>
            </a:r>
            <a:endParaRPr lang="en-US" sz="2400" dirty="0">
              <a:solidFill>
                <a:srgbClr val="FF0000"/>
              </a:solidFill>
              <a:effectLst/>
            </a:endParaRPr>
          </a:p>
        </p:txBody>
      </p:sp>
    </p:spTree>
    <p:extLst>
      <p:ext uri="{BB962C8B-B14F-4D97-AF65-F5344CB8AC3E}">
        <p14:creationId xmlns:p14="http://schemas.microsoft.com/office/powerpoint/2010/main" val="21014254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22300"/>
            <a:ext cx="10058400" cy="5412740"/>
          </a:xfrm>
        </p:spPr>
        <p:txBody>
          <a:bodyPr>
            <a:normAutofit fontScale="92500"/>
          </a:bodyPr>
          <a:lstStyle/>
          <a:p>
            <a:r>
              <a:rPr lang="en-US" sz="2800" b="1" dirty="0"/>
              <a:t>Sales mix </a:t>
            </a:r>
            <a:endParaRPr lang="en-US" sz="2800" dirty="0"/>
          </a:p>
          <a:p>
            <a:r>
              <a:rPr lang="en-US" sz="2800" dirty="0">
                <a:solidFill>
                  <a:srgbClr val="FF0000"/>
                </a:solidFill>
              </a:rPr>
              <a:t>In many businesses the sales mix is the key to revenue and profit improvement. </a:t>
            </a:r>
            <a:endParaRPr lang="en-US" sz="2800" dirty="0" smtClean="0">
              <a:solidFill>
                <a:srgbClr val="FF0000"/>
              </a:solidFill>
            </a:endParaRPr>
          </a:p>
          <a:p>
            <a:r>
              <a:rPr lang="en-US" sz="2800" dirty="0" smtClean="0">
                <a:solidFill>
                  <a:srgbClr val="FF0000"/>
                </a:solidFill>
              </a:rPr>
              <a:t>The sales mix </a:t>
            </a:r>
            <a:r>
              <a:rPr lang="en-US" sz="2800" dirty="0">
                <a:solidFill>
                  <a:srgbClr val="FF0000"/>
                </a:solidFill>
              </a:rPr>
              <a:t>refers to the breakdown of sales revenue by products, which are typically expressed in percentages. </a:t>
            </a:r>
            <a:endParaRPr lang="en-US" sz="2800" dirty="0" smtClean="0">
              <a:solidFill>
                <a:srgbClr val="FF0000"/>
              </a:solidFill>
            </a:endParaRPr>
          </a:p>
          <a:p>
            <a:r>
              <a:rPr lang="en-US" sz="2800" dirty="0" smtClean="0"/>
              <a:t>Woolworths</a:t>
            </a:r>
            <a:r>
              <a:rPr lang="en-US" sz="2800" dirty="0"/>
              <a:t>, for example, has gained market share because this business is continually improving its sales mix. </a:t>
            </a:r>
            <a:endParaRPr lang="en-US" sz="2800" dirty="0" smtClean="0"/>
          </a:p>
          <a:p>
            <a:r>
              <a:rPr lang="en-US" sz="2800" dirty="0" smtClean="0"/>
              <a:t>Think </a:t>
            </a:r>
            <a:r>
              <a:rPr lang="en-US" sz="2800" dirty="0"/>
              <a:t>about the product groups in a typical Woolworths supermarket. </a:t>
            </a:r>
            <a:endParaRPr lang="en-US" sz="2800" dirty="0" smtClean="0"/>
          </a:p>
          <a:p>
            <a:r>
              <a:rPr lang="en-US" sz="2800" dirty="0" smtClean="0"/>
              <a:t>They </a:t>
            </a:r>
            <a:r>
              <a:rPr lang="en-US" sz="2800" dirty="0"/>
              <a:t>range from fruit and vegetables to dairy, canned goods, fresh meat, </a:t>
            </a:r>
            <a:r>
              <a:rPr lang="en-US" sz="2800" dirty="0" err="1"/>
              <a:t>seafoods</a:t>
            </a:r>
            <a:r>
              <a:rPr lang="en-US" sz="2800" dirty="0"/>
              <a:t>, frozen foods and so on. </a:t>
            </a:r>
          </a:p>
          <a:p>
            <a:endParaRPr lang="en-US" dirty="0"/>
          </a:p>
        </p:txBody>
      </p:sp>
    </p:spTree>
    <p:extLst>
      <p:ext uri="{BB962C8B-B14F-4D97-AF65-F5344CB8AC3E}">
        <p14:creationId xmlns:p14="http://schemas.microsoft.com/office/powerpoint/2010/main" val="20249630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Getting the mix right has given Kmart a clear advantage over Big W. </a:t>
            </a:r>
            <a:endParaRPr lang="en-US" sz="2800" dirty="0" smtClean="0"/>
          </a:p>
          <a:p>
            <a:r>
              <a:rPr lang="en-US" sz="2800" dirty="0" smtClean="0"/>
              <a:t>Again </a:t>
            </a:r>
            <a:r>
              <a:rPr lang="en-US" sz="2800" dirty="0"/>
              <a:t>we should use the phrase ‘customer demand analysis’. </a:t>
            </a:r>
            <a:endParaRPr lang="en-US" sz="2800" dirty="0" smtClean="0"/>
          </a:p>
          <a:p>
            <a:r>
              <a:rPr lang="en-US" sz="2800" dirty="0" smtClean="0"/>
              <a:t>Kmart </a:t>
            </a:r>
            <a:r>
              <a:rPr lang="en-US" sz="2800" dirty="0"/>
              <a:t>managers better understand the needs of their customers, and this has generated more revenue and higher profitability for their businesses. </a:t>
            </a:r>
          </a:p>
          <a:p>
            <a:endParaRPr lang="en-US" dirty="0"/>
          </a:p>
        </p:txBody>
      </p:sp>
    </p:spTree>
    <p:extLst>
      <p:ext uri="{BB962C8B-B14F-4D97-AF65-F5344CB8AC3E}">
        <p14:creationId xmlns:p14="http://schemas.microsoft.com/office/powerpoint/2010/main" val="15296697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11200"/>
            <a:ext cx="10058400" cy="5323840"/>
          </a:xfrm>
        </p:spPr>
        <p:txBody>
          <a:bodyPr/>
          <a:lstStyle/>
          <a:p>
            <a:r>
              <a:rPr lang="en-US" sz="2400" b="1" dirty="0"/>
              <a:t>Pricing mix </a:t>
            </a:r>
            <a:endParaRPr lang="en-US" sz="2400" dirty="0"/>
          </a:p>
          <a:p>
            <a:r>
              <a:rPr lang="en-US" sz="2400" dirty="0"/>
              <a:t>Getting the right pricing mix is also critical for many businesses, particularly retail businesses such as Big W. </a:t>
            </a:r>
            <a:endParaRPr lang="en-US" sz="2400" dirty="0" smtClean="0"/>
          </a:p>
          <a:p>
            <a:r>
              <a:rPr lang="en-US" sz="2400" dirty="0" smtClean="0">
                <a:solidFill>
                  <a:srgbClr val="FF0000"/>
                </a:solidFill>
              </a:rPr>
              <a:t>The </a:t>
            </a:r>
            <a:r>
              <a:rPr lang="en-US" sz="2400" dirty="0">
                <a:solidFill>
                  <a:srgbClr val="FF0000"/>
                </a:solidFill>
              </a:rPr>
              <a:t>pricing mix refers to the breakdown of products on the basis of their contribution to profitability. </a:t>
            </a:r>
            <a:endParaRPr lang="en-US" sz="2400" dirty="0" smtClean="0">
              <a:solidFill>
                <a:srgbClr val="FF0000"/>
              </a:solidFill>
            </a:endParaRPr>
          </a:p>
          <a:p>
            <a:r>
              <a:rPr lang="en-US" sz="2400" dirty="0" smtClean="0">
                <a:solidFill>
                  <a:srgbClr val="FF0000"/>
                </a:solidFill>
              </a:rPr>
              <a:t>Big </a:t>
            </a:r>
            <a:r>
              <a:rPr lang="en-US" sz="2400" dirty="0">
                <a:solidFill>
                  <a:srgbClr val="FF0000"/>
                </a:solidFill>
              </a:rPr>
              <a:t>W effectively use price points in their pricing mix. </a:t>
            </a:r>
            <a:endParaRPr lang="en-US" sz="2400" dirty="0" smtClean="0">
              <a:solidFill>
                <a:srgbClr val="FF0000"/>
              </a:solidFill>
            </a:endParaRPr>
          </a:p>
          <a:p>
            <a:r>
              <a:rPr lang="en-US" sz="2400" dirty="0" smtClean="0">
                <a:solidFill>
                  <a:srgbClr val="FF0000"/>
                </a:solidFill>
              </a:rPr>
              <a:t>The </a:t>
            </a:r>
            <a:r>
              <a:rPr lang="en-US" sz="2400" dirty="0">
                <a:solidFill>
                  <a:srgbClr val="FF0000"/>
                </a:solidFill>
              </a:rPr>
              <a:t>price points are psychological reference points in the minds of consumers. </a:t>
            </a:r>
            <a:endParaRPr lang="en-US" sz="2400" dirty="0" smtClean="0">
              <a:solidFill>
                <a:srgbClr val="FF0000"/>
              </a:solidFill>
            </a:endParaRPr>
          </a:p>
          <a:p>
            <a:r>
              <a:rPr lang="en-US" sz="2400" dirty="0" smtClean="0"/>
              <a:t>Big </a:t>
            </a:r>
            <a:r>
              <a:rPr lang="en-US" sz="2400" dirty="0"/>
              <a:t>W has been very effective in using entry-level prices for a range of similar products, such as the various brands of microwave ovens, to create an overall image of value-for-money. </a:t>
            </a:r>
          </a:p>
          <a:p>
            <a:endParaRPr lang="en-US" dirty="0"/>
          </a:p>
        </p:txBody>
      </p:sp>
    </p:spTree>
    <p:extLst>
      <p:ext uri="{BB962C8B-B14F-4D97-AF65-F5344CB8AC3E}">
        <p14:creationId xmlns:p14="http://schemas.microsoft.com/office/powerpoint/2010/main" val="15412134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89000"/>
            <a:ext cx="10058400" cy="5146040"/>
          </a:xfrm>
        </p:spPr>
        <p:txBody>
          <a:bodyPr/>
          <a:lstStyle/>
          <a:p>
            <a:r>
              <a:rPr lang="en-US" sz="2400" dirty="0"/>
              <a:t>Advertising an entry-level microwave oven, for example, at a very cheap price creates an overall perception of ‘value-for- money’. </a:t>
            </a:r>
            <a:endParaRPr lang="en-US" sz="2400" dirty="0" smtClean="0"/>
          </a:p>
          <a:p>
            <a:r>
              <a:rPr lang="en-US" sz="2400" dirty="0" smtClean="0"/>
              <a:t>Other </a:t>
            </a:r>
            <a:r>
              <a:rPr lang="en-US" sz="2400" dirty="0"/>
              <a:t>products will strongly contribute to profitability. </a:t>
            </a:r>
            <a:endParaRPr lang="en-US" sz="2400" dirty="0" smtClean="0"/>
          </a:p>
          <a:p>
            <a:r>
              <a:rPr lang="en-US" sz="2400" dirty="0" smtClean="0"/>
              <a:t>The </a:t>
            </a:r>
            <a:r>
              <a:rPr lang="en-US" sz="2400" dirty="0"/>
              <a:t>microwave ovens with all the features, for example, may well be priced to ensure a maximum contribution to profitability. </a:t>
            </a:r>
            <a:endParaRPr lang="en-US" sz="2400" dirty="0" smtClean="0"/>
          </a:p>
          <a:p>
            <a:r>
              <a:rPr lang="en-US" sz="2400" dirty="0" smtClean="0"/>
              <a:t>Retailers</a:t>
            </a:r>
            <a:r>
              <a:rPr lang="en-US" sz="2400" dirty="0"/>
              <a:t>, particularly, are always trying to improve the pricing mix to </a:t>
            </a:r>
            <a:r>
              <a:rPr lang="en-US" sz="2400" dirty="0" err="1"/>
              <a:t>maximise</a:t>
            </a:r>
            <a:r>
              <a:rPr lang="en-US" sz="2400" dirty="0"/>
              <a:t> profits while </a:t>
            </a:r>
            <a:r>
              <a:rPr lang="en-US" sz="2400" dirty="0" smtClean="0"/>
              <a:t>at </a:t>
            </a:r>
            <a:r>
              <a:rPr lang="en-US" sz="2400" dirty="0"/>
              <a:t>the same time ensuring that the customer perception relates to ‘value-for-money’. </a:t>
            </a:r>
            <a:endParaRPr lang="en-US" sz="2400" dirty="0" smtClean="0"/>
          </a:p>
          <a:p>
            <a:r>
              <a:rPr lang="en-US" sz="2400" dirty="0" smtClean="0"/>
              <a:t>It </a:t>
            </a:r>
            <a:r>
              <a:rPr lang="en-US" sz="2400" dirty="0"/>
              <a:t>is not an easy task and requires great skill. </a:t>
            </a:r>
          </a:p>
          <a:p>
            <a:endParaRPr lang="en-US" dirty="0"/>
          </a:p>
        </p:txBody>
      </p:sp>
    </p:spTree>
    <p:extLst>
      <p:ext uri="{BB962C8B-B14F-4D97-AF65-F5344CB8AC3E}">
        <p14:creationId xmlns:p14="http://schemas.microsoft.com/office/powerpoint/2010/main" val="956594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96900"/>
            <a:ext cx="10058400" cy="5438140"/>
          </a:xfrm>
        </p:spPr>
        <p:txBody>
          <a:bodyPr/>
          <a:lstStyle/>
          <a:p>
            <a:r>
              <a:rPr lang="en-US" sz="2800" b="1" dirty="0"/>
              <a:t>Pricing policy </a:t>
            </a:r>
            <a:endParaRPr lang="en-US" sz="2800" dirty="0"/>
          </a:p>
          <a:p>
            <a:r>
              <a:rPr lang="en-US" sz="2800" dirty="0">
                <a:solidFill>
                  <a:srgbClr val="FF0000"/>
                </a:solidFill>
              </a:rPr>
              <a:t>A pricing policy is a guide to staff on the overall pricing strategy that the business will adopt</a:t>
            </a:r>
            <a:r>
              <a:rPr lang="en-US" sz="2800" dirty="0"/>
              <a:t>. </a:t>
            </a:r>
            <a:endParaRPr lang="en-US" sz="2800" dirty="0" smtClean="0"/>
          </a:p>
          <a:p>
            <a:r>
              <a:rPr lang="en-US" sz="2800" dirty="0" smtClean="0">
                <a:solidFill>
                  <a:srgbClr val="FF0000"/>
                </a:solidFill>
              </a:rPr>
              <a:t>There </a:t>
            </a:r>
            <a:r>
              <a:rPr lang="en-US" sz="2800" dirty="0">
                <a:solidFill>
                  <a:srgbClr val="FF0000"/>
                </a:solidFill>
              </a:rPr>
              <a:t>are a number of factors that will affect the pricing policy. </a:t>
            </a:r>
            <a:endParaRPr lang="en-US" sz="2800" dirty="0" smtClean="0">
              <a:solidFill>
                <a:srgbClr val="FF0000"/>
              </a:solidFill>
            </a:endParaRPr>
          </a:p>
          <a:p>
            <a:r>
              <a:rPr lang="en-US" sz="2800" dirty="0" smtClean="0"/>
              <a:t>One </a:t>
            </a:r>
            <a:r>
              <a:rPr lang="en-US" sz="2800" dirty="0"/>
              <a:t>of the most important is the </a:t>
            </a:r>
            <a:r>
              <a:rPr lang="en-US" sz="2800" dirty="0">
                <a:solidFill>
                  <a:srgbClr val="FF0000"/>
                </a:solidFill>
              </a:rPr>
              <a:t>demand and supply </a:t>
            </a:r>
            <a:r>
              <a:rPr lang="en-US" sz="2800" dirty="0"/>
              <a:t>for the products the business is selling. </a:t>
            </a:r>
            <a:endParaRPr lang="en-US" sz="2800" dirty="0" smtClean="0"/>
          </a:p>
          <a:p>
            <a:r>
              <a:rPr lang="en-US" sz="2800" dirty="0" smtClean="0"/>
              <a:t>Another </a:t>
            </a:r>
            <a:r>
              <a:rPr lang="en-US" sz="2800" dirty="0"/>
              <a:t>is how </a:t>
            </a:r>
            <a:r>
              <a:rPr lang="en-US" sz="2800" dirty="0">
                <a:solidFill>
                  <a:srgbClr val="FF0000"/>
                </a:solidFill>
              </a:rPr>
              <a:t>competitors are pricing </a:t>
            </a:r>
            <a:r>
              <a:rPr lang="en-US" sz="2800" dirty="0"/>
              <a:t>their products. </a:t>
            </a:r>
            <a:endParaRPr lang="en-US" sz="2800" dirty="0" smtClean="0"/>
          </a:p>
          <a:p>
            <a:r>
              <a:rPr lang="en-US" sz="2800" dirty="0" smtClean="0"/>
              <a:t>The </a:t>
            </a:r>
            <a:r>
              <a:rPr lang="en-US" sz="2800" dirty="0"/>
              <a:t>pricing policy carefully balances the goals of revenue </a:t>
            </a:r>
            <a:r>
              <a:rPr lang="en-US" sz="2800" dirty="0" err="1"/>
              <a:t>maximisation</a:t>
            </a:r>
            <a:r>
              <a:rPr lang="en-US" sz="2800" dirty="0"/>
              <a:t> against profit </a:t>
            </a:r>
            <a:r>
              <a:rPr lang="en-US" sz="2800" dirty="0" err="1"/>
              <a:t>maximisation</a:t>
            </a:r>
            <a:r>
              <a:rPr lang="en-US" sz="2800" dirty="0"/>
              <a:t>. </a:t>
            </a:r>
          </a:p>
          <a:p>
            <a:endParaRPr lang="en-US" dirty="0"/>
          </a:p>
        </p:txBody>
      </p:sp>
    </p:spTree>
    <p:extLst>
      <p:ext uri="{BB962C8B-B14F-4D97-AF65-F5344CB8AC3E}">
        <p14:creationId xmlns:p14="http://schemas.microsoft.com/office/powerpoint/2010/main" val="9693968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35000"/>
            <a:ext cx="10058400" cy="5400040"/>
          </a:xfrm>
        </p:spPr>
        <p:txBody>
          <a:bodyPr>
            <a:normAutofit lnSpcReduction="10000"/>
          </a:bodyPr>
          <a:lstStyle/>
          <a:p>
            <a:r>
              <a:rPr lang="en-US" sz="3200" dirty="0">
                <a:solidFill>
                  <a:srgbClr val="FF0000"/>
                </a:solidFill>
              </a:rPr>
              <a:t>Manufacturing businesses will base their pricing on things like the costs of production, the design features of the product, the success of the brand and so on. </a:t>
            </a:r>
            <a:endParaRPr lang="en-US" sz="3200" dirty="0" smtClean="0">
              <a:solidFill>
                <a:srgbClr val="FF0000"/>
              </a:solidFill>
            </a:endParaRPr>
          </a:p>
          <a:p>
            <a:r>
              <a:rPr lang="en-US" sz="3200" dirty="0" smtClean="0"/>
              <a:t>Think</a:t>
            </a:r>
            <a:r>
              <a:rPr lang="en-US" sz="3200" dirty="0"/>
              <a:t>, for example, about why Nike can charge $200 for a pair of joggers while a similar pair in Target may cost $20. </a:t>
            </a:r>
          </a:p>
          <a:p>
            <a:r>
              <a:rPr lang="en-US" sz="3200" dirty="0"/>
              <a:t>As with the pricing mix, setting the pricing policy for a business is a highly </a:t>
            </a:r>
            <a:r>
              <a:rPr lang="en-US" sz="3200" dirty="0" err="1"/>
              <a:t>specialised</a:t>
            </a:r>
            <a:r>
              <a:rPr lang="en-US" sz="3200" dirty="0"/>
              <a:t> area that directly impacts on the success or failure of the business. </a:t>
            </a:r>
          </a:p>
          <a:p>
            <a:endParaRPr lang="en-US" dirty="0"/>
          </a:p>
          <a:p>
            <a:endParaRPr lang="en-US" dirty="0"/>
          </a:p>
        </p:txBody>
      </p:sp>
    </p:spTree>
    <p:extLst>
      <p:ext uri="{BB962C8B-B14F-4D97-AF65-F5344CB8AC3E}">
        <p14:creationId xmlns:p14="http://schemas.microsoft.com/office/powerpoint/2010/main" val="119389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Profitability management worksheet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2211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0" y="2420594"/>
            <a:ext cx="10058400" cy="1371600"/>
          </a:xfrm>
        </p:spPr>
        <p:txBody>
          <a:bodyPr/>
          <a:lstStyle/>
          <a:p>
            <a:r>
              <a:rPr lang="en-US" b="1" dirty="0"/>
              <a:t>Global financial management </a:t>
            </a:r>
            <a:endParaRPr lang="en-US" dirty="0"/>
          </a:p>
        </p:txBody>
      </p:sp>
    </p:spTree>
    <p:extLst>
      <p:ext uri="{BB962C8B-B14F-4D97-AF65-F5344CB8AC3E}">
        <p14:creationId xmlns:p14="http://schemas.microsoft.com/office/powerpoint/2010/main" val="166089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is how a simplified cash flow statement would look.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405" y="2534894"/>
            <a:ext cx="11515190" cy="3649079"/>
          </a:xfrm>
        </p:spPr>
      </p:pic>
    </p:spTree>
    <p:extLst>
      <p:ext uri="{BB962C8B-B14F-4D97-AF65-F5344CB8AC3E}">
        <p14:creationId xmlns:p14="http://schemas.microsoft.com/office/powerpoint/2010/main" val="3801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a:bodyPr>
          <a:lstStyle/>
          <a:p>
            <a:r>
              <a:rPr lang="en-US" sz="2800" dirty="0"/>
              <a:t>There is greater complexity in global financial management compared to domestic financial management. </a:t>
            </a:r>
            <a:endParaRPr lang="en-US" sz="2800" dirty="0" smtClean="0"/>
          </a:p>
          <a:p>
            <a:r>
              <a:rPr lang="en-US" sz="2800" dirty="0" smtClean="0"/>
              <a:t>This </a:t>
            </a:r>
            <a:r>
              <a:rPr lang="en-US" sz="2800" dirty="0"/>
              <a:t>is because </a:t>
            </a:r>
            <a:r>
              <a:rPr lang="en-US" sz="2800" dirty="0">
                <a:solidFill>
                  <a:srgbClr val="FF0000"/>
                </a:solidFill>
              </a:rPr>
              <a:t>goods and services need to be paid for in the local currency and this currency needs to be purchased first. </a:t>
            </a:r>
            <a:endParaRPr lang="en-US" sz="2800" dirty="0" smtClean="0">
              <a:solidFill>
                <a:srgbClr val="FF0000"/>
              </a:solidFill>
            </a:endParaRPr>
          </a:p>
          <a:p>
            <a:r>
              <a:rPr lang="en-US" sz="2800" dirty="0" smtClean="0"/>
              <a:t>This </a:t>
            </a:r>
            <a:r>
              <a:rPr lang="en-US" sz="2800" dirty="0"/>
              <a:t>aspect of global financial management creates uncertainty because exchange rates fluctuate and, as a result, make it difficult for a business to plan. </a:t>
            </a:r>
            <a:endParaRPr lang="en-US" sz="2800" dirty="0"/>
          </a:p>
          <a:p>
            <a:endParaRPr lang="en-US" dirty="0"/>
          </a:p>
        </p:txBody>
      </p:sp>
    </p:spTree>
    <p:extLst>
      <p:ext uri="{BB962C8B-B14F-4D97-AF65-F5344CB8AC3E}">
        <p14:creationId xmlns:p14="http://schemas.microsoft.com/office/powerpoint/2010/main" val="5072743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93700"/>
            <a:ext cx="10058400" cy="1371600"/>
          </a:xfrm>
        </p:spPr>
        <p:txBody>
          <a:bodyPr>
            <a:normAutofit/>
          </a:bodyPr>
          <a:lstStyle/>
          <a:p>
            <a:r>
              <a:rPr lang="en-US" b="1" dirty="0"/>
              <a:t>Exchange rates </a:t>
            </a:r>
            <a:endParaRPr lang="en-US" dirty="0"/>
          </a:p>
        </p:txBody>
      </p:sp>
      <p:sp>
        <p:nvSpPr>
          <p:cNvPr id="3" name="Content Placeholder 2"/>
          <p:cNvSpPr>
            <a:spLocks noGrp="1"/>
          </p:cNvSpPr>
          <p:nvPr>
            <p:ph idx="1"/>
          </p:nvPr>
        </p:nvSpPr>
        <p:spPr>
          <a:xfrm>
            <a:off x="1066800" y="1765300"/>
            <a:ext cx="10058400" cy="4711700"/>
          </a:xfrm>
        </p:spPr>
        <p:txBody>
          <a:bodyPr>
            <a:normAutofit/>
          </a:bodyPr>
          <a:lstStyle/>
          <a:p>
            <a:r>
              <a:rPr lang="en-US" sz="2000" dirty="0">
                <a:solidFill>
                  <a:srgbClr val="FF0000"/>
                </a:solidFill>
              </a:rPr>
              <a:t>The management of a global business is made more difficult because of exchange rate risk. </a:t>
            </a:r>
            <a:endParaRPr lang="en-US" sz="2000" dirty="0" smtClean="0">
              <a:solidFill>
                <a:srgbClr val="FF0000"/>
              </a:solidFill>
            </a:endParaRPr>
          </a:p>
          <a:p>
            <a:r>
              <a:rPr lang="en-US" sz="2000" i="1" dirty="0" smtClean="0">
                <a:solidFill>
                  <a:srgbClr val="FF0000"/>
                </a:solidFill>
              </a:rPr>
              <a:t>Exchange </a:t>
            </a:r>
            <a:r>
              <a:rPr lang="en-US" sz="2000" i="1" dirty="0">
                <a:solidFill>
                  <a:srgbClr val="FF0000"/>
                </a:solidFill>
              </a:rPr>
              <a:t>rate risk </a:t>
            </a:r>
            <a:r>
              <a:rPr lang="en-US" sz="2000" dirty="0">
                <a:solidFill>
                  <a:srgbClr val="FF0000"/>
                </a:solidFill>
              </a:rPr>
              <a:t>comes from dealing in foreign currencies that are subject to fluctuation. </a:t>
            </a:r>
            <a:endParaRPr lang="en-US" sz="2000" dirty="0" smtClean="0">
              <a:solidFill>
                <a:srgbClr val="FF0000"/>
              </a:solidFill>
            </a:endParaRPr>
          </a:p>
          <a:p>
            <a:r>
              <a:rPr lang="en-US" sz="2000" dirty="0" smtClean="0"/>
              <a:t>Just </a:t>
            </a:r>
            <a:r>
              <a:rPr lang="en-US" sz="2000" dirty="0"/>
              <a:t>imagine, for example, an American business importing Australian wine. </a:t>
            </a:r>
            <a:endParaRPr lang="en-US" sz="2000" dirty="0" smtClean="0"/>
          </a:p>
          <a:p>
            <a:r>
              <a:rPr lang="en-US" sz="2000" dirty="0" smtClean="0"/>
              <a:t>When </a:t>
            </a:r>
            <a:r>
              <a:rPr lang="en-US" sz="2000" dirty="0"/>
              <a:t>the price was set, the American company agreed to pay in Australian dollars and an Australian dollar could be purchased for US$0.48. </a:t>
            </a:r>
            <a:endParaRPr lang="en-US" sz="2000" dirty="0" smtClean="0"/>
          </a:p>
          <a:p>
            <a:r>
              <a:rPr lang="en-US" sz="2000" dirty="0" smtClean="0"/>
              <a:t>However</a:t>
            </a:r>
            <a:r>
              <a:rPr lang="en-US" sz="2000" dirty="0"/>
              <a:t>, in the three months it took for the goods to arrive in the United States and the payment documents to arrive, the Australian dollar rose to US$0.73. </a:t>
            </a:r>
            <a:endParaRPr lang="en-US" sz="2000" dirty="0" smtClean="0"/>
          </a:p>
          <a:p>
            <a:r>
              <a:rPr lang="en-US" sz="2000" dirty="0" smtClean="0"/>
              <a:t>In </a:t>
            </a:r>
            <a:r>
              <a:rPr lang="en-US" sz="2000" dirty="0"/>
              <a:t>other words it now took 73 US cents to buy an Australian dollar rather than the 48 US cents at the time of the purchase. </a:t>
            </a:r>
            <a:endParaRPr lang="en-US" sz="2000" dirty="0"/>
          </a:p>
          <a:p>
            <a:endParaRPr lang="en-US" dirty="0"/>
          </a:p>
        </p:txBody>
      </p:sp>
    </p:spTree>
    <p:extLst>
      <p:ext uri="{BB962C8B-B14F-4D97-AF65-F5344CB8AC3E}">
        <p14:creationId xmlns:p14="http://schemas.microsoft.com/office/powerpoint/2010/main" val="4711044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12800"/>
            <a:ext cx="10058400" cy="5222240"/>
          </a:xfrm>
        </p:spPr>
        <p:txBody>
          <a:bodyPr/>
          <a:lstStyle/>
          <a:p>
            <a:r>
              <a:rPr lang="en-US" sz="2800" dirty="0">
                <a:solidFill>
                  <a:srgbClr val="FF0000"/>
                </a:solidFill>
              </a:rPr>
              <a:t>A strong Australian dollar (where the value of the Australian dollar is greater than the value of the United States dollar) </a:t>
            </a:r>
            <a:r>
              <a:rPr lang="en-US" sz="2800" dirty="0"/>
              <a:t>has a significant effect on a range of Australian businesses. </a:t>
            </a:r>
            <a:endParaRPr lang="en-US" sz="2800" dirty="0"/>
          </a:p>
          <a:p>
            <a:r>
              <a:rPr lang="en-US" sz="2800" dirty="0" smtClean="0"/>
              <a:t>These </a:t>
            </a:r>
            <a:r>
              <a:rPr lang="en-US" sz="2800" dirty="0"/>
              <a:t>include manufacturing businesses, tourist businesses and businesses providing education to students from overseas. </a:t>
            </a:r>
            <a:endParaRPr lang="en-US" sz="2800" dirty="0" smtClean="0"/>
          </a:p>
          <a:p>
            <a:r>
              <a:rPr lang="en-US" sz="2800" dirty="0" smtClean="0"/>
              <a:t>In </a:t>
            </a:r>
            <a:r>
              <a:rPr lang="en-US" sz="2800" dirty="0"/>
              <a:t>every case </a:t>
            </a:r>
            <a:r>
              <a:rPr lang="en-US" sz="2800" dirty="0">
                <a:solidFill>
                  <a:srgbClr val="FF0000"/>
                </a:solidFill>
              </a:rPr>
              <a:t>the price of their products increases as the Australian dollar increases in value. </a:t>
            </a:r>
            <a:endParaRPr lang="en-US" sz="2800" dirty="0" smtClean="0">
              <a:solidFill>
                <a:srgbClr val="FF0000"/>
              </a:solidFill>
            </a:endParaRPr>
          </a:p>
          <a:p>
            <a:r>
              <a:rPr lang="en-US" sz="2800" dirty="0" smtClean="0"/>
              <a:t>Even </a:t>
            </a:r>
            <a:r>
              <a:rPr lang="en-US" sz="2800" dirty="0"/>
              <a:t>retailing businesses experience increased competition from overseas on-line competitors. </a:t>
            </a:r>
            <a:endParaRPr lang="en-US" sz="2800" dirty="0"/>
          </a:p>
          <a:p>
            <a:endParaRPr lang="en-US" dirty="0"/>
          </a:p>
        </p:txBody>
      </p:sp>
    </p:spTree>
    <p:extLst>
      <p:ext uri="{BB962C8B-B14F-4D97-AF65-F5344CB8AC3E}">
        <p14:creationId xmlns:p14="http://schemas.microsoft.com/office/powerpoint/2010/main" val="49221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73100"/>
            <a:ext cx="10058400" cy="5361940"/>
          </a:xfrm>
        </p:spPr>
        <p:txBody>
          <a:bodyPr>
            <a:normAutofit/>
          </a:bodyPr>
          <a:lstStyle/>
          <a:p>
            <a:r>
              <a:rPr lang="en-US" sz="2800" dirty="0">
                <a:solidFill>
                  <a:srgbClr val="FF0000"/>
                </a:solidFill>
              </a:rPr>
              <a:t>Another difficulty with fluctuating exchange rates is that many contracts with global customers are written in US dollars. </a:t>
            </a:r>
            <a:endParaRPr lang="en-US" sz="2800" dirty="0" smtClean="0">
              <a:solidFill>
                <a:srgbClr val="FF0000"/>
              </a:solidFill>
            </a:endParaRPr>
          </a:p>
          <a:p>
            <a:r>
              <a:rPr lang="en-US" sz="2800" dirty="0" smtClean="0"/>
              <a:t>Large </a:t>
            </a:r>
            <a:r>
              <a:rPr lang="en-US" sz="2800" dirty="0"/>
              <a:t>businesses such as Rio Tinto find their costs increasing because they are determined by the strong Australian dollar and their revenues reduced because the contracts are written in the weaker US dollar. </a:t>
            </a:r>
            <a:endParaRPr lang="en-US" sz="2800" dirty="0" smtClean="0"/>
          </a:p>
          <a:p>
            <a:r>
              <a:rPr lang="en-US" sz="2800" dirty="0" smtClean="0"/>
              <a:t>However</a:t>
            </a:r>
            <a:r>
              <a:rPr lang="en-US" sz="2800" dirty="0"/>
              <a:t>, the quite remarkable increases in the prices of coal and iron ore tend to more than compensate. </a:t>
            </a:r>
            <a:endParaRPr lang="en-US" sz="2800" dirty="0"/>
          </a:p>
          <a:p>
            <a:endParaRPr lang="en-US" dirty="0"/>
          </a:p>
        </p:txBody>
      </p:sp>
    </p:spTree>
    <p:extLst>
      <p:ext uri="{BB962C8B-B14F-4D97-AF65-F5344CB8AC3E}">
        <p14:creationId xmlns:p14="http://schemas.microsoft.com/office/powerpoint/2010/main" val="1350894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Interest rates </a:t>
            </a:r>
            <a:endParaRPr lang="en-US" dirty="0"/>
          </a:p>
        </p:txBody>
      </p:sp>
      <p:sp>
        <p:nvSpPr>
          <p:cNvPr id="3" name="Content Placeholder 2"/>
          <p:cNvSpPr>
            <a:spLocks noGrp="1"/>
          </p:cNvSpPr>
          <p:nvPr>
            <p:ph idx="1"/>
          </p:nvPr>
        </p:nvSpPr>
        <p:spPr/>
        <p:txBody>
          <a:bodyPr>
            <a:normAutofit lnSpcReduction="10000"/>
          </a:bodyPr>
          <a:lstStyle/>
          <a:p>
            <a:r>
              <a:rPr lang="en-US" sz="2800" dirty="0"/>
              <a:t>We explained the importance of interest rates in the earlier section of the course where we looked at global influences on financial management. </a:t>
            </a:r>
            <a:endParaRPr lang="en-US" sz="2800" dirty="0" smtClean="0"/>
          </a:p>
          <a:p>
            <a:r>
              <a:rPr lang="en-US" sz="2800" dirty="0" smtClean="0"/>
              <a:t>You </a:t>
            </a:r>
            <a:r>
              <a:rPr lang="en-US" sz="2800" dirty="0"/>
              <a:t>will recall that an </a:t>
            </a:r>
            <a:r>
              <a:rPr lang="en-US" sz="2800" i="1" dirty="0">
                <a:solidFill>
                  <a:srgbClr val="FF0000"/>
                </a:solidFill>
              </a:rPr>
              <a:t>interest rate </a:t>
            </a:r>
            <a:r>
              <a:rPr lang="en-US" sz="2800" dirty="0">
                <a:solidFill>
                  <a:srgbClr val="FF0000"/>
                </a:solidFill>
              </a:rPr>
              <a:t>is simply the price of money. </a:t>
            </a:r>
            <a:endParaRPr lang="en-US" sz="2800" dirty="0" smtClean="0">
              <a:solidFill>
                <a:srgbClr val="FF0000"/>
              </a:solidFill>
            </a:endParaRPr>
          </a:p>
          <a:p>
            <a:r>
              <a:rPr lang="en-US" sz="2800" dirty="0" smtClean="0">
                <a:solidFill>
                  <a:srgbClr val="FF0000"/>
                </a:solidFill>
              </a:rPr>
              <a:t>However</a:t>
            </a:r>
            <a:r>
              <a:rPr lang="en-US" sz="2800" dirty="0">
                <a:solidFill>
                  <a:srgbClr val="FF0000"/>
                </a:solidFill>
              </a:rPr>
              <a:t>, interest rates are not just influences on a business but can also be used as strategies in global financial management to gain a competitive advantage. </a:t>
            </a:r>
            <a:endParaRPr lang="en-US" sz="2800" dirty="0">
              <a:solidFill>
                <a:srgbClr val="FF0000"/>
              </a:solidFill>
            </a:endParaRPr>
          </a:p>
          <a:p>
            <a:endParaRPr lang="en-US" dirty="0"/>
          </a:p>
        </p:txBody>
      </p:sp>
    </p:spTree>
    <p:extLst>
      <p:ext uri="{BB962C8B-B14F-4D97-AF65-F5344CB8AC3E}">
        <p14:creationId xmlns:p14="http://schemas.microsoft.com/office/powerpoint/2010/main" val="8492356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10058400" cy="5273040"/>
          </a:xfrm>
        </p:spPr>
        <p:txBody>
          <a:bodyPr/>
          <a:lstStyle/>
          <a:p>
            <a:r>
              <a:rPr lang="en-US" sz="2400" dirty="0"/>
              <a:t>As we explained before</a:t>
            </a:r>
            <a:r>
              <a:rPr lang="en-US" sz="2400" dirty="0">
                <a:solidFill>
                  <a:srgbClr val="FF0000"/>
                </a:solidFill>
              </a:rPr>
              <a:t>, interest rates vary between countries, depending on the actions of the central bank in each individual country and the availability of funds. </a:t>
            </a:r>
            <a:endParaRPr lang="en-US" sz="2400" dirty="0" smtClean="0">
              <a:solidFill>
                <a:srgbClr val="FF0000"/>
              </a:solidFill>
            </a:endParaRPr>
          </a:p>
          <a:p>
            <a:r>
              <a:rPr lang="en-US" sz="2400" dirty="0" smtClean="0"/>
              <a:t>Large </a:t>
            </a:r>
            <a:r>
              <a:rPr lang="en-US" sz="2400" dirty="0"/>
              <a:t>global businesses such as BHP Billiton require access to large amounts of cash to develop new mines, build mining infrastructure such as coal loading facilities and develop transport facilities. </a:t>
            </a:r>
            <a:endParaRPr lang="en-US" sz="2400" dirty="0" smtClean="0"/>
          </a:p>
          <a:p>
            <a:r>
              <a:rPr lang="en-US" sz="2400" dirty="0" smtClean="0"/>
              <a:t>BHP </a:t>
            </a:r>
            <a:r>
              <a:rPr lang="en-US" sz="2400" dirty="0"/>
              <a:t>Billiton has access to finance in a number of major global financial markets and is able to borrow in the Japanese market (with an interest rate of 0.1% in August 2011) or the United States market, where interest rates in August 2011 were 0.25%. </a:t>
            </a:r>
            <a:endParaRPr lang="en-US" sz="2400" dirty="0"/>
          </a:p>
          <a:p>
            <a:endParaRPr lang="en-US" dirty="0"/>
          </a:p>
        </p:txBody>
      </p:sp>
    </p:spTree>
    <p:extLst>
      <p:ext uri="{BB962C8B-B14F-4D97-AF65-F5344CB8AC3E}">
        <p14:creationId xmlns:p14="http://schemas.microsoft.com/office/powerpoint/2010/main" val="12337572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73100"/>
            <a:ext cx="10058400" cy="5361940"/>
          </a:xfrm>
        </p:spPr>
        <p:txBody>
          <a:bodyPr/>
          <a:lstStyle/>
          <a:p>
            <a:r>
              <a:rPr lang="en-US" sz="2800" dirty="0">
                <a:solidFill>
                  <a:srgbClr val="FF0000"/>
                </a:solidFill>
              </a:rPr>
              <a:t>When global interest rates are used as a strategy to lower costs and gain a competitive advantage through a cost structure lower than competitors, it is important to ensure any advantage gained from a lower interest rate is not eroded by an exchange rate movement. </a:t>
            </a:r>
            <a:endParaRPr lang="en-US" sz="2800" dirty="0" smtClean="0">
              <a:solidFill>
                <a:srgbClr val="FF0000"/>
              </a:solidFill>
            </a:endParaRPr>
          </a:p>
          <a:p>
            <a:r>
              <a:rPr lang="en-US" sz="2800" dirty="0" smtClean="0"/>
              <a:t>Businesses </a:t>
            </a:r>
            <a:r>
              <a:rPr lang="en-US" sz="2800" dirty="0"/>
              <a:t>like BHP Billiton use hedging to ensure against any risks in this area. </a:t>
            </a:r>
            <a:endParaRPr lang="en-US" sz="2800" dirty="0" smtClean="0"/>
          </a:p>
          <a:p>
            <a:r>
              <a:rPr lang="en-US" sz="2800" dirty="0" smtClean="0">
                <a:solidFill>
                  <a:srgbClr val="FF0000"/>
                </a:solidFill>
              </a:rPr>
              <a:t>Hedging</a:t>
            </a:r>
            <a:r>
              <a:rPr lang="en-US" sz="2800" dirty="0">
                <a:solidFill>
                  <a:srgbClr val="FF0000"/>
                </a:solidFill>
              </a:rPr>
              <a:t>, as you will learn a little later in this unit of work, is a strategy that enables a business to ensure against the effects of exchange rate fluctuation. </a:t>
            </a:r>
            <a:endParaRPr lang="en-US" sz="2800" dirty="0">
              <a:solidFill>
                <a:srgbClr val="FF0000"/>
              </a:solidFill>
            </a:endParaRPr>
          </a:p>
          <a:p>
            <a:endParaRPr lang="en-US" dirty="0"/>
          </a:p>
        </p:txBody>
      </p:sp>
    </p:spTree>
    <p:extLst>
      <p:ext uri="{BB962C8B-B14F-4D97-AF65-F5344CB8AC3E}">
        <p14:creationId xmlns:p14="http://schemas.microsoft.com/office/powerpoint/2010/main" val="205848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international payment </a:t>
            </a:r>
            <a:endParaRPr lang="en-US" dirty="0"/>
          </a:p>
        </p:txBody>
      </p:sp>
      <p:sp>
        <p:nvSpPr>
          <p:cNvPr id="3" name="Content Placeholder 2"/>
          <p:cNvSpPr>
            <a:spLocks noGrp="1"/>
          </p:cNvSpPr>
          <p:nvPr>
            <p:ph idx="1"/>
          </p:nvPr>
        </p:nvSpPr>
        <p:spPr>
          <a:xfrm>
            <a:off x="1066800" y="1765300"/>
            <a:ext cx="10058400" cy="4648200"/>
          </a:xfrm>
        </p:spPr>
        <p:txBody>
          <a:bodyPr>
            <a:normAutofit/>
          </a:bodyPr>
          <a:lstStyle/>
          <a:p>
            <a:r>
              <a:rPr lang="en-US" sz="2000" dirty="0"/>
              <a:t>Global financial management requires a range of methods to meet international payments. </a:t>
            </a:r>
            <a:endParaRPr lang="en-US" sz="2000" dirty="0" smtClean="0"/>
          </a:p>
          <a:p>
            <a:r>
              <a:rPr lang="en-US" sz="2000" dirty="0" smtClean="0"/>
              <a:t>We </a:t>
            </a:r>
            <a:r>
              <a:rPr lang="en-US" sz="2000" dirty="0"/>
              <a:t>have already explained that most business-to-business trade is conducted on credit. </a:t>
            </a:r>
            <a:endParaRPr lang="en-US" sz="2000" dirty="0" smtClean="0"/>
          </a:p>
          <a:p>
            <a:r>
              <a:rPr lang="en-US" sz="2000" dirty="0" smtClean="0"/>
              <a:t>However</a:t>
            </a:r>
            <a:r>
              <a:rPr lang="en-US" sz="2000" dirty="0"/>
              <a:t>, because of foreign exchange and collection issues, this creates a risk for both businesses. </a:t>
            </a:r>
            <a:endParaRPr lang="en-US" sz="2000" dirty="0" smtClean="0"/>
          </a:p>
          <a:p>
            <a:r>
              <a:rPr lang="en-US" sz="2000" dirty="0" smtClean="0"/>
              <a:t>There</a:t>
            </a:r>
            <a:r>
              <a:rPr lang="en-US" sz="2000" dirty="0"/>
              <a:t> </a:t>
            </a:r>
            <a:r>
              <a:rPr lang="en-US" sz="2000" dirty="0" smtClean="0"/>
              <a:t>is </a:t>
            </a:r>
            <a:r>
              <a:rPr lang="en-US" sz="2000" dirty="0"/>
              <a:t>the risk the goods will not be delivered and there is the risk that the goods will not be paid for. </a:t>
            </a:r>
            <a:endParaRPr lang="en-US" sz="2000" dirty="0" smtClean="0"/>
          </a:p>
          <a:p>
            <a:r>
              <a:rPr lang="en-US" sz="2000" dirty="0" smtClean="0">
                <a:solidFill>
                  <a:srgbClr val="FF0000"/>
                </a:solidFill>
              </a:rPr>
              <a:t>A </a:t>
            </a:r>
            <a:r>
              <a:rPr lang="en-US" sz="2000" dirty="0">
                <a:solidFill>
                  <a:srgbClr val="FF0000"/>
                </a:solidFill>
              </a:rPr>
              <a:t>number of methods of international payment have been developed to deal with the different types of risk. </a:t>
            </a:r>
            <a:endParaRPr lang="en-US" sz="2000" dirty="0" smtClean="0">
              <a:solidFill>
                <a:srgbClr val="FF0000"/>
              </a:solidFill>
            </a:endParaRPr>
          </a:p>
          <a:p>
            <a:r>
              <a:rPr lang="en-US" sz="2000" dirty="0" smtClean="0">
                <a:solidFill>
                  <a:srgbClr val="FF0000"/>
                </a:solidFill>
              </a:rPr>
              <a:t>They </a:t>
            </a:r>
            <a:r>
              <a:rPr lang="en-US" sz="2000" dirty="0">
                <a:solidFill>
                  <a:srgbClr val="FF0000"/>
                </a:solidFill>
              </a:rPr>
              <a:t>include payment in advance, letter of credit, clean payment and bill of exchange. </a:t>
            </a:r>
            <a:endParaRPr lang="en-US" sz="2000" dirty="0">
              <a:solidFill>
                <a:srgbClr val="FF0000"/>
              </a:solidFill>
            </a:endParaRPr>
          </a:p>
          <a:p>
            <a:endParaRPr lang="en-US" dirty="0"/>
          </a:p>
        </p:txBody>
      </p:sp>
    </p:spTree>
    <p:extLst>
      <p:ext uri="{BB962C8B-B14F-4D97-AF65-F5344CB8AC3E}">
        <p14:creationId xmlns:p14="http://schemas.microsoft.com/office/powerpoint/2010/main" val="649844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international payment - payment in advance </a:t>
            </a:r>
            <a:endParaRPr lang="en-US" dirty="0"/>
          </a:p>
        </p:txBody>
      </p:sp>
      <p:sp>
        <p:nvSpPr>
          <p:cNvPr id="3" name="Content Placeholder 2"/>
          <p:cNvSpPr>
            <a:spLocks noGrp="1"/>
          </p:cNvSpPr>
          <p:nvPr>
            <p:ph idx="1"/>
          </p:nvPr>
        </p:nvSpPr>
        <p:spPr/>
        <p:txBody>
          <a:bodyPr/>
          <a:lstStyle/>
          <a:p>
            <a:r>
              <a:rPr lang="en-US" sz="2400" dirty="0">
                <a:solidFill>
                  <a:srgbClr val="FF0000"/>
                </a:solidFill>
              </a:rPr>
              <a:t>The simplest method of international payment is payment in advance. </a:t>
            </a:r>
            <a:endParaRPr lang="en-US" sz="2400" dirty="0" smtClean="0">
              <a:solidFill>
                <a:srgbClr val="FF0000"/>
              </a:solidFill>
            </a:endParaRPr>
          </a:p>
          <a:p>
            <a:r>
              <a:rPr lang="en-US" sz="2400" i="1" dirty="0" smtClean="0">
                <a:solidFill>
                  <a:srgbClr val="FF0000"/>
                </a:solidFill>
              </a:rPr>
              <a:t>Payment </a:t>
            </a:r>
            <a:r>
              <a:rPr lang="en-US" sz="2400" i="1" dirty="0">
                <a:solidFill>
                  <a:srgbClr val="FF0000"/>
                </a:solidFill>
              </a:rPr>
              <a:t>in advance </a:t>
            </a:r>
            <a:r>
              <a:rPr lang="en-US" sz="2400" dirty="0">
                <a:solidFill>
                  <a:srgbClr val="FF0000"/>
                </a:solidFill>
              </a:rPr>
              <a:t>is where the money is transferred to the exporters’ bank account before the goods are shipped. </a:t>
            </a:r>
            <a:endParaRPr lang="en-US" sz="2400" dirty="0" smtClean="0">
              <a:solidFill>
                <a:srgbClr val="FF0000"/>
              </a:solidFill>
            </a:endParaRPr>
          </a:p>
          <a:p>
            <a:r>
              <a:rPr lang="en-US" sz="2400" dirty="0" smtClean="0">
                <a:solidFill>
                  <a:srgbClr val="FF0000"/>
                </a:solidFill>
              </a:rPr>
              <a:t>Obviously </a:t>
            </a:r>
            <a:r>
              <a:rPr lang="en-US" sz="2400" dirty="0">
                <a:solidFill>
                  <a:srgbClr val="FF0000"/>
                </a:solidFill>
              </a:rPr>
              <a:t>this method of payment </a:t>
            </a:r>
            <a:r>
              <a:rPr lang="en-US" sz="2400" dirty="0" err="1">
                <a:solidFill>
                  <a:srgbClr val="FF0000"/>
                </a:solidFill>
              </a:rPr>
              <a:t>minimises</a:t>
            </a:r>
            <a:r>
              <a:rPr lang="en-US" sz="2400" dirty="0">
                <a:solidFill>
                  <a:srgbClr val="FF0000"/>
                </a:solidFill>
              </a:rPr>
              <a:t> the risks for the exporter and </a:t>
            </a:r>
            <a:r>
              <a:rPr lang="en-US" sz="2400" dirty="0" err="1">
                <a:solidFill>
                  <a:srgbClr val="FF0000"/>
                </a:solidFill>
              </a:rPr>
              <a:t>maximises</a:t>
            </a:r>
            <a:r>
              <a:rPr lang="en-US" sz="2400" dirty="0">
                <a:solidFill>
                  <a:srgbClr val="FF0000"/>
                </a:solidFill>
              </a:rPr>
              <a:t> the risks for the importer. </a:t>
            </a:r>
            <a:endParaRPr lang="en-US" sz="2400" dirty="0" smtClean="0">
              <a:solidFill>
                <a:srgbClr val="FF0000"/>
              </a:solidFill>
            </a:endParaRPr>
          </a:p>
          <a:p>
            <a:r>
              <a:rPr lang="en-US" sz="2400" dirty="0" smtClean="0"/>
              <a:t>It </a:t>
            </a:r>
            <a:r>
              <a:rPr lang="en-US" sz="2400" dirty="0"/>
              <a:t>should be noted, however, that the importer could </a:t>
            </a:r>
            <a:r>
              <a:rPr lang="en-US" sz="2400" dirty="0" err="1"/>
              <a:t>minimise</a:t>
            </a:r>
            <a:r>
              <a:rPr lang="en-US" sz="2400" dirty="0"/>
              <a:t> the risks by undertaking basic credit checks through the credit rating agencies. </a:t>
            </a:r>
            <a:endParaRPr lang="en-US" sz="2400" dirty="0"/>
          </a:p>
          <a:p>
            <a:endParaRPr lang="en-US" dirty="0"/>
          </a:p>
        </p:txBody>
      </p:sp>
    </p:spTree>
    <p:extLst>
      <p:ext uri="{BB962C8B-B14F-4D97-AF65-F5344CB8AC3E}">
        <p14:creationId xmlns:p14="http://schemas.microsoft.com/office/powerpoint/2010/main" val="18389151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international payment - letter of credit </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The letter of credit method of international payment is a more convenient way to deal </a:t>
            </a:r>
            <a:r>
              <a:rPr lang="en-US" sz="2800" dirty="0" smtClean="0"/>
              <a:t>with the </a:t>
            </a:r>
            <a:r>
              <a:rPr lang="en-US" sz="2800" dirty="0"/>
              <a:t>risk for both importer and exporter, but it is more expensive. </a:t>
            </a:r>
            <a:endParaRPr lang="en-US" sz="2800" dirty="0" smtClean="0"/>
          </a:p>
          <a:p>
            <a:r>
              <a:rPr lang="en-US" sz="2800" dirty="0" smtClean="0">
                <a:solidFill>
                  <a:srgbClr val="FF0000"/>
                </a:solidFill>
              </a:rPr>
              <a:t>With </a:t>
            </a:r>
            <a:r>
              <a:rPr lang="en-US" sz="2800" dirty="0">
                <a:solidFill>
                  <a:srgbClr val="FF0000"/>
                </a:solidFill>
              </a:rPr>
              <a:t>a </a:t>
            </a:r>
            <a:r>
              <a:rPr lang="en-US" sz="2800" i="1" dirty="0">
                <a:solidFill>
                  <a:srgbClr val="FF0000"/>
                </a:solidFill>
              </a:rPr>
              <a:t>letter of credit</a:t>
            </a:r>
            <a:r>
              <a:rPr lang="en-US" sz="2800" dirty="0">
                <a:solidFill>
                  <a:srgbClr val="FF0000"/>
                </a:solidFill>
              </a:rPr>
              <a:t>, the importer’s bank guarantees that the agreed amounts will be paid as soon as the goods arrive in the importer’s warehouse. </a:t>
            </a:r>
            <a:endParaRPr lang="en-US" sz="2800" dirty="0" smtClean="0">
              <a:solidFill>
                <a:srgbClr val="FF0000"/>
              </a:solidFill>
            </a:endParaRPr>
          </a:p>
          <a:p>
            <a:r>
              <a:rPr lang="en-US" sz="2800" dirty="0" smtClean="0"/>
              <a:t>The </a:t>
            </a:r>
            <a:r>
              <a:rPr lang="en-US" sz="2800" dirty="0"/>
              <a:t>exporter is satisfied because the bank is taking any risk of non- payment and the importer is satisfied because there is no risk of paying for goods that might not arrive. </a:t>
            </a:r>
            <a:endParaRPr lang="en-US" sz="2800" dirty="0" smtClean="0"/>
          </a:p>
          <a:p>
            <a:r>
              <a:rPr lang="en-US" sz="2800" dirty="0" smtClean="0">
                <a:solidFill>
                  <a:srgbClr val="FF0000"/>
                </a:solidFill>
              </a:rPr>
              <a:t>Letters </a:t>
            </a:r>
            <a:r>
              <a:rPr lang="en-US" sz="2800" dirty="0">
                <a:solidFill>
                  <a:srgbClr val="FF0000"/>
                </a:solidFill>
              </a:rPr>
              <a:t>of credit are very popular, but the fees charged by the bank for this service can be considerable. </a:t>
            </a:r>
            <a:endParaRPr lang="en-US" sz="2800" dirty="0">
              <a:solidFill>
                <a:srgbClr val="FF0000"/>
              </a:solidFill>
            </a:endParaRPr>
          </a:p>
          <a:p>
            <a:endParaRPr lang="en-US" dirty="0"/>
          </a:p>
        </p:txBody>
      </p:sp>
    </p:spTree>
    <p:extLst>
      <p:ext uri="{BB962C8B-B14F-4D97-AF65-F5344CB8AC3E}">
        <p14:creationId xmlns:p14="http://schemas.microsoft.com/office/powerpoint/2010/main" val="48440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82600"/>
            <a:ext cx="10058400" cy="5552440"/>
          </a:xfrm>
        </p:spPr>
        <p:txBody>
          <a:bodyPr/>
          <a:lstStyle/>
          <a:p>
            <a:r>
              <a:rPr lang="en-US" sz="2800" dirty="0"/>
              <a:t>Where do you think </a:t>
            </a:r>
            <a:r>
              <a:rPr lang="en-US" sz="2800" dirty="0">
                <a:solidFill>
                  <a:srgbClr val="FF0000"/>
                </a:solidFill>
              </a:rPr>
              <a:t>the opening balance of $28 000 in January </a:t>
            </a:r>
            <a:r>
              <a:rPr lang="en-US" sz="2800" dirty="0"/>
              <a:t>came from? </a:t>
            </a:r>
            <a:endParaRPr lang="en-US" sz="2800" dirty="0" smtClean="0"/>
          </a:p>
          <a:p>
            <a:r>
              <a:rPr lang="en-US" sz="2800" dirty="0" smtClean="0"/>
              <a:t>Of </a:t>
            </a:r>
            <a:r>
              <a:rPr lang="en-US" sz="2800" dirty="0"/>
              <a:t>course that </a:t>
            </a:r>
            <a:r>
              <a:rPr lang="en-US" sz="2800" dirty="0">
                <a:solidFill>
                  <a:srgbClr val="FF0000"/>
                </a:solidFill>
              </a:rPr>
              <a:t>was the cash in the bank on the 31st December 2014 and it becomes the opening balance for the 1st January 2015. </a:t>
            </a: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cash inflows represent income from sales of goods or the collection of customer debts. </a:t>
            </a: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outflows represent payments to suppliers and for expenses such as wages, leasing payments, electricity usage and so on. </a:t>
            </a:r>
          </a:p>
          <a:p>
            <a:endParaRPr lang="en-US" dirty="0"/>
          </a:p>
        </p:txBody>
      </p:sp>
    </p:spTree>
    <p:extLst>
      <p:ext uri="{BB962C8B-B14F-4D97-AF65-F5344CB8AC3E}">
        <p14:creationId xmlns:p14="http://schemas.microsoft.com/office/powerpoint/2010/main" val="21271068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international payment - clean payment </a:t>
            </a:r>
            <a:endParaRPr lang="en-US" dirty="0"/>
          </a:p>
        </p:txBody>
      </p:sp>
      <p:sp>
        <p:nvSpPr>
          <p:cNvPr id="3" name="Content Placeholder 2"/>
          <p:cNvSpPr>
            <a:spLocks noGrp="1"/>
          </p:cNvSpPr>
          <p:nvPr>
            <p:ph idx="1"/>
          </p:nvPr>
        </p:nvSpPr>
        <p:spPr>
          <a:xfrm>
            <a:off x="1066800" y="2103120"/>
            <a:ext cx="10058400" cy="4208780"/>
          </a:xfrm>
        </p:spPr>
        <p:txBody>
          <a:bodyPr>
            <a:normAutofit lnSpcReduction="10000"/>
          </a:bodyPr>
          <a:lstStyle/>
          <a:p>
            <a:r>
              <a:rPr lang="en-US" sz="2000" dirty="0"/>
              <a:t>We just explained that bank fees in handling letters of credit could be considerable. </a:t>
            </a:r>
            <a:endParaRPr lang="en-US" sz="2000" dirty="0" smtClean="0"/>
          </a:p>
          <a:p>
            <a:r>
              <a:rPr lang="en-US" sz="2000" dirty="0" smtClean="0"/>
              <a:t>Clean </a:t>
            </a:r>
            <a:r>
              <a:rPr lang="en-US" sz="2000" dirty="0"/>
              <a:t>payment is a way to avoid such fees. </a:t>
            </a:r>
            <a:endParaRPr lang="en-US" sz="2000" dirty="0" smtClean="0"/>
          </a:p>
          <a:p>
            <a:r>
              <a:rPr lang="en-US" sz="2000" i="1" dirty="0" smtClean="0">
                <a:solidFill>
                  <a:srgbClr val="FF0000"/>
                </a:solidFill>
              </a:rPr>
              <a:t>Clean </a:t>
            </a:r>
            <a:r>
              <a:rPr lang="en-US" sz="2000" i="1" dirty="0">
                <a:solidFill>
                  <a:srgbClr val="FF0000"/>
                </a:solidFill>
              </a:rPr>
              <a:t>payment </a:t>
            </a:r>
            <a:r>
              <a:rPr lang="en-US" sz="2000" dirty="0">
                <a:solidFill>
                  <a:srgbClr val="FF0000"/>
                </a:solidFill>
              </a:rPr>
              <a:t>is where the exporter and the importer handle all the shipping documentation and the bank’s role is limited to paying the amounts of money when required. </a:t>
            </a:r>
            <a:endParaRPr lang="en-US" sz="2000" dirty="0" smtClean="0">
              <a:solidFill>
                <a:srgbClr val="FF0000"/>
              </a:solidFill>
            </a:endParaRPr>
          </a:p>
          <a:p>
            <a:r>
              <a:rPr lang="en-US" sz="2000" dirty="0" smtClean="0"/>
              <a:t>It </a:t>
            </a:r>
            <a:r>
              <a:rPr lang="en-US" sz="2000" dirty="0"/>
              <a:t>is much cheaper, because checking the shipping documents is quite time-consuming and there could be a degree of expertise needed to ensure everything is right. </a:t>
            </a:r>
            <a:endParaRPr lang="en-US" sz="2000" dirty="0" smtClean="0"/>
          </a:p>
          <a:p>
            <a:r>
              <a:rPr lang="en-US" sz="2000" dirty="0" smtClean="0">
                <a:solidFill>
                  <a:srgbClr val="FF0000"/>
                </a:solidFill>
              </a:rPr>
              <a:t>Shipping </a:t>
            </a:r>
            <a:r>
              <a:rPr lang="en-US" sz="2000" dirty="0">
                <a:solidFill>
                  <a:srgbClr val="FF0000"/>
                </a:solidFill>
              </a:rPr>
              <a:t>agents could do this task more cheaply and efficiently. </a:t>
            </a:r>
            <a:endParaRPr lang="en-US" sz="2000" dirty="0" smtClean="0">
              <a:solidFill>
                <a:srgbClr val="FF0000"/>
              </a:solidFill>
            </a:endParaRPr>
          </a:p>
          <a:p>
            <a:r>
              <a:rPr lang="en-US" sz="2000" dirty="0" smtClean="0">
                <a:solidFill>
                  <a:srgbClr val="FF0000"/>
                </a:solidFill>
              </a:rPr>
              <a:t>Clean </a:t>
            </a:r>
            <a:r>
              <a:rPr lang="en-US" sz="2000" dirty="0">
                <a:solidFill>
                  <a:srgbClr val="FF0000"/>
                </a:solidFill>
              </a:rPr>
              <a:t>payment is similar to a letter of credit in that the bank still guarantees the amount, so the risk for both importer and exporter is greatly reduced. </a:t>
            </a:r>
            <a:endParaRPr lang="en-US" sz="2000"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3086525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international payment - bill of exchange </a:t>
            </a:r>
            <a:endParaRPr lang="en-US" dirty="0"/>
          </a:p>
        </p:txBody>
      </p:sp>
      <p:sp>
        <p:nvSpPr>
          <p:cNvPr id="3" name="Content Placeholder 2"/>
          <p:cNvSpPr>
            <a:spLocks noGrp="1"/>
          </p:cNvSpPr>
          <p:nvPr>
            <p:ph idx="1"/>
          </p:nvPr>
        </p:nvSpPr>
        <p:spPr/>
        <p:txBody>
          <a:bodyPr/>
          <a:lstStyle/>
          <a:p>
            <a:r>
              <a:rPr lang="en-US" sz="2800" dirty="0"/>
              <a:t>A bill of exchange is a method of international payment that reduces the risk for the exporter by allowing the exporter to keep control of the goods until payment is made. </a:t>
            </a:r>
            <a:endParaRPr lang="en-US" sz="2800" dirty="0" smtClean="0"/>
          </a:p>
          <a:p>
            <a:r>
              <a:rPr lang="en-US" sz="2800" dirty="0" smtClean="0">
                <a:solidFill>
                  <a:srgbClr val="FF0000"/>
                </a:solidFill>
              </a:rPr>
              <a:t>A </a:t>
            </a:r>
            <a:r>
              <a:rPr lang="en-US" sz="2800" i="1" dirty="0">
                <a:solidFill>
                  <a:srgbClr val="FF0000"/>
                </a:solidFill>
              </a:rPr>
              <a:t>bill of exchange </a:t>
            </a:r>
            <a:r>
              <a:rPr lang="en-US" sz="2800" dirty="0">
                <a:solidFill>
                  <a:srgbClr val="FF0000"/>
                </a:solidFill>
              </a:rPr>
              <a:t>is a document that instructs the buyer to pay for the goods on a specified date. </a:t>
            </a:r>
            <a:endParaRPr lang="en-US" sz="2800" dirty="0" smtClean="0">
              <a:solidFill>
                <a:srgbClr val="FF0000"/>
              </a:solidFill>
            </a:endParaRPr>
          </a:p>
          <a:p>
            <a:r>
              <a:rPr lang="en-US" sz="2800" dirty="0" smtClean="0"/>
              <a:t>Usually </a:t>
            </a:r>
            <a:r>
              <a:rPr lang="en-US" sz="2800" dirty="0"/>
              <a:t>this is when the goods are delivered. </a:t>
            </a:r>
            <a:endParaRPr lang="en-US" sz="2800" dirty="0"/>
          </a:p>
          <a:p>
            <a:endParaRPr lang="en-US" dirty="0"/>
          </a:p>
        </p:txBody>
      </p:sp>
    </p:spTree>
    <p:extLst>
      <p:ext uri="{BB962C8B-B14F-4D97-AF65-F5344CB8AC3E}">
        <p14:creationId xmlns:p14="http://schemas.microsoft.com/office/powerpoint/2010/main" val="2123617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10058400" cy="5501640"/>
          </a:xfrm>
        </p:spPr>
        <p:txBody>
          <a:bodyPr>
            <a:normAutofit fontScale="92500" lnSpcReduction="10000"/>
          </a:bodyPr>
          <a:lstStyle/>
          <a:p>
            <a:r>
              <a:rPr lang="en-US" sz="2800" dirty="0"/>
              <a:t>The documentation in a bill of exchange is important. </a:t>
            </a:r>
            <a:endParaRPr lang="en-US" sz="2800" dirty="0" smtClean="0"/>
          </a:p>
          <a:p>
            <a:r>
              <a:rPr lang="en-US" sz="2800" dirty="0" smtClean="0">
                <a:solidFill>
                  <a:srgbClr val="FF0000"/>
                </a:solidFill>
              </a:rPr>
              <a:t>When </a:t>
            </a:r>
            <a:r>
              <a:rPr lang="en-US" sz="2800" dirty="0">
                <a:solidFill>
                  <a:srgbClr val="FF0000"/>
                </a:solidFill>
              </a:rPr>
              <a:t>the goods are sent the exporter gives their bank a document called a ‘bill of lading’, which is an agreement between the exporter and the transporting business that sets out not only where the goods are to be sent but also the legal ownership of the goods. </a:t>
            </a:r>
            <a:endParaRPr lang="en-US" sz="2800" dirty="0">
              <a:solidFill>
                <a:srgbClr val="FF0000"/>
              </a:solidFill>
            </a:endParaRPr>
          </a:p>
          <a:p>
            <a:r>
              <a:rPr lang="en-US" sz="2800" dirty="0">
                <a:solidFill>
                  <a:srgbClr val="FF0000"/>
                </a:solidFill>
              </a:rPr>
              <a:t>The legal ownership of the goods will only be transferred to the importer after payment has been made. </a:t>
            </a:r>
            <a:endParaRPr lang="en-US" sz="2800" dirty="0" smtClean="0">
              <a:solidFill>
                <a:srgbClr val="FF0000"/>
              </a:solidFill>
            </a:endParaRPr>
          </a:p>
          <a:p>
            <a:r>
              <a:rPr lang="en-US" sz="2800" dirty="0" smtClean="0">
                <a:solidFill>
                  <a:srgbClr val="FF0000"/>
                </a:solidFill>
              </a:rPr>
              <a:t>Again</a:t>
            </a:r>
            <a:r>
              <a:rPr lang="en-US" sz="2800" dirty="0">
                <a:solidFill>
                  <a:srgbClr val="FF0000"/>
                </a:solidFill>
              </a:rPr>
              <a:t>, the bill of exchange reduces the risk for both importer and exporter. </a:t>
            </a:r>
            <a:endParaRPr lang="en-US" sz="2800" dirty="0" smtClean="0">
              <a:solidFill>
                <a:srgbClr val="FF0000"/>
              </a:solidFill>
            </a:endParaRPr>
          </a:p>
          <a:p>
            <a:r>
              <a:rPr lang="en-US" sz="2800" dirty="0" smtClean="0"/>
              <a:t>The </a:t>
            </a:r>
            <a:r>
              <a:rPr lang="en-US" sz="2800" dirty="0"/>
              <a:t>importer pays only when the goods have arrived in the country. </a:t>
            </a:r>
            <a:endParaRPr lang="en-US" sz="2800" dirty="0" smtClean="0"/>
          </a:p>
          <a:p>
            <a:r>
              <a:rPr lang="en-US" sz="2800" dirty="0" smtClean="0"/>
              <a:t>The </a:t>
            </a:r>
            <a:r>
              <a:rPr lang="en-US" sz="2800" dirty="0"/>
              <a:t>exporter keeps legal ownership until payment is made. </a:t>
            </a:r>
            <a:endParaRPr lang="en-US" sz="2800" dirty="0"/>
          </a:p>
          <a:p>
            <a:endParaRPr lang="en-US" dirty="0"/>
          </a:p>
        </p:txBody>
      </p:sp>
    </p:spTree>
    <p:extLst>
      <p:ext uri="{BB962C8B-B14F-4D97-AF65-F5344CB8AC3E}">
        <p14:creationId xmlns:p14="http://schemas.microsoft.com/office/powerpoint/2010/main" val="17728106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63194"/>
            <a:ext cx="10058400" cy="1371600"/>
          </a:xfrm>
        </p:spPr>
        <p:txBody>
          <a:bodyPr/>
          <a:lstStyle/>
          <a:p>
            <a:r>
              <a:rPr lang="en-US" b="1" dirty="0"/>
              <a:t>Hedging </a:t>
            </a:r>
            <a:endParaRPr lang="en-US" dirty="0"/>
          </a:p>
        </p:txBody>
      </p:sp>
      <p:sp>
        <p:nvSpPr>
          <p:cNvPr id="3" name="Content Placeholder 2"/>
          <p:cNvSpPr>
            <a:spLocks noGrp="1"/>
          </p:cNvSpPr>
          <p:nvPr>
            <p:ph idx="1"/>
          </p:nvPr>
        </p:nvSpPr>
        <p:spPr>
          <a:xfrm>
            <a:off x="1066800" y="1498600"/>
            <a:ext cx="10058400" cy="5041900"/>
          </a:xfrm>
        </p:spPr>
        <p:txBody>
          <a:bodyPr>
            <a:normAutofit/>
          </a:bodyPr>
          <a:lstStyle/>
          <a:p>
            <a:r>
              <a:rPr lang="en-US" dirty="0"/>
              <a:t>One effective way to deal with the uncertainty associated with global financial management is hedging. </a:t>
            </a:r>
            <a:endParaRPr lang="en-US" dirty="0" smtClean="0"/>
          </a:p>
          <a:p>
            <a:r>
              <a:rPr lang="en-US" dirty="0" smtClean="0">
                <a:solidFill>
                  <a:srgbClr val="FF0000"/>
                </a:solidFill>
              </a:rPr>
              <a:t>Hedging </a:t>
            </a:r>
            <a:r>
              <a:rPr lang="en-US" dirty="0">
                <a:solidFill>
                  <a:srgbClr val="FF0000"/>
                </a:solidFill>
              </a:rPr>
              <a:t>is a strategy that enables a business to ensure against the effects of exchange rate fluctuation. </a:t>
            </a:r>
            <a:endParaRPr lang="en-US" dirty="0" smtClean="0">
              <a:solidFill>
                <a:srgbClr val="FF0000"/>
              </a:solidFill>
            </a:endParaRPr>
          </a:p>
          <a:p>
            <a:r>
              <a:rPr lang="en-US" dirty="0" smtClean="0"/>
              <a:t>Imagine</a:t>
            </a:r>
            <a:r>
              <a:rPr lang="en-US" dirty="0"/>
              <a:t>, for example, that a business borrows AUD$5 million in Japanese</a:t>
            </a:r>
            <a:br>
              <a:rPr lang="en-US" dirty="0"/>
            </a:br>
            <a:r>
              <a:rPr lang="en-US" dirty="0"/>
              <a:t>yen at an exchange rate of AUD$1 = 100 yen and an interest rate of 1%. </a:t>
            </a:r>
            <a:endParaRPr lang="en-US" dirty="0" smtClean="0"/>
          </a:p>
          <a:p>
            <a:r>
              <a:rPr lang="en-US" dirty="0" smtClean="0"/>
              <a:t>The </a:t>
            </a:r>
            <a:r>
              <a:rPr lang="en-US" dirty="0"/>
              <a:t>low interest rate means costs are lower than if the money was borrowed in Australia. </a:t>
            </a:r>
            <a:endParaRPr lang="en-US" dirty="0" smtClean="0"/>
          </a:p>
          <a:p>
            <a:r>
              <a:rPr lang="en-US" dirty="0" smtClean="0"/>
              <a:t>But </a:t>
            </a:r>
            <a:r>
              <a:rPr lang="en-US" dirty="0"/>
              <a:t>what if the Japanese yen increased in value to an exchange rate of AUD$1 = 50 yen? </a:t>
            </a:r>
            <a:endParaRPr lang="en-US" dirty="0" smtClean="0"/>
          </a:p>
          <a:p>
            <a:r>
              <a:rPr lang="en-US" dirty="0" smtClean="0"/>
              <a:t>The </a:t>
            </a:r>
            <a:r>
              <a:rPr lang="en-US" dirty="0"/>
              <a:t>business that borrowed the money now has to pay back AUD$10 million. This, of course, would not be good business! </a:t>
            </a:r>
            <a:endParaRPr lang="en-US" dirty="0" smtClean="0"/>
          </a:p>
          <a:p>
            <a:r>
              <a:rPr lang="en-US" dirty="0" smtClean="0">
                <a:solidFill>
                  <a:srgbClr val="FF0000"/>
                </a:solidFill>
              </a:rPr>
              <a:t>The </a:t>
            </a:r>
            <a:r>
              <a:rPr lang="en-US" dirty="0">
                <a:solidFill>
                  <a:srgbClr val="FF0000"/>
                </a:solidFill>
              </a:rPr>
              <a:t>risk of currency fluctuation is called the </a:t>
            </a:r>
            <a:r>
              <a:rPr lang="en-US" i="1" dirty="0">
                <a:solidFill>
                  <a:srgbClr val="FF0000"/>
                </a:solidFill>
              </a:rPr>
              <a:t>credit risk</a:t>
            </a:r>
            <a:r>
              <a:rPr lang="en-US" dirty="0">
                <a:solidFill>
                  <a:srgbClr val="FF0000"/>
                </a:solidFill>
              </a:rPr>
              <a:t>. </a:t>
            </a:r>
            <a:endParaRPr lang="en-US" dirty="0">
              <a:solidFill>
                <a:srgbClr val="FF0000"/>
              </a:solidFill>
              <a:effectLst/>
            </a:endParaRPr>
          </a:p>
        </p:txBody>
      </p:sp>
    </p:spTree>
    <p:extLst>
      <p:ext uri="{BB962C8B-B14F-4D97-AF65-F5344CB8AC3E}">
        <p14:creationId xmlns:p14="http://schemas.microsoft.com/office/powerpoint/2010/main" val="17553231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10058400" cy="5615940"/>
          </a:xfrm>
        </p:spPr>
        <p:txBody>
          <a:bodyPr>
            <a:normAutofit fontScale="92500" lnSpcReduction="10000"/>
          </a:bodyPr>
          <a:lstStyle/>
          <a:p>
            <a:r>
              <a:rPr lang="en-US" sz="2800" dirty="0">
                <a:solidFill>
                  <a:srgbClr val="FF0000"/>
                </a:solidFill>
              </a:rPr>
              <a:t>If the risk of currency fluctuation is significant, a global business needs to ensure against it in the same way it insures against, say, the risk of fire. </a:t>
            </a:r>
            <a:endParaRPr lang="en-US" sz="2800" dirty="0" smtClean="0">
              <a:solidFill>
                <a:srgbClr val="FF0000"/>
              </a:solidFill>
            </a:endParaRPr>
          </a:p>
          <a:p>
            <a:r>
              <a:rPr lang="en-US" sz="2800" dirty="0" smtClean="0">
                <a:solidFill>
                  <a:srgbClr val="FF0000"/>
                </a:solidFill>
              </a:rPr>
              <a:t>It </a:t>
            </a:r>
            <a:r>
              <a:rPr lang="en-US" sz="2800" dirty="0">
                <a:solidFill>
                  <a:srgbClr val="FF0000"/>
                </a:solidFill>
              </a:rPr>
              <a:t>can do that by entering into a contract with a hedge fund to provide whatever currency it needs, at the current price, in - say - 2 years’ time. </a:t>
            </a: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hedge fund calculates the risk and charges a fee for the contract in the same way as an insurance business charges a fee to protect against the risk of fire. </a:t>
            </a:r>
            <a:endParaRPr lang="en-US" sz="2800" dirty="0" smtClean="0">
              <a:solidFill>
                <a:srgbClr val="FF0000"/>
              </a:solidFill>
            </a:endParaRPr>
          </a:p>
          <a:p>
            <a:r>
              <a:rPr lang="en-US" sz="2800" dirty="0" smtClean="0"/>
              <a:t>The </a:t>
            </a:r>
            <a:r>
              <a:rPr lang="en-US" sz="2800" dirty="0"/>
              <a:t>hedge funds are expert in risk and can manage risk more cheaply than the typical large business. </a:t>
            </a:r>
            <a:endParaRPr lang="en-US" sz="2800" dirty="0"/>
          </a:p>
          <a:p>
            <a:r>
              <a:rPr lang="en-US" sz="2800" dirty="0"/>
              <a:t>Hedging enables the managers of a global business to plan without the danger of a negative movement in the currency impacting on their plans. </a:t>
            </a:r>
            <a:endParaRPr lang="en-US" sz="2800" dirty="0"/>
          </a:p>
          <a:p>
            <a:endParaRPr lang="en-US" dirty="0"/>
          </a:p>
        </p:txBody>
      </p:sp>
    </p:spTree>
    <p:extLst>
      <p:ext uri="{BB962C8B-B14F-4D97-AF65-F5344CB8AC3E}">
        <p14:creationId xmlns:p14="http://schemas.microsoft.com/office/powerpoint/2010/main" val="17807230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10058400" cy="1371600"/>
          </a:xfrm>
        </p:spPr>
        <p:txBody>
          <a:bodyPr/>
          <a:lstStyle/>
          <a:p>
            <a:r>
              <a:rPr lang="en-US" b="1" dirty="0"/>
              <a:t>Derivatives </a:t>
            </a:r>
            <a:endParaRPr lang="en-US" dirty="0"/>
          </a:p>
        </p:txBody>
      </p:sp>
      <p:sp>
        <p:nvSpPr>
          <p:cNvPr id="3" name="Content Placeholder 2"/>
          <p:cNvSpPr>
            <a:spLocks noGrp="1"/>
          </p:cNvSpPr>
          <p:nvPr>
            <p:ph idx="1"/>
          </p:nvPr>
        </p:nvSpPr>
        <p:spPr>
          <a:xfrm>
            <a:off x="1066800" y="1676400"/>
            <a:ext cx="10058400" cy="4940300"/>
          </a:xfrm>
        </p:spPr>
        <p:txBody>
          <a:bodyPr>
            <a:normAutofit lnSpcReduction="10000"/>
          </a:bodyPr>
          <a:lstStyle/>
          <a:p>
            <a:r>
              <a:rPr lang="en-US" sz="2400" dirty="0"/>
              <a:t>Derivative is not an easy concept to understand. </a:t>
            </a:r>
            <a:endParaRPr lang="en-US" sz="2400" dirty="0" smtClean="0"/>
          </a:p>
          <a:p>
            <a:r>
              <a:rPr lang="en-US" sz="2400" dirty="0" smtClean="0"/>
              <a:t>Imagine </a:t>
            </a:r>
            <a:r>
              <a:rPr lang="en-US" sz="2400" dirty="0"/>
              <a:t>a scenario where an apple pie manufacturer is worried that the next crop of apples will increase significantly from the current $400 a </a:t>
            </a:r>
            <a:r>
              <a:rPr lang="en-US" sz="2400" dirty="0" err="1"/>
              <a:t>tonne</a:t>
            </a:r>
            <a:r>
              <a:rPr lang="en-US" sz="2400" dirty="0"/>
              <a:t> to a possible $1 000 a </a:t>
            </a:r>
            <a:r>
              <a:rPr lang="en-US" sz="2400" dirty="0" err="1"/>
              <a:t>tonne</a:t>
            </a:r>
            <a:r>
              <a:rPr lang="en-US" sz="2400" dirty="0"/>
              <a:t>. </a:t>
            </a:r>
            <a:endParaRPr lang="en-US" sz="2400" dirty="0" smtClean="0"/>
          </a:p>
          <a:p>
            <a:r>
              <a:rPr lang="en-US" sz="2400" dirty="0" smtClean="0"/>
              <a:t>The </a:t>
            </a:r>
            <a:r>
              <a:rPr lang="en-US" sz="2400" dirty="0"/>
              <a:t>lack of certainty makes it difficult for the apple pie manufacturer to effectively plan operations for the next 12 months. </a:t>
            </a:r>
            <a:endParaRPr lang="en-US" sz="2400" dirty="0" smtClean="0"/>
          </a:p>
          <a:p>
            <a:r>
              <a:rPr lang="en-US" sz="2400" dirty="0" smtClean="0"/>
              <a:t>On </a:t>
            </a:r>
            <a:r>
              <a:rPr lang="en-US" sz="2400" dirty="0"/>
              <a:t>the other hand, the apple grower is worried the price of apples might fall, because it looks like a very good season and supply might increase greatly, forcing the price from the current $400 a </a:t>
            </a:r>
            <a:r>
              <a:rPr lang="en-US" sz="2400" dirty="0" err="1"/>
              <a:t>tonne</a:t>
            </a:r>
            <a:r>
              <a:rPr lang="en-US" sz="2400" dirty="0"/>
              <a:t> to, say $200 a </a:t>
            </a:r>
            <a:r>
              <a:rPr lang="en-US" sz="2400" dirty="0" err="1"/>
              <a:t>tonne</a:t>
            </a:r>
            <a:r>
              <a:rPr lang="en-US" sz="2400" dirty="0"/>
              <a:t>. </a:t>
            </a:r>
            <a:endParaRPr lang="en-US" sz="2400" dirty="0" smtClean="0"/>
          </a:p>
          <a:p>
            <a:r>
              <a:rPr lang="en-US" sz="2400" dirty="0" smtClean="0"/>
              <a:t>Of </a:t>
            </a:r>
            <a:r>
              <a:rPr lang="en-US" sz="2400" dirty="0"/>
              <a:t>course both the manufacturer and the grower could agree to sell and buy the next crop of apples for $400 a </a:t>
            </a:r>
            <a:r>
              <a:rPr lang="en-US" sz="2400" dirty="0" err="1"/>
              <a:t>tonne</a:t>
            </a:r>
            <a:r>
              <a:rPr lang="en-US" sz="2400" dirty="0"/>
              <a:t>. </a:t>
            </a:r>
            <a:endParaRPr lang="en-US" sz="2400" dirty="0"/>
          </a:p>
          <a:p>
            <a:endParaRPr lang="en-US" dirty="0"/>
          </a:p>
        </p:txBody>
      </p:sp>
    </p:spTree>
    <p:extLst>
      <p:ext uri="{BB962C8B-B14F-4D97-AF65-F5344CB8AC3E}">
        <p14:creationId xmlns:p14="http://schemas.microsoft.com/office/powerpoint/2010/main" val="6092315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68400"/>
            <a:ext cx="10058400" cy="4866640"/>
          </a:xfrm>
        </p:spPr>
        <p:txBody>
          <a:bodyPr>
            <a:normAutofit/>
          </a:bodyPr>
          <a:lstStyle/>
          <a:p>
            <a:r>
              <a:rPr lang="en-US" sz="2800" dirty="0">
                <a:solidFill>
                  <a:srgbClr val="FF0000"/>
                </a:solidFill>
              </a:rPr>
              <a:t>A derivative is a contract where the value of the contract is derived from, and dependent upon, the value of another product. </a:t>
            </a:r>
            <a:endParaRPr lang="en-US" sz="2800" dirty="0" smtClean="0">
              <a:solidFill>
                <a:srgbClr val="FF0000"/>
              </a:solidFill>
            </a:endParaRPr>
          </a:p>
          <a:p>
            <a:r>
              <a:rPr lang="en-US" sz="2800" dirty="0" smtClean="0"/>
              <a:t>In </a:t>
            </a:r>
            <a:r>
              <a:rPr lang="en-US" sz="2800" dirty="0"/>
              <a:t>our previous example, the value of the apple contract is derived from the value of the apples. </a:t>
            </a:r>
            <a:endParaRPr lang="en-US" sz="2800" dirty="0" smtClean="0"/>
          </a:p>
          <a:p>
            <a:r>
              <a:rPr lang="en-US" sz="2800" dirty="0" smtClean="0"/>
              <a:t>Derivatives </a:t>
            </a:r>
            <a:r>
              <a:rPr lang="en-US" sz="2800" dirty="0"/>
              <a:t>can be used to hedge against increases in commodity prices such as oil, wheat and cotton, changes in interest rates, currency fluctuations and so on. </a:t>
            </a:r>
            <a:endParaRPr lang="en-US" sz="2800" dirty="0"/>
          </a:p>
          <a:p>
            <a:endParaRPr lang="en-US" dirty="0"/>
          </a:p>
        </p:txBody>
      </p:sp>
    </p:spTree>
    <p:extLst>
      <p:ext uri="{BB962C8B-B14F-4D97-AF65-F5344CB8AC3E}">
        <p14:creationId xmlns:p14="http://schemas.microsoft.com/office/powerpoint/2010/main" val="20438162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10058400" cy="6248400"/>
          </a:xfrm>
        </p:spPr>
        <p:txBody>
          <a:bodyPr>
            <a:normAutofit/>
          </a:bodyPr>
          <a:lstStyle/>
          <a:p>
            <a:r>
              <a:rPr lang="en-US" sz="2800" dirty="0">
                <a:solidFill>
                  <a:srgbClr val="FF0000"/>
                </a:solidFill>
              </a:rPr>
              <a:t>Currency swaps are one of the most important derivatives in the financial management of large businesses with global activities. </a:t>
            </a:r>
            <a:endParaRPr lang="en-US" sz="2800" dirty="0" smtClean="0">
              <a:solidFill>
                <a:srgbClr val="FF0000"/>
              </a:solidFill>
            </a:endParaRPr>
          </a:p>
          <a:p>
            <a:r>
              <a:rPr lang="en-US" sz="2800" dirty="0" smtClean="0">
                <a:solidFill>
                  <a:srgbClr val="FF0000"/>
                </a:solidFill>
              </a:rPr>
              <a:t>They </a:t>
            </a:r>
            <a:r>
              <a:rPr lang="en-US" sz="2800" dirty="0">
                <a:solidFill>
                  <a:srgbClr val="FF0000"/>
                </a:solidFill>
              </a:rPr>
              <a:t>are used to </a:t>
            </a:r>
            <a:r>
              <a:rPr lang="en-US" sz="2800" dirty="0" err="1">
                <a:solidFill>
                  <a:srgbClr val="FF0000"/>
                </a:solidFill>
              </a:rPr>
              <a:t>minimise</a:t>
            </a:r>
            <a:r>
              <a:rPr lang="en-US" sz="2800" dirty="0">
                <a:solidFill>
                  <a:srgbClr val="FF0000"/>
                </a:solidFill>
              </a:rPr>
              <a:t> credit risk. </a:t>
            </a:r>
            <a:endParaRPr lang="en-US" sz="2800" dirty="0" smtClean="0">
              <a:solidFill>
                <a:srgbClr val="FF0000"/>
              </a:solidFill>
            </a:endParaRPr>
          </a:p>
          <a:p>
            <a:r>
              <a:rPr lang="en-US" sz="2800" dirty="0" smtClean="0"/>
              <a:t>Imagine </a:t>
            </a:r>
            <a:r>
              <a:rPr lang="en-US" sz="2800" dirty="0"/>
              <a:t>a business in Australia that wants to borrow USD$100 million to expand its business in the United States. </a:t>
            </a:r>
            <a:endParaRPr lang="en-US" sz="2800" dirty="0" smtClean="0"/>
          </a:p>
          <a:p>
            <a:r>
              <a:rPr lang="en-US" sz="2800" dirty="0" smtClean="0"/>
              <a:t>The </a:t>
            </a:r>
            <a:r>
              <a:rPr lang="en-US" sz="2800" dirty="0"/>
              <a:t>risk is that the US dollar increases in value over the time of the loan and, consequently, the cost of the loan increases. </a:t>
            </a:r>
            <a:endParaRPr lang="en-US" sz="2800" dirty="0" smtClean="0"/>
          </a:p>
          <a:p>
            <a:r>
              <a:rPr lang="en-US" sz="2800" dirty="0" smtClean="0"/>
              <a:t>But </a:t>
            </a:r>
            <a:r>
              <a:rPr lang="en-US" sz="2800" dirty="0"/>
              <a:t>what if a United States business wanted to borrow AUD$100 million to expand its Australian interests? </a:t>
            </a:r>
            <a:endParaRPr lang="en-US" sz="2800" dirty="0" smtClean="0"/>
          </a:p>
          <a:p>
            <a:endParaRPr lang="en-US" dirty="0"/>
          </a:p>
        </p:txBody>
      </p:sp>
    </p:spTree>
    <p:extLst>
      <p:ext uri="{BB962C8B-B14F-4D97-AF65-F5344CB8AC3E}">
        <p14:creationId xmlns:p14="http://schemas.microsoft.com/office/powerpoint/2010/main" val="1048810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96900"/>
            <a:ext cx="10058400" cy="5438140"/>
          </a:xfrm>
        </p:spPr>
        <p:txBody>
          <a:bodyPr/>
          <a:lstStyle/>
          <a:p>
            <a:r>
              <a:rPr lang="en-US" sz="2800" dirty="0"/>
              <a:t>The business faces the same risk – the value of the Australian dollar may increase in value. </a:t>
            </a:r>
          </a:p>
          <a:p>
            <a:r>
              <a:rPr lang="en-US" sz="2800" dirty="0"/>
              <a:t>Would it not make sense to just swap the loans? </a:t>
            </a:r>
            <a:r>
              <a:rPr lang="en-US" sz="2800" dirty="0">
                <a:solidFill>
                  <a:srgbClr val="FF0000"/>
                </a:solidFill>
              </a:rPr>
              <a:t>Each business then repays the swapped loan in its own currency. </a:t>
            </a:r>
          </a:p>
          <a:p>
            <a:r>
              <a:rPr lang="en-US" sz="2800" dirty="0">
                <a:solidFill>
                  <a:srgbClr val="FF0000"/>
                </a:solidFill>
              </a:rPr>
              <a:t>There is much greater certainty. </a:t>
            </a:r>
          </a:p>
          <a:p>
            <a:r>
              <a:rPr lang="en-US" sz="2800" dirty="0">
                <a:solidFill>
                  <a:srgbClr val="FF0000"/>
                </a:solidFill>
              </a:rPr>
              <a:t>There is no credit risk of currency fluctuation. </a:t>
            </a:r>
          </a:p>
          <a:p>
            <a:r>
              <a:rPr lang="en-US" sz="2800" dirty="0"/>
              <a:t>Of course this example is very simplified, and </a:t>
            </a:r>
            <a:r>
              <a:rPr lang="en-US" sz="2800" dirty="0" err="1"/>
              <a:t>securitisation</a:t>
            </a:r>
            <a:r>
              <a:rPr lang="en-US" sz="2800" dirty="0"/>
              <a:t> is used to simplify currency swaps, but this is the basic idea. </a:t>
            </a:r>
          </a:p>
          <a:p>
            <a:endParaRPr lang="en-US" dirty="0"/>
          </a:p>
        </p:txBody>
      </p:sp>
    </p:spTree>
    <p:extLst>
      <p:ext uri="{BB962C8B-B14F-4D97-AF65-F5344CB8AC3E}">
        <p14:creationId xmlns:p14="http://schemas.microsoft.com/office/powerpoint/2010/main" val="9201791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Revision worksheet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068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58800"/>
            <a:ext cx="10058400" cy="5476240"/>
          </a:xfrm>
        </p:spPr>
        <p:txBody>
          <a:bodyPr>
            <a:normAutofit fontScale="92500"/>
          </a:bodyPr>
          <a:lstStyle/>
          <a:p>
            <a:r>
              <a:rPr lang="en-US" sz="2400" dirty="0"/>
              <a:t>Did you notice the negative closing balances from July to October? Why were sales of ice cream so low from May to August? </a:t>
            </a:r>
            <a:endParaRPr lang="en-US" sz="2400" dirty="0" smtClean="0"/>
          </a:p>
          <a:p>
            <a:r>
              <a:rPr lang="en-US" sz="2400" dirty="0" smtClean="0"/>
              <a:t>Obviously </a:t>
            </a:r>
            <a:r>
              <a:rPr lang="en-US" sz="2400" dirty="0"/>
              <a:t>it is a seasonal thing - people buy less ice cream in winter. </a:t>
            </a:r>
            <a:endParaRPr lang="en-US" sz="2400" dirty="0" smtClean="0"/>
          </a:p>
          <a:p>
            <a:r>
              <a:rPr lang="en-US" sz="2400" dirty="0" smtClean="0"/>
              <a:t>How </a:t>
            </a:r>
            <a:r>
              <a:rPr lang="en-US" sz="2400" dirty="0"/>
              <a:t>will Magic Ice Creams Pty Ltd pay their bills in July, August and September? It is most important the managers of this business plan for this problem. </a:t>
            </a:r>
            <a:endParaRPr lang="en-US" sz="2400" dirty="0" smtClean="0"/>
          </a:p>
          <a:p>
            <a:r>
              <a:rPr lang="en-US" sz="2400" dirty="0" smtClean="0"/>
              <a:t>Perhaps </a:t>
            </a:r>
            <a:r>
              <a:rPr lang="en-US" sz="2400" dirty="0"/>
              <a:t>the quickest and most convenient way of dealing with the problem would be to arrange a $20,000 overdraft. </a:t>
            </a:r>
            <a:endParaRPr lang="en-US" sz="2400" dirty="0" smtClean="0"/>
          </a:p>
          <a:p>
            <a:r>
              <a:rPr lang="en-US" sz="2400" dirty="0" smtClean="0"/>
              <a:t>Another </a:t>
            </a:r>
            <a:r>
              <a:rPr lang="en-US" sz="2400" dirty="0"/>
              <a:t>aspect of the effective management of this cash flow is the large amounts of cash in </a:t>
            </a:r>
            <a:r>
              <a:rPr lang="en-US" sz="2400" dirty="0" smtClean="0"/>
              <a:t>the </a:t>
            </a:r>
            <a:r>
              <a:rPr lang="en-US" sz="2400" dirty="0"/>
              <a:t>bank in December, January, February, March, April and May. </a:t>
            </a:r>
            <a:endParaRPr lang="en-US" sz="2400" dirty="0" smtClean="0"/>
          </a:p>
          <a:p>
            <a:r>
              <a:rPr lang="en-US" sz="2400" dirty="0" smtClean="0"/>
              <a:t>If </a:t>
            </a:r>
            <a:r>
              <a:rPr lang="en-US" sz="2400" dirty="0"/>
              <a:t>this cash were invested in marketable securities (loans to other businesses), it would earn additional cash. </a:t>
            </a:r>
            <a:endParaRPr lang="en-US" sz="2400" dirty="0" smtClean="0"/>
          </a:p>
          <a:p>
            <a:r>
              <a:rPr lang="en-US" sz="2400" dirty="0" smtClean="0"/>
              <a:t>Obviously </a:t>
            </a:r>
            <a:r>
              <a:rPr lang="en-US" sz="2400" dirty="0"/>
              <a:t>cash flows need to be carefully managed. </a:t>
            </a:r>
          </a:p>
          <a:p>
            <a:endParaRPr lang="en-US" dirty="0"/>
          </a:p>
        </p:txBody>
      </p:sp>
    </p:spTree>
    <p:extLst>
      <p:ext uri="{BB962C8B-B14F-4D97-AF65-F5344CB8AC3E}">
        <p14:creationId xmlns:p14="http://schemas.microsoft.com/office/powerpoint/2010/main" val="865096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Distribution of payments </a:t>
            </a:r>
            <a:endParaRPr lang="en-US" dirty="0"/>
          </a:p>
        </p:txBody>
      </p:sp>
      <p:sp>
        <p:nvSpPr>
          <p:cNvPr id="3" name="Content Placeholder 2"/>
          <p:cNvSpPr>
            <a:spLocks noGrp="1"/>
          </p:cNvSpPr>
          <p:nvPr>
            <p:ph idx="1"/>
          </p:nvPr>
        </p:nvSpPr>
        <p:spPr/>
        <p:txBody>
          <a:bodyPr/>
          <a:lstStyle/>
          <a:p>
            <a:r>
              <a:rPr lang="en-US" sz="2400" dirty="0">
                <a:solidFill>
                  <a:srgbClr val="FF0000"/>
                </a:solidFill>
              </a:rPr>
              <a:t>Businesses often have a choice as to when many bills are paid. </a:t>
            </a:r>
            <a:endParaRPr lang="en-US" sz="2400" dirty="0" smtClean="0">
              <a:solidFill>
                <a:srgbClr val="FF0000"/>
              </a:solidFill>
            </a:endParaRPr>
          </a:p>
          <a:p>
            <a:r>
              <a:rPr lang="en-US" sz="2400" dirty="0" smtClean="0">
                <a:solidFill>
                  <a:srgbClr val="FF0000"/>
                </a:solidFill>
              </a:rPr>
              <a:t>Lease </a:t>
            </a:r>
            <a:r>
              <a:rPr lang="en-US" sz="2400" dirty="0">
                <a:solidFill>
                  <a:srgbClr val="FF0000"/>
                </a:solidFill>
              </a:rPr>
              <a:t>payments, for </a:t>
            </a:r>
            <a:r>
              <a:rPr lang="en-US" sz="2400" dirty="0" smtClean="0">
                <a:solidFill>
                  <a:srgbClr val="FF0000"/>
                </a:solidFill>
              </a:rPr>
              <a:t>example,</a:t>
            </a:r>
            <a:r>
              <a:rPr lang="en-US" sz="2400" dirty="0">
                <a:solidFill>
                  <a:srgbClr val="FF0000"/>
                </a:solidFill>
              </a:rPr>
              <a:t> </a:t>
            </a:r>
            <a:r>
              <a:rPr lang="en-US" sz="2400" dirty="0" smtClean="0">
                <a:solidFill>
                  <a:srgbClr val="FF0000"/>
                </a:solidFill>
              </a:rPr>
              <a:t>can </a:t>
            </a:r>
            <a:r>
              <a:rPr lang="en-US" sz="2400" dirty="0">
                <a:solidFill>
                  <a:srgbClr val="FF0000"/>
                </a:solidFill>
              </a:rPr>
              <a:t>be linked to the cash flow cycle. </a:t>
            </a:r>
            <a:endParaRPr lang="en-US" sz="2400" dirty="0" smtClean="0">
              <a:solidFill>
                <a:srgbClr val="FF0000"/>
              </a:solidFill>
            </a:endParaRPr>
          </a:p>
          <a:p>
            <a:r>
              <a:rPr lang="en-US" sz="2400" dirty="0" smtClean="0"/>
              <a:t>Most </a:t>
            </a:r>
            <a:r>
              <a:rPr lang="en-US" sz="2400" dirty="0"/>
              <a:t>wheat farmers link the lease payments for tractors and headers to the once-a-year payment for their wheat. </a:t>
            </a:r>
            <a:endParaRPr lang="en-US" sz="2400" dirty="0" smtClean="0"/>
          </a:p>
          <a:p>
            <a:r>
              <a:rPr lang="en-US" sz="2400" dirty="0" smtClean="0"/>
              <a:t>Insurance </a:t>
            </a:r>
            <a:r>
              <a:rPr lang="en-US" sz="2400" dirty="0"/>
              <a:t>premiums are another example where the payment can be made at any time of the year. </a:t>
            </a:r>
            <a:endParaRPr lang="en-US" sz="2400" dirty="0" smtClean="0"/>
          </a:p>
          <a:p>
            <a:r>
              <a:rPr lang="en-US" sz="2400" dirty="0" smtClean="0">
                <a:solidFill>
                  <a:srgbClr val="FF0000"/>
                </a:solidFill>
              </a:rPr>
              <a:t>It </a:t>
            </a:r>
            <a:r>
              <a:rPr lang="en-US" sz="2400" dirty="0">
                <a:solidFill>
                  <a:srgbClr val="FF0000"/>
                </a:solidFill>
              </a:rPr>
              <a:t>is important to link outflows, whenever possible, to months with surplus cash. </a:t>
            </a:r>
          </a:p>
          <a:p>
            <a:endParaRPr lang="en-US" dirty="0">
              <a:solidFill>
                <a:srgbClr val="FF0000"/>
              </a:solidFill>
            </a:endParaRPr>
          </a:p>
        </p:txBody>
      </p:sp>
    </p:spTree>
    <p:extLst>
      <p:ext uri="{BB962C8B-B14F-4D97-AF65-F5344CB8AC3E}">
        <p14:creationId xmlns:p14="http://schemas.microsoft.com/office/powerpoint/2010/main" val="2027178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159</TotalTime>
  <Words>5954</Words>
  <Application>Microsoft Macintosh PowerPoint</Application>
  <PresentationFormat>Widescreen</PresentationFormat>
  <Paragraphs>363</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Calibri</vt:lpstr>
      <vt:lpstr>Century Gothic</vt:lpstr>
      <vt:lpstr>Garamond</vt:lpstr>
      <vt:lpstr>Savon</vt:lpstr>
      <vt:lpstr>Financial Management Strategies</vt:lpstr>
      <vt:lpstr>Cash flow management </vt:lpstr>
      <vt:lpstr>PowerPoint Presentation</vt:lpstr>
      <vt:lpstr>PowerPoint Presentation</vt:lpstr>
      <vt:lpstr>Cash flow statements </vt:lpstr>
      <vt:lpstr>This is how a simplified cash flow statement would look. </vt:lpstr>
      <vt:lpstr>PowerPoint Presentation</vt:lpstr>
      <vt:lpstr>PowerPoint Presentation</vt:lpstr>
      <vt:lpstr>Distribution of payments </vt:lpstr>
      <vt:lpstr>Discounts for early payment </vt:lpstr>
      <vt:lpstr>Factoring </vt:lpstr>
      <vt:lpstr>PowerPoint Presentation</vt:lpstr>
      <vt:lpstr>Working capital management </vt:lpstr>
      <vt:lpstr>PowerPoint Presentation</vt:lpstr>
      <vt:lpstr>PowerPoint Presentation</vt:lpstr>
      <vt:lpstr>Control of current assets - cash </vt:lpstr>
      <vt:lpstr>Control of current assets - receivables </vt:lpstr>
      <vt:lpstr>They are: </vt:lpstr>
      <vt:lpstr>1. Credit policy </vt:lpstr>
      <vt:lpstr>PowerPoint Presentation</vt:lpstr>
      <vt:lpstr>PowerPoint Presentation</vt:lpstr>
      <vt:lpstr>2. Factoring </vt:lpstr>
      <vt:lpstr>Control of current assets - inventories </vt:lpstr>
      <vt:lpstr>PowerPoint Presentation</vt:lpstr>
      <vt:lpstr>1. Inventory policy</vt:lpstr>
      <vt:lpstr>2. Just-in-time (JIT)</vt:lpstr>
      <vt:lpstr>Activity!</vt:lpstr>
      <vt:lpstr>Control of current liabilities </vt:lpstr>
      <vt:lpstr>PowerPoint Presentation</vt:lpstr>
      <vt:lpstr>Control of current liabilities - payables  </vt:lpstr>
      <vt:lpstr>PowerPoint Presentation</vt:lpstr>
      <vt:lpstr>Control of current liabilities - loans </vt:lpstr>
      <vt:lpstr>PowerPoint Presentation</vt:lpstr>
      <vt:lpstr>Control of current liabilities - overdrafts </vt:lpstr>
      <vt:lpstr>Strategies - leasing </vt:lpstr>
      <vt:lpstr>PowerPoint Presentation</vt:lpstr>
      <vt:lpstr>Case Study</vt:lpstr>
      <vt:lpstr>Strategies - sale and lease-back </vt:lpstr>
      <vt:lpstr>Profitability management </vt:lpstr>
      <vt:lpstr>PowerPoint Presentation</vt:lpstr>
      <vt:lpstr>Cost controls </vt:lpstr>
      <vt:lpstr>PowerPoint Presentation</vt:lpstr>
      <vt:lpstr>Cost controls - fixed and variable </vt:lpstr>
      <vt:lpstr>PowerPoint Presentation</vt:lpstr>
      <vt:lpstr>Cost controls - cost centres </vt:lpstr>
      <vt:lpstr>PowerPoint Presentation</vt:lpstr>
      <vt:lpstr>Cost controls - expense minimisation </vt:lpstr>
      <vt:lpstr>PowerPoint Presentation</vt:lpstr>
      <vt:lpstr>Revenue controls - marketing 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Profitability management worksheet</vt:lpstr>
      <vt:lpstr>Global financial management </vt:lpstr>
      <vt:lpstr>PowerPoint Presentation</vt:lpstr>
      <vt:lpstr>Exchange rates </vt:lpstr>
      <vt:lpstr>PowerPoint Presentation</vt:lpstr>
      <vt:lpstr>PowerPoint Presentation</vt:lpstr>
      <vt:lpstr>Interest rates </vt:lpstr>
      <vt:lpstr>PowerPoint Presentation</vt:lpstr>
      <vt:lpstr>PowerPoint Presentation</vt:lpstr>
      <vt:lpstr>Methods of international payment </vt:lpstr>
      <vt:lpstr>Methods of international payment - payment in advance </vt:lpstr>
      <vt:lpstr>Methods of international payment - letter of credit </vt:lpstr>
      <vt:lpstr>Methods of international payment - clean payment </vt:lpstr>
      <vt:lpstr>Methods of international payment - bill of exchange </vt:lpstr>
      <vt:lpstr>PowerPoint Presentation</vt:lpstr>
      <vt:lpstr>Hedging </vt:lpstr>
      <vt:lpstr>PowerPoint Presentation</vt:lpstr>
      <vt:lpstr>Derivatives </vt:lpstr>
      <vt:lpstr>PowerPoint Presentation</vt:lpstr>
      <vt:lpstr>PowerPoint Presentation</vt:lpstr>
      <vt:lpstr>PowerPoint Presentation</vt:lpstr>
      <vt:lpstr>Revision worksheet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Strategies</dc:title>
  <dc:creator>Hammond, Kelly</dc:creator>
  <cp:lastModifiedBy>Hammond, Kelly</cp:lastModifiedBy>
  <cp:revision>15</cp:revision>
  <cp:lastPrinted>2016-05-31T00:59:28Z</cp:lastPrinted>
  <dcterms:created xsi:type="dcterms:W3CDTF">2016-05-25T10:39:23Z</dcterms:created>
  <dcterms:modified xsi:type="dcterms:W3CDTF">2016-06-02T04:57:08Z</dcterms:modified>
</cp:coreProperties>
</file>