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0" r:id="rId5"/>
    <p:sldId id="260" r:id="rId6"/>
    <p:sldId id="261" r:id="rId7"/>
    <p:sldId id="267" r:id="rId8"/>
    <p:sldId id="266" r:id="rId9"/>
    <p:sldId id="262" r:id="rId10"/>
    <p:sldId id="263" r:id="rId11"/>
    <p:sldId id="268" r:id="rId12"/>
    <p:sldId id="264"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474"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10/28/2014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Egyptian Gods</a:t>
            </a:r>
            <a:endParaRPr lang="en-US" dirty="0"/>
          </a:p>
        </p:txBody>
      </p:sp>
    </p:spTree>
    <p:extLst>
      <p:ext uri="{BB962C8B-B14F-4D97-AF65-F5344CB8AC3E}">
        <p14:creationId xmlns:p14="http://schemas.microsoft.com/office/powerpoint/2010/main" val="3121890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8104"/>
            <a:ext cx="8042276" cy="1497263"/>
          </a:xfrm>
        </p:spPr>
        <p:txBody>
          <a:bodyPr/>
          <a:lstStyle/>
          <a:p>
            <a:r>
              <a:rPr lang="en-US" dirty="0" smtClean="0"/>
              <a:t>Isis</a:t>
            </a:r>
            <a:br>
              <a:rPr lang="en-US" dirty="0" smtClean="0"/>
            </a:br>
            <a:r>
              <a:rPr lang="en-US" sz="2400" dirty="0" smtClean="0"/>
              <a:t>Was a protective goddess who used spells to protect.</a:t>
            </a:r>
            <a:endParaRPr lang="en-US" sz="2400" dirty="0"/>
          </a:p>
        </p:txBody>
      </p:sp>
      <p:sp>
        <p:nvSpPr>
          <p:cNvPr id="7" name="TextBox 6"/>
          <p:cNvSpPr txBox="1"/>
          <p:nvPr/>
        </p:nvSpPr>
        <p:spPr>
          <a:xfrm>
            <a:off x="882316" y="2458453"/>
            <a:ext cx="2419684" cy="2862323"/>
          </a:xfrm>
          <a:prstGeom prst="rect">
            <a:avLst/>
          </a:prstGeom>
          <a:noFill/>
        </p:spPr>
        <p:txBody>
          <a:bodyPr wrap="square" rtlCol="0">
            <a:spAutoFit/>
          </a:bodyPr>
          <a:lstStyle/>
          <a:p>
            <a:pPr algn="just"/>
            <a:r>
              <a:rPr lang="en-US" dirty="0" smtClean="0"/>
              <a:t>Isis was depicted in two ways, having a throne shaped headdress, and having cows horns with a sun between them. She used powerful magic spells to help people in need.</a:t>
            </a:r>
            <a:endParaRPr lang="en-US" dirty="0"/>
          </a:p>
        </p:txBody>
      </p:sp>
      <p:sp>
        <p:nvSpPr>
          <p:cNvPr id="8" name="TextBox 7"/>
          <p:cNvSpPr txBox="1"/>
          <p:nvPr/>
        </p:nvSpPr>
        <p:spPr>
          <a:xfrm>
            <a:off x="5900822" y="2458453"/>
            <a:ext cx="2387600" cy="3046988"/>
          </a:xfrm>
          <a:prstGeom prst="rect">
            <a:avLst/>
          </a:prstGeom>
          <a:noFill/>
        </p:spPr>
        <p:txBody>
          <a:bodyPr wrap="square" rtlCol="0">
            <a:spAutoFit/>
          </a:bodyPr>
          <a:lstStyle/>
          <a:p>
            <a:pPr algn="just"/>
            <a:r>
              <a:rPr lang="en-US" sz="1600" dirty="0"/>
              <a:t>Isis was the wife of Osiris and the mother of Horus</a:t>
            </a:r>
            <a:r>
              <a:rPr lang="en-US" sz="1600" dirty="0" smtClean="0"/>
              <a:t>. </a:t>
            </a:r>
            <a:r>
              <a:rPr lang="en-US" sz="1600" dirty="0"/>
              <a:t>Since each pharaoh was considered the 'living Horus', Isis was very important</a:t>
            </a:r>
            <a:r>
              <a:rPr lang="en-US" sz="1600" dirty="0" smtClean="0"/>
              <a:t>. </a:t>
            </a:r>
            <a:r>
              <a:rPr lang="en-US" sz="1600" dirty="0"/>
              <a:t>Isis is associated with thrones because her lap was the first 'throne' that Horus sat upon.</a:t>
            </a:r>
          </a:p>
        </p:txBody>
      </p:sp>
      <p:sp>
        <p:nvSpPr>
          <p:cNvPr id="9" name="TextBox 8"/>
          <p:cNvSpPr txBox="1"/>
          <p:nvPr/>
        </p:nvSpPr>
        <p:spPr>
          <a:xfrm>
            <a:off x="708527" y="5772666"/>
            <a:ext cx="7759031" cy="369332"/>
          </a:xfrm>
          <a:prstGeom prst="rect">
            <a:avLst/>
          </a:prstGeom>
          <a:noFill/>
        </p:spPr>
        <p:txBody>
          <a:bodyPr wrap="square" rtlCol="0">
            <a:spAutoFit/>
          </a:bodyPr>
          <a:lstStyle/>
          <a:p>
            <a:pPr algn="ctr"/>
            <a:r>
              <a:rPr lang="en-US" dirty="0"/>
              <a:t>A temple was built to honour Isis at Philae. It is still standing today.</a:t>
            </a:r>
          </a:p>
        </p:txBody>
      </p:sp>
      <p:pic>
        <p:nvPicPr>
          <p:cNvPr id="4" name="Picture 3"/>
          <p:cNvPicPr>
            <a:picLocks noChangeAspect="1"/>
          </p:cNvPicPr>
          <p:nvPr/>
        </p:nvPicPr>
        <p:blipFill>
          <a:blip r:embed="rId2"/>
          <a:stretch>
            <a:fillRect/>
          </a:stretch>
        </p:blipFill>
        <p:spPr>
          <a:xfrm>
            <a:off x="3810000" y="2339474"/>
            <a:ext cx="1524000" cy="2730500"/>
          </a:xfrm>
          <a:prstGeom prst="rect">
            <a:avLst/>
          </a:prstGeom>
        </p:spPr>
      </p:pic>
      <p:pic>
        <p:nvPicPr>
          <p:cNvPr id="19" name="Picture 18"/>
          <p:cNvPicPr>
            <a:picLocks noChangeAspect="1"/>
          </p:cNvPicPr>
          <p:nvPr/>
        </p:nvPicPr>
        <p:blipFill>
          <a:blip r:embed="rId3"/>
          <a:stretch>
            <a:fillRect/>
          </a:stretch>
        </p:blipFill>
        <p:spPr>
          <a:xfrm>
            <a:off x="7984346" y="111626"/>
            <a:ext cx="993159" cy="1497263"/>
          </a:xfrm>
          <a:prstGeom prst="rect">
            <a:avLst/>
          </a:prstGeom>
        </p:spPr>
      </p:pic>
      <p:pic>
        <p:nvPicPr>
          <p:cNvPr id="5" name="Picture 4"/>
          <p:cNvPicPr>
            <a:picLocks noChangeAspect="1"/>
          </p:cNvPicPr>
          <p:nvPr/>
        </p:nvPicPr>
        <p:blipFill>
          <a:blip r:embed="rId4"/>
          <a:stretch>
            <a:fillRect/>
          </a:stretch>
        </p:blipFill>
        <p:spPr>
          <a:xfrm>
            <a:off x="4000500" y="318169"/>
            <a:ext cx="1143000" cy="647700"/>
          </a:xfrm>
          <a:prstGeom prst="rect">
            <a:avLst/>
          </a:prstGeom>
        </p:spPr>
      </p:pic>
    </p:spTree>
    <p:extLst>
      <p:ext uri="{BB962C8B-B14F-4D97-AF65-F5344CB8AC3E}">
        <p14:creationId xmlns:p14="http://schemas.microsoft.com/office/powerpoint/2010/main" val="61225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err="1" smtClean="0"/>
              <a:t>Sekhmet</a:t>
            </a:r>
            <a:endParaRPr lang="en-AU" dirty="0"/>
          </a:p>
        </p:txBody>
      </p:sp>
      <p:sp>
        <p:nvSpPr>
          <p:cNvPr id="5" name="Content Placeholder 4"/>
          <p:cNvSpPr>
            <a:spLocks noGrp="1"/>
          </p:cNvSpPr>
          <p:nvPr>
            <p:ph sz="half" idx="1"/>
          </p:nvPr>
        </p:nvSpPr>
        <p:spPr>
          <a:xfrm>
            <a:off x="549275" y="1600201"/>
            <a:ext cx="2873375" cy="4343400"/>
          </a:xfrm>
        </p:spPr>
        <p:txBody>
          <a:bodyPr/>
          <a:lstStyle/>
          <a:p>
            <a:r>
              <a:rPr lang="en-AU" dirty="0"/>
              <a:t>Goddess of fire, war, vengeance, menstruation, and medicine</a:t>
            </a:r>
          </a:p>
        </p:txBody>
      </p:sp>
      <p:sp>
        <p:nvSpPr>
          <p:cNvPr id="6" name="Content Placeholder 5"/>
          <p:cNvSpPr>
            <a:spLocks noGrp="1"/>
          </p:cNvSpPr>
          <p:nvPr>
            <p:ph sz="half" idx="2"/>
          </p:nvPr>
        </p:nvSpPr>
        <p:spPr>
          <a:xfrm>
            <a:off x="5518149" y="1600201"/>
            <a:ext cx="3073401" cy="4343400"/>
          </a:xfrm>
        </p:spPr>
        <p:txBody>
          <a:bodyPr/>
          <a:lstStyle/>
          <a:p>
            <a:r>
              <a:rPr lang="en-AU" dirty="0" err="1"/>
              <a:t>Sekhmet</a:t>
            </a:r>
            <a:r>
              <a:rPr lang="en-AU" dirty="0"/>
              <a:t> with head of lioness and a solar disk and uraeus on her head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650" y="1600201"/>
            <a:ext cx="2095500" cy="45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3248025"/>
            <a:ext cx="1143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120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8104"/>
            <a:ext cx="8042276" cy="1497263"/>
          </a:xfrm>
        </p:spPr>
        <p:txBody>
          <a:bodyPr/>
          <a:lstStyle/>
          <a:p>
            <a:r>
              <a:rPr lang="en-US" dirty="0" smtClean="0"/>
              <a:t>Osiris</a:t>
            </a:r>
            <a:br>
              <a:rPr lang="en-US" dirty="0" smtClean="0"/>
            </a:br>
            <a:r>
              <a:rPr lang="en-US" sz="2400" dirty="0" smtClean="0"/>
              <a:t>Was the god of the dead and ruler of the underworld.</a:t>
            </a:r>
            <a:endParaRPr lang="en-US" sz="2400" dirty="0"/>
          </a:p>
        </p:txBody>
      </p:sp>
      <p:sp>
        <p:nvSpPr>
          <p:cNvPr id="7" name="TextBox 6"/>
          <p:cNvSpPr txBox="1"/>
          <p:nvPr/>
        </p:nvSpPr>
        <p:spPr>
          <a:xfrm>
            <a:off x="882316" y="2458453"/>
            <a:ext cx="2419684" cy="2585323"/>
          </a:xfrm>
          <a:prstGeom prst="rect">
            <a:avLst/>
          </a:prstGeom>
          <a:noFill/>
        </p:spPr>
        <p:txBody>
          <a:bodyPr wrap="square" rtlCol="0">
            <a:spAutoFit/>
          </a:bodyPr>
          <a:lstStyle/>
          <a:p>
            <a:pPr algn="just"/>
            <a:r>
              <a:rPr lang="en-US" dirty="0" smtClean="0"/>
              <a:t>Osiris was shown to be a human who was mummified and wore a cone-like headdress with feathers. Osiris was also the god of resurrection and fertility.</a:t>
            </a:r>
            <a:endParaRPr lang="en-US" dirty="0"/>
          </a:p>
        </p:txBody>
      </p:sp>
      <p:sp>
        <p:nvSpPr>
          <p:cNvPr id="8" name="TextBox 7"/>
          <p:cNvSpPr txBox="1"/>
          <p:nvPr/>
        </p:nvSpPr>
        <p:spPr>
          <a:xfrm>
            <a:off x="5900822" y="2458453"/>
            <a:ext cx="2387600" cy="2862323"/>
          </a:xfrm>
          <a:prstGeom prst="rect">
            <a:avLst/>
          </a:prstGeom>
          <a:noFill/>
        </p:spPr>
        <p:txBody>
          <a:bodyPr wrap="square" rtlCol="0">
            <a:spAutoFit/>
          </a:bodyPr>
          <a:lstStyle/>
          <a:p>
            <a:pPr algn="just"/>
            <a:r>
              <a:rPr lang="en-US" dirty="0"/>
              <a:t>T</a:t>
            </a:r>
            <a:r>
              <a:rPr lang="en-US" dirty="0" smtClean="0"/>
              <a:t>he </a:t>
            </a:r>
            <a:r>
              <a:rPr lang="en-US" dirty="0"/>
              <a:t>ancient Egyptians believed that Osiris gave them the gift of barley, one of their most important crops</a:t>
            </a:r>
            <a:r>
              <a:rPr lang="en-US" dirty="0" smtClean="0"/>
              <a:t>. </a:t>
            </a:r>
            <a:r>
              <a:rPr lang="en-US" dirty="0" err="1" smtClean="0"/>
              <a:t>Orisis</a:t>
            </a:r>
            <a:r>
              <a:rPr lang="en-US" dirty="0" smtClean="0"/>
              <a:t> was the husband of Isis, the protective goddess.</a:t>
            </a:r>
            <a:endParaRPr lang="en-US" dirty="0"/>
          </a:p>
        </p:txBody>
      </p:sp>
      <p:sp>
        <p:nvSpPr>
          <p:cNvPr id="9" name="TextBox 8"/>
          <p:cNvSpPr txBox="1"/>
          <p:nvPr/>
        </p:nvSpPr>
        <p:spPr>
          <a:xfrm>
            <a:off x="708527" y="5772666"/>
            <a:ext cx="7759031" cy="369332"/>
          </a:xfrm>
          <a:prstGeom prst="rect">
            <a:avLst/>
          </a:prstGeom>
          <a:noFill/>
        </p:spPr>
        <p:txBody>
          <a:bodyPr wrap="square" rtlCol="0">
            <a:spAutoFit/>
          </a:bodyPr>
          <a:lstStyle/>
          <a:p>
            <a:pPr algn="ctr"/>
            <a:r>
              <a:rPr lang="en-US" dirty="0"/>
              <a:t>A large temple was built to honour Osiris at Abydos. </a:t>
            </a:r>
          </a:p>
        </p:txBody>
      </p:sp>
      <p:pic>
        <p:nvPicPr>
          <p:cNvPr id="3" name="Picture 2"/>
          <p:cNvPicPr>
            <a:picLocks noChangeAspect="1"/>
          </p:cNvPicPr>
          <p:nvPr/>
        </p:nvPicPr>
        <p:blipFill>
          <a:blip r:embed="rId2"/>
          <a:stretch>
            <a:fillRect/>
          </a:stretch>
        </p:blipFill>
        <p:spPr>
          <a:xfrm>
            <a:off x="3810000" y="2458453"/>
            <a:ext cx="1524000" cy="2730500"/>
          </a:xfrm>
          <a:prstGeom prst="rect">
            <a:avLst/>
          </a:prstGeom>
        </p:spPr>
      </p:pic>
      <p:pic>
        <p:nvPicPr>
          <p:cNvPr id="6" name="Picture 5"/>
          <p:cNvPicPr>
            <a:picLocks noChangeAspect="1"/>
          </p:cNvPicPr>
          <p:nvPr/>
        </p:nvPicPr>
        <p:blipFill>
          <a:blip r:embed="rId3"/>
          <a:stretch>
            <a:fillRect/>
          </a:stretch>
        </p:blipFill>
        <p:spPr>
          <a:xfrm>
            <a:off x="4127500" y="224254"/>
            <a:ext cx="889000" cy="647700"/>
          </a:xfrm>
          <a:prstGeom prst="rect">
            <a:avLst/>
          </a:prstGeom>
        </p:spPr>
      </p:pic>
      <p:pic>
        <p:nvPicPr>
          <p:cNvPr id="11" name="Picture 10"/>
          <p:cNvPicPr>
            <a:picLocks noChangeAspect="1"/>
          </p:cNvPicPr>
          <p:nvPr/>
        </p:nvPicPr>
        <p:blipFill>
          <a:blip r:embed="rId4"/>
          <a:stretch>
            <a:fillRect/>
          </a:stretch>
        </p:blipFill>
        <p:spPr>
          <a:xfrm>
            <a:off x="8046452" y="107576"/>
            <a:ext cx="935788" cy="935788"/>
          </a:xfrm>
          <a:prstGeom prst="rect">
            <a:avLst/>
          </a:prstGeom>
        </p:spPr>
      </p:pic>
    </p:spTree>
    <p:extLst>
      <p:ext uri="{BB962C8B-B14F-4D97-AF65-F5344CB8AC3E}">
        <p14:creationId xmlns:p14="http://schemas.microsoft.com/office/powerpoint/2010/main" val="280315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8104"/>
            <a:ext cx="8042276" cy="1497263"/>
          </a:xfrm>
        </p:spPr>
        <p:txBody>
          <a:bodyPr/>
          <a:lstStyle/>
          <a:p>
            <a:r>
              <a:rPr lang="en-US" dirty="0" smtClean="0"/>
              <a:t>Ra</a:t>
            </a:r>
            <a:br>
              <a:rPr lang="en-US" dirty="0" smtClean="0"/>
            </a:br>
            <a:r>
              <a:rPr lang="en-US" sz="2400" dirty="0" smtClean="0"/>
              <a:t>Was the sun god, and the most important of the ancient </a:t>
            </a:r>
            <a:r>
              <a:rPr lang="en-US" sz="2400" dirty="0"/>
              <a:t>E</a:t>
            </a:r>
            <a:r>
              <a:rPr lang="en-US" sz="2400" dirty="0" smtClean="0"/>
              <a:t>gyptians.</a:t>
            </a:r>
            <a:endParaRPr lang="en-US" sz="2400" dirty="0"/>
          </a:p>
        </p:txBody>
      </p:sp>
      <p:sp>
        <p:nvSpPr>
          <p:cNvPr id="7" name="TextBox 6"/>
          <p:cNvSpPr txBox="1"/>
          <p:nvPr/>
        </p:nvSpPr>
        <p:spPr>
          <a:xfrm>
            <a:off x="882316" y="2458453"/>
            <a:ext cx="2419684" cy="3139321"/>
          </a:xfrm>
          <a:prstGeom prst="rect">
            <a:avLst/>
          </a:prstGeom>
          <a:noFill/>
        </p:spPr>
        <p:txBody>
          <a:bodyPr wrap="square" rtlCol="0">
            <a:spAutoFit/>
          </a:bodyPr>
          <a:lstStyle/>
          <a:p>
            <a:pPr algn="just"/>
            <a:r>
              <a:rPr lang="en-US" dirty="0" smtClean="0"/>
              <a:t>Ra had the head of a hawk and wore a headdress which was formed of a ring of sun.  Ra was believed to be swallowed up by the sky goddess, Nut each night and reborn each morning.</a:t>
            </a:r>
            <a:endParaRPr lang="en-US" dirty="0"/>
          </a:p>
        </p:txBody>
      </p:sp>
      <p:sp>
        <p:nvSpPr>
          <p:cNvPr id="8" name="TextBox 7"/>
          <p:cNvSpPr txBox="1"/>
          <p:nvPr/>
        </p:nvSpPr>
        <p:spPr>
          <a:xfrm>
            <a:off x="5900822" y="2458453"/>
            <a:ext cx="2387600" cy="2862323"/>
          </a:xfrm>
          <a:prstGeom prst="rect">
            <a:avLst/>
          </a:prstGeom>
          <a:noFill/>
        </p:spPr>
        <p:txBody>
          <a:bodyPr wrap="square" rtlCol="0">
            <a:spAutoFit/>
          </a:bodyPr>
          <a:lstStyle/>
          <a:p>
            <a:pPr algn="just"/>
            <a:r>
              <a:rPr lang="en-US" dirty="0"/>
              <a:t>The ancient Egyptians also believed that he travelled through the underworld at night. In the underworld, Ra appeared as a man with the head of a ram.</a:t>
            </a:r>
          </a:p>
        </p:txBody>
      </p:sp>
      <p:pic>
        <p:nvPicPr>
          <p:cNvPr id="11" name="Picture 10"/>
          <p:cNvPicPr>
            <a:picLocks noChangeAspect="1"/>
          </p:cNvPicPr>
          <p:nvPr/>
        </p:nvPicPr>
        <p:blipFill>
          <a:blip r:embed="rId2"/>
          <a:stretch>
            <a:fillRect/>
          </a:stretch>
        </p:blipFill>
        <p:spPr>
          <a:xfrm>
            <a:off x="8046452" y="107576"/>
            <a:ext cx="935788" cy="935788"/>
          </a:xfrm>
          <a:prstGeom prst="rect">
            <a:avLst/>
          </a:prstGeom>
        </p:spPr>
      </p:pic>
      <p:pic>
        <p:nvPicPr>
          <p:cNvPr id="4" name="Picture 3"/>
          <p:cNvPicPr>
            <a:picLocks noChangeAspect="1"/>
          </p:cNvPicPr>
          <p:nvPr/>
        </p:nvPicPr>
        <p:blipFill>
          <a:blip r:embed="rId3"/>
          <a:stretch>
            <a:fillRect/>
          </a:stretch>
        </p:blipFill>
        <p:spPr>
          <a:xfrm>
            <a:off x="4040318" y="107576"/>
            <a:ext cx="1016000" cy="584200"/>
          </a:xfrm>
          <a:prstGeom prst="rect">
            <a:avLst/>
          </a:prstGeom>
        </p:spPr>
      </p:pic>
      <p:pic>
        <p:nvPicPr>
          <p:cNvPr id="5" name="Picture 4"/>
          <p:cNvPicPr>
            <a:picLocks noChangeAspect="1"/>
          </p:cNvPicPr>
          <p:nvPr/>
        </p:nvPicPr>
        <p:blipFill>
          <a:blip r:embed="rId4"/>
          <a:stretch>
            <a:fillRect/>
          </a:stretch>
        </p:blipFill>
        <p:spPr>
          <a:xfrm>
            <a:off x="3810000" y="2311400"/>
            <a:ext cx="1524000" cy="2730500"/>
          </a:xfrm>
          <a:prstGeom prst="rect">
            <a:avLst/>
          </a:prstGeom>
        </p:spPr>
      </p:pic>
      <p:sp>
        <p:nvSpPr>
          <p:cNvPr id="10" name="TextBox 9"/>
          <p:cNvSpPr txBox="1"/>
          <p:nvPr/>
        </p:nvSpPr>
        <p:spPr>
          <a:xfrm>
            <a:off x="1363330" y="5938071"/>
            <a:ext cx="6572683" cy="646331"/>
          </a:xfrm>
          <a:prstGeom prst="rect">
            <a:avLst/>
          </a:prstGeom>
          <a:noFill/>
        </p:spPr>
        <p:txBody>
          <a:bodyPr wrap="none" rtlCol="0">
            <a:spAutoFit/>
          </a:bodyPr>
          <a:lstStyle/>
          <a:p>
            <a:pPr algn="ctr"/>
            <a:r>
              <a:rPr lang="en-US" dirty="0" smtClean="0"/>
              <a:t>There are a number of temples in Thebes and Luxor which </a:t>
            </a:r>
          </a:p>
          <a:p>
            <a:pPr algn="ctr"/>
            <a:r>
              <a:rPr lang="en-US" dirty="0" smtClean="0"/>
              <a:t>are dedicated to </a:t>
            </a:r>
            <a:r>
              <a:rPr lang="en-US" dirty="0" err="1" smtClean="0"/>
              <a:t>Amun</a:t>
            </a:r>
            <a:r>
              <a:rPr lang="en-US" dirty="0" smtClean="0"/>
              <a:t> Ra, but none just for Ra.</a:t>
            </a:r>
            <a:endParaRPr lang="en-US" dirty="0"/>
          </a:p>
        </p:txBody>
      </p:sp>
    </p:spTree>
    <p:extLst>
      <p:ext uri="{BB962C8B-B14F-4D97-AF65-F5344CB8AC3E}">
        <p14:creationId xmlns:p14="http://schemas.microsoft.com/office/powerpoint/2010/main" val="4181569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Amun</a:t>
            </a:r>
            <a:r>
              <a:rPr lang="en-AU" dirty="0" smtClean="0"/>
              <a:t> Ra</a:t>
            </a:r>
            <a:endParaRPr lang="en-AU" dirty="0"/>
          </a:p>
        </p:txBody>
      </p:sp>
      <p:sp>
        <p:nvSpPr>
          <p:cNvPr id="4" name="Content Placeholder 3"/>
          <p:cNvSpPr>
            <a:spLocks noGrp="1"/>
          </p:cNvSpPr>
          <p:nvPr>
            <p:ph sz="half" idx="1"/>
          </p:nvPr>
        </p:nvSpPr>
        <p:spPr>
          <a:xfrm>
            <a:off x="549275" y="1600201"/>
            <a:ext cx="3067685" cy="4343400"/>
          </a:xfrm>
        </p:spPr>
        <p:txBody>
          <a:bodyPr/>
          <a:lstStyle/>
          <a:p>
            <a:r>
              <a:rPr lang="en-AU" dirty="0"/>
              <a:t>He is the ultimate god of entire ancient Egypt; many of the Egyptians considered him as the God of Kings and King of Gods! He is the oldest and the most worshipped ruler of ancient Egypt. </a:t>
            </a:r>
          </a:p>
        </p:txBody>
      </p:sp>
      <p:sp>
        <p:nvSpPr>
          <p:cNvPr id="5" name="Content Placeholder 4"/>
          <p:cNvSpPr>
            <a:spLocks noGrp="1"/>
          </p:cNvSpPr>
          <p:nvPr>
            <p:ph sz="half" idx="2"/>
          </p:nvPr>
        </p:nvSpPr>
        <p:spPr>
          <a:xfrm>
            <a:off x="5314949" y="1600201"/>
            <a:ext cx="3276601" cy="4343400"/>
          </a:xfrm>
        </p:spPr>
        <p:txBody>
          <a:bodyPr/>
          <a:lstStyle/>
          <a:p>
            <a:r>
              <a:rPr lang="en-AU" dirty="0"/>
              <a:t>A bearded Man wearing a cap surmounted by two tall plumes. A ram, a ram headed man, or a ram headed sphinx.</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9050" y="2033588"/>
            <a:ext cx="1485900"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12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4632" y="1069473"/>
            <a:ext cx="8154736" cy="3477875"/>
          </a:xfrm>
          <a:prstGeom prst="rect">
            <a:avLst/>
          </a:prstGeom>
          <a:noFill/>
        </p:spPr>
        <p:txBody>
          <a:bodyPr wrap="square" rtlCol="0">
            <a:spAutoFit/>
          </a:bodyPr>
          <a:lstStyle/>
          <a:p>
            <a:pPr algn="just"/>
            <a:r>
              <a:rPr lang="en-US" sz="2000" dirty="0" smtClean="0"/>
              <a:t>In ancient Egyptian times, gods were extremely important</a:t>
            </a:r>
          </a:p>
          <a:p>
            <a:pPr algn="just"/>
            <a:r>
              <a:rPr lang="en-US" sz="2000" dirty="0" smtClean="0"/>
              <a:t>in making the country run properly so the Egyptians </a:t>
            </a:r>
          </a:p>
          <a:p>
            <a:pPr algn="just"/>
            <a:r>
              <a:rPr lang="en-US" sz="2000" dirty="0"/>
              <a:t>w</a:t>
            </a:r>
            <a:r>
              <a:rPr lang="en-US" sz="2000" dirty="0" smtClean="0"/>
              <a:t>orshipped gods for just about everything- flooding, health, love, having babies, the sun, the sky and so on.</a:t>
            </a:r>
          </a:p>
          <a:p>
            <a:pPr algn="just"/>
            <a:endParaRPr lang="en-US" sz="2000" dirty="0"/>
          </a:p>
          <a:p>
            <a:pPr algn="just"/>
            <a:r>
              <a:rPr lang="en-US" sz="2000" dirty="0" smtClean="0"/>
              <a:t>There were over 2000 gods- that’s a lot more than all of the gods in all of the different religions that exist nowadays! The gods were male, or female (goddesses) and were often shown as having the body of a human and the head of an animal or bird. </a:t>
            </a:r>
          </a:p>
          <a:p>
            <a:pPr algn="just"/>
            <a:endParaRPr lang="en-US" sz="2000" dirty="0"/>
          </a:p>
          <a:p>
            <a:pPr algn="just"/>
            <a:r>
              <a:rPr lang="en-US" sz="2000" dirty="0" smtClean="0"/>
              <a:t>Can you imagine trying to remember 2000 names and their job?!</a:t>
            </a:r>
            <a:endParaRPr lang="en-US" sz="2000" dirty="0"/>
          </a:p>
        </p:txBody>
      </p:sp>
    </p:spTree>
    <p:extLst>
      <p:ext uri="{BB962C8B-B14F-4D97-AF65-F5344CB8AC3E}">
        <p14:creationId xmlns:p14="http://schemas.microsoft.com/office/powerpoint/2010/main" val="273901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err="1" smtClean="0"/>
              <a:t>Amun</a:t>
            </a:r>
            <a:r>
              <a:rPr lang="en-US" dirty="0" smtClean="0"/>
              <a:t/>
            </a:r>
            <a:br>
              <a:rPr lang="en-US" dirty="0" smtClean="0"/>
            </a:br>
            <a:r>
              <a:rPr lang="en-US" sz="2400" dirty="0" smtClean="0"/>
              <a:t>Was one of the most important gods in ancient Egyptian history. He was know as the ‘King of the Gods’</a:t>
            </a:r>
            <a:endParaRPr lang="en-US" sz="2400" dirty="0"/>
          </a:p>
        </p:txBody>
      </p:sp>
      <p:pic>
        <p:nvPicPr>
          <p:cNvPr id="4" name="Picture 3"/>
          <p:cNvPicPr>
            <a:picLocks noChangeAspect="1"/>
          </p:cNvPicPr>
          <p:nvPr/>
        </p:nvPicPr>
        <p:blipFill>
          <a:blip r:embed="rId2"/>
          <a:stretch>
            <a:fillRect/>
          </a:stretch>
        </p:blipFill>
        <p:spPr>
          <a:xfrm>
            <a:off x="3797300" y="2458453"/>
            <a:ext cx="1536700" cy="2730500"/>
          </a:xfrm>
          <a:prstGeom prst="rect">
            <a:avLst/>
          </a:prstGeom>
        </p:spPr>
      </p:pic>
      <p:pic>
        <p:nvPicPr>
          <p:cNvPr id="5" name="Picture 4"/>
          <p:cNvPicPr>
            <a:picLocks noChangeAspect="1"/>
          </p:cNvPicPr>
          <p:nvPr/>
        </p:nvPicPr>
        <p:blipFill>
          <a:blip r:embed="rId3"/>
          <a:stretch>
            <a:fillRect/>
          </a:stretch>
        </p:blipFill>
        <p:spPr>
          <a:xfrm>
            <a:off x="4000500" y="107576"/>
            <a:ext cx="1130300" cy="609600"/>
          </a:xfrm>
          <a:prstGeom prst="rect">
            <a:avLst/>
          </a:prstGeom>
        </p:spPr>
      </p:pic>
      <p:pic>
        <p:nvPicPr>
          <p:cNvPr id="6" name="Picture 5"/>
          <p:cNvPicPr>
            <a:picLocks noChangeAspect="1"/>
          </p:cNvPicPr>
          <p:nvPr/>
        </p:nvPicPr>
        <p:blipFill>
          <a:blip r:embed="rId4"/>
          <a:stretch>
            <a:fillRect/>
          </a:stretch>
        </p:blipFill>
        <p:spPr>
          <a:xfrm>
            <a:off x="8000999" y="107576"/>
            <a:ext cx="935788" cy="935788"/>
          </a:xfrm>
          <a:prstGeom prst="rect">
            <a:avLst/>
          </a:prstGeom>
        </p:spPr>
      </p:pic>
      <p:sp>
        <p:nvSpPr>
          <p:cNvPr id="7" name="TextBox 6"/>
          <p:cNvSpPr txBox="1"/>
          <p:nvPr/>
        </p:nvSpPr>
        <p:spPr>
          <a:xfrm>
            <a:off x="721895" y="2458453"/>
            <a:ext cx="2580105" cy="2031325"/>
          </a:xfrm>
          <a:prstGeom prst="rect">
            <a:avLst/>
          </a:prstGeom>
          <a:noFill/>
        </p:spPr>
        <p:txBody>
          <a:bodyPr wrap="square" rtlCol="0">
            <a:spAutoFit/>
          </a:bodyPr>
          <a:lstStyle/>
          <a:p>
            <a:pPr algn="just"/>
            <a:r>
              <a:rPr lang="en-US" dirty="0" err="1" smtClean="0"/>
              <a:t>Amun</a:t>
            </a:r>
            <a:r>
              <a:rPr lang="en-US" dirty="0" smtClean="0"/>
              <a:t> was depicted in two different ways, in one, he had the head of a ram, in the other, he had a headdress made of ostrich feathers.</a:t>
            </a:r>
            <a:endParaRPr lang="en-US" dirty="0"/>
          </a:p>
        </p:txBody>
      </p:sp>
      <p:sp>
        <p:nvSpPr>
          <p:cNvPr id="8" name="TextBox 7"/>
          <p:cNvSpPr txBox="1"/>
          <p:nvPr/>
        </p:nvSpPr>
        <p:spPr>
          <a:xfrm>
            <a:off x="5900821" y="2458453"/>
            <a:ext cx="2580105" cy="2031325"/>
          </a:xfrm>
          <a:prstGeom prst="rect">
            <a:avLst/>
          </a:prstGeom>
          <a:noFill/>
        </p:spPr>
        <p:txBody>
          <a:bodyPr wrap="square" rtlCol="0">
            <a:spAutoFit/>
          </a:bodyPr>
          <a:lstStyle/>
          <a:p>
            <a:pPr algn="just"/>
            <a:r>
              <a:rPr lang="en-US" dirty="0" smtClean="0"/>
              <a:t>At some point during the Egyptian times, </a:t>
            </a:r>
            <a:r>
              <a:rPr lang="en-US" dirty="0" err="1" smtClean="0"/>
              <a:t>Amun</a:t>
            </a:r>
            <a:r>
              <a:rPr lang="en-US" dirty="0" smtClean="0"/>
              <a:t> became even more powerful when he combined with the sun god, Ra. He then became </a:t>
            </a:r>
            <a:r>
              <a:rPr lang="en-US" dirty="0" err="1" smtClean="0"/>
              <a:t>Amun</a:t>
            </a:r>
            <a:r>
              <a:rPr lang="en-US" dirty="0" smtClean="0"/>
              <a:t>-Ra.</a:t>
            </a:r>
            <a:endParaRPr lang="en-US" dirty="0"/>
          </a:p>
        </p:txBody>
      </p:sp>
      <p:sp>
        <p:nvSpPr>
          <p:cNvPr id="9" name="TextBox 8"/>
          <p:cNvSpPr txBox="1"/>
          <p:nvPr/>
        </p:nvSpPr>
        <p:spPr>
          <a:xfrm>
            <a:off x="721895" y="5588000"/>
            <a:ext cx="7759031" cy="369332"/>
          </a:xfrm>
          <a:prstGeom prst="rect">
            <a:avLst/>
          </a:prstGeom>
          <a:noFill/>
        </p:spPr>
        <p:txBody>
          <a:bodyPr wrap="square" rtlCol="0">
            <a:spAutoFit/>
          </a:bodyPr>
          <a:lstStyle/>
          <a:p>
            <a:pPr algn="ctr"/>
            <a:r>
              <a:rPr lang="en-US" dirty="0" err="1" smtClean="0"/>
              <a:t>Amun</a:t>
            </a:r>
            <a:r>
              <a:rPr lang="en-US" dirty="0" smtClean="0"/>
              <a:t> has a temple which was built to honor him in Thebes.</a:t>
            </a:r>
            <a:endParaRPr lang="en-US" dirty="0"/>
          </a:p>
        </p:txBody>
      </p:sp>
    </p:spTree>
    <p:extLst>
      <p:ext uri="{BB962C8B-B14F-4D97-AF65-F5344CB8AC3E}">
        <p14:creationId xmlns:p14="http://schemas.microsoft.com/office/powerpoint/2010/main" val="72272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Thoth</a:t>
            </a:r>
            <a:endParaRPr lang="en-AU" dirty="0"/>
          </a:p>
        </p:txBody>
      </p:sp>
      <p:sp>
        <p:nvSpPr>
          <p:cNvPr id="4" name="Content Placeholder 3"/>
          <p:cNvSpPr>
            <a:spLocks noGrp="1"/>
          </p:cNvSpPr>
          <p:nvPr>
            <p:ph sz="half" idx="1"/>
          </p:nvPr>
        </p:nvSpPr>
        <p:spPr>
          <a:xfrm>
            <a:off x="549275" y="1600201"/>
            <a:ext cx="2884805" cy="4343400"/>
          </a:xfrm>
        </p:spPr>
        <p:txBody>
          <a:bodyPr>
            <a:normAutofit/>
          </a:bodyPr>
          <a:lstStyle/>
          <a:p>
            <a:r>
              <a:rPr lang="en-AU" dirty="0" smtClean="0"/>
              <a:t>A </a:t>
            </a:r>
            <a:r>
              <a:rPr lang="en-AU" dirty="0"/>
              <a:t>man with the head of an ibis holding a writing palette </a:t>
            </a:r>
          </a:p>
          <a:p>
            <a:endParaRPr lang="en-AU" dirty="0"/>
          </a:p>
          <a:p>
            <a:r>
              <a:rPr lang="en-AU" dirty="0"/>
              <a:t>Thoth was the god of writing and knowledge. </a:t>
            </a:r>
          </a:p>
          <a:p>
            <a:endParaRPr lang="en-AU" dirty="0"/>
          </a:p>
          <a:p>
            <a:endParaRPr lang="en-AU" dirty="0"/>
          </a:p>
          <a:p>
            <a:endParaRPr lang="en-AU" dirty="0"/>
          </a:p>
        </p:txBody>
      </p:sp>
      <p:sp>
        <p:nvSpPr>
          <p:cNvPr id="5" name="Content Placeholder 4"/>
          <p:cNvSpPr>
            <a:spLocks noGrp="1"/>
          </p:cNvSpPr>
          <p:nvPr>
            <p:ph sz="half" idx="2"/>
          </p:nvPr>
        </p:nvSpPr>
        <p:spPr>
          <a:xfrm>
            <a:off x="5387339" y="1600201"/>
            <a:ext cx="3204211" cy="4343400"/>
          </a:xfrm>
        </p:spPr>
        <p:txBody>
          <a:bodyPr>
            <a:normAutofit/>
          </a:bodyPr>
          <a:lstStyle/>
          <a:p>
            <a:r>
              <a:rPr lang="en-AU" dirty="0"/>
              <a:t>The ancient Egyptians believed that Thoth gave them the gift of hieroglyphic writing. Thoth was also connected with the moon. </a:t>
            </a:r>
          </a:p>
          <a:p>
            <a:endParaRPr lang="en-A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4080" y="2009987"/>
            <a:ext cx="1953260" cy="3499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6843" y="0"/>
            <a:ext cx="12096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70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a:t>Anubis</a:t>
            </a:r>
            <a:r>
              <a:rPr lang="en-US" dirty="0" smtClean="0"/>
              <a:t/>
            </a:r>
            <a:br>
              <a:rPr lang="en-US" dirty="0" smtClean="0"/>
            </a:br>
            <a:r>
              <a:rPr lang="en-US" sz="2400" dirty="0" smtClean="0"/>
              <a:t>Was the god of embalming (wrapping dead bodies in linin) and the dead.</a:t>
            </a:r>
            <a:endParaRPr lang="en-US" sz="2400" dirty="0"/>
          </a:p>
        </p:txBody>
      </p:sp>
      <p:pic>
        <p:nvPicPr>
          <p:cNvPr id="6" name="Picture 5"/>
          <p:cNvPicPr>
            <a:picLocks noChangeAspect="1"/>
          </p:cNvPicPr>
          <p:nvPr/>
        </p:nvPicPr>
        <p:blipFill>
          <a:blip r:embed="rId2"/>
          <a:stretch>
            <a:fillRect/>
          </a:stretch>
        </p:blipFill>
        <p:spPr>
          <a:xfrm>
            <a:off x="8000999" y="107576"/>
            <a:ext cx="935788" cy="935788"/>
          </a:xfrm>
          <a:prstGeom prst="rect">
            <a:avLst/>
          </a:prstGeom>
        </p:spPr>
      </p:pic>
      <p:sp>
        <p:nvSpPr>
          <p:cNvPr id="7" name="TextBox 6"/>
          <p:cNvSpPr txBox="1"/>
          <p:nvPr/>
        </p:nvSpPr>
        <p:spPr>
          <a:xfrm>
            <a:off x="882316" y="2458453"/>
            <a:ext cx="2419684" cy="2585323"/>
          </a:xfrm>
          <a:prstGeom prst="rect">
            <a:avLst/>
          </a:prstGeom>
          <a:noFill/>
        </p:spPr>
        <p:txBody>
          <a:bodyPr wrap="square" rtlCol="0">
            <a:spAutoFit/>
          </a:bodyPr>
          <a:lstStyle/>
          <a:p>
            <a:pPr algn="just"/>
            <a:r>
              <a:rPr lang="en-US" dirty="0" smtClean="0"/>
              <a:t>Anubis was depicted in with a jackal head. The ancient Egyptians believed that Anubis watched over the dead because jackals were often seen in cemeteries.</a:t>
            </a:r>
            <a:endParaRPr lang="en-US" dirty="0"/>
          </a:p>
        </p:txBody>
      </p:sp>
      <p:sp>
        <p:nvSpPr>
          <p:cNvPr id="8" name="TextBox 7"/>
          <p:cNvSpPr txBox="1"/>
          <p:nvPr/>
        </p:nvSpPr>
        <p:spPr>
          <a:xfrm>
            <a:off x="5900822" y="2458453"/>
            <a:ext cx="2387600" cy="2585323"/>
          </a:xfrm>
          <a:prstGeom prst="rect">
            <a:avLst/>
          </a:prstGeom>
          <a:noFill/>
        </p:spPr>
        <p:txBody>
          <a:bodyPr wrap="square" rtlCol="0">
            <a:spAutoFit/>
          </a:bodyPr>
          <a:lstStyle/>
          <a:p>
            <a:pPr algn="just"/>
            <a:r>
              <a:rPr lang="en-US" dirty="0" smtClean="0"/>
              <a:t>Anubis watched over all of the mummification that took place in ancient Egyptian times. He helped to embalm Osiris after he was killed by Seth.</a:t>
            </a:r>
            <a:endParaRPr lang="en-US" dirty="0"/>
          </a:p>
        </p:txBody>
      </p:sp>
      <p:sp>
        <p:nvSpPr>
          <p:cNvPr id="9" name="TextBox 8"/>
          <p:cNvSpPr txBox="1"/>
          <p:nvPr/>
        </p:nvSpPr>
        <p:spPr>
          <a:xfrm>
            <a:off x="721895" y="5588000"/>
            <a:ext cx="7759031" cy="369332"/>
          </a:xfrm>
          <a:prstGeom prst="rect">
            <a:avLst/>
          </a:prstGeom>
          <a:noFill/>
        </p:spPr>
        <p:txBody>
          <a:bodyPr wrap="square" rtlCol="0">
            <a:spAutoFit/>
          </a:bodyPr>
          <a:lstStyle/>
          <a:p>
            <a:pPr algn="ctr"/>
            <a:r>
              <a:rPr lang="en-US" dirty="0" smtClean="0"/>
              <a:t>Priests often wore a mask of Anubis during the embalming process.</a:t>
            </a:r>
            <a:endParaRPr lang="en-US" dirty="0"/>
          </a:p>
        </p:txBody>
      </p:sp>
      <p:pic>
        <p:nvPicPr>
          <p:cNvPr id="3" name="Picture 2"/>
          <p:cNvPicPr>
            <a:picLocks noChangeAspect="1"/>
          </p:cNvPicPr>
          <p:nvPr/>
        </p:nvPicPr>
        <p:blipFill>
          <a:blip r:embed="rId3"/>
          <a:stretch>
            <a:fillRect/>
          </a:stretch>
        </p:blipFill>
        <p:spPr>
          <a:xfrm>
            <a:off x="3810000" y="2339474"/>
            <a:ext cx="1524000" cy="2730500"/>
          </a:xfrm>
          <a:prstGeom prst="rect">
            <a:avLst/>
          </a:prstGeom>
        </p:spPr>
      </p:pic>
      <p:pic>
        <p:nvPicPr>
          <p:cNvPr id="10" name="Picture 9"/>
          <p:cNvPicPr>
            <a:picLocks noChangeAspect="1"/>
          </p:cNvPicPr>
          <p:nvPr/>
        </p:nvPicPr>
        <p:blipFill>
          <a:blip r:embed="rId4"/>
          <a:stretch>
            <a:fillRect/>
          </a:stretch>
        </p:blipFill>
        <p:spPr>
          <a:xfrm>
            <a:off x="3810000" y="213895"/>
            <a:ext cx="1600200" cy="660400"/>
          </a:xfrm>
          <a:prstGeom prst="rect">
            <a:avLst/>
          </a:prstGeom>
        </p:spPr>
      </p:pic>
    </p:spTree>
    <p:extLst>
      <p:ext uri="{BB962C8B-B14F-4D97-AF65-F5344CB8AC3E}">
        <p14:creationId xmlns:p14="http://schemas.microsoft.com/office/powerpoint/2010/main" val="114761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err="1" smtClean="0"/>
              <a:t>Bastet</a:t>
            </a:r>
            <a:r>
              <a:rPr lang="en-US" dirty="0" smtClean="0"/>
              <a:t/>
            </a:r>
            <a:br>
              <a:rPr lang="en-US" dirty="0" smtClean="0"/>
            </a:br>
            <a:r>
              <a:rPr lang="en-US" sz="2400" dirty="0" smtClean="0"/>
              <a:t>Was a protective goddess. </a:t>
            </a:r>
            <a:endParaRPr lang="en-US" sz="2400" dirty="0"/>
          </a:p>
        </p:txBody>
      </p:sp>
      <p:sp>
        <p:nvSpPr>
          <p:cNvPr id="7" name="TextBox 6"/>
          <p:cNvSpPr txBox="1"/>
          <p:nvPr/>
        </p:nvSpPr>
        <p:spPr>
          <a:xfrm>
            <a:off x="882316" y="2458453"/>
            <a:ext cx="2419684" cy="2585323"/>
          </a:xfrm>
          <a:prstGeom prst="rect">
            <a:avLst/>
          </a:prstGeom>
          <a:noFill/>
        </p:spPr>
        <p:txBody>
          <a:bodyPr wrap="square" rtlCol="0">
            <a:spAutoFit/>
          </a:bodyPr>
          <a:lstStyle/>
          <a:p>
            <a:pPr algn="just"/>
            <a:r>
              <a:rPr lang="en-US" dirty="0" err="1" smtClean="0"/>
              <a:t>Bastet</a:t>
            </a:r>
            <a:r>
              <a:rPr lang="en-US" dirty="0" smtClean="0"/>
              <a:t>, also known as </a:t>
            </a:r>
            <a:r>
              <a:rPr lang="en-US" dirty="0" err="1" smtClean="0"/>
              <a:t>Bast</a:t>
            </a:r>
            <a:r>
              <a:rPr lang="en-US" dirty="0" smtClean="0"/>
              <a:t>, had the head of a cat. However, at times of battle, she was depicted with a lioness’ head to protect the King, or pharaoh. </a:t>
            </a:r>
            <a:endParaRPr lang="en-US" dirty="0"/>
          </a:p>
        </p:txBody>
      </p:sp>
      <p:sp>
        <p:nvSpPr>
          <p:cNvPr id="8" name="TextBox 7"/>
          <p:cNvSpPr txBox="1"/>
          <p:nvPr/>
        </p:nvSpPr>
        <p:spPr>
          <a:xfrm>
            <a:off x="5900822" y="2458453"/>
            <a:ext cx="2387600" cy="2308324"/>
          </a:xfrm>
          <a:prstGeom prst="rect">
            <a:avLst/>
          </a:prstGeom>
          <a:noFill/>
        </p:spPr>
        <p:txBody>
          <a:bodyPr wrap="square" rtlCol="0">
            <a:spAutoFit/>
          </a:bodyPr>
          <a:lstStyle/>
          <a:p>
            <a:pPr algn="just"/>
            <a:r>
              <a:rPr lang="en-US" dirty="0" err="1" smtClean="0"/>
              <a:t>Bastet</a:t>
            </a:r>
            <a:r>
              <a:rPr lang="en-US" dirty="0" smtClean="0"/>
              <a:t> was usually a gentle goddess, and many ancient Egyptians had statues of cats to protect them. She was the daughter of Ra, the sun god. </a:t>
            </a:r>
            <a:endParaRPr lang="en-US" dirty="0"/>
          </a:p>
        </p:txBody>
      </p:sp>
      <p:sp>
        <p:nvSpPr>
          <p:cNvPr id="9" name="TextBox 8"/>
          <p:cNvSpPr txBox="1"/>
          <p:nvPr/>
        </p:nvSpPr>
        <p:spPr>
          <a:xfrm>
            <a:off x="721895" y="5588000"/>
            <a:ext cx="7759031" cy="369332"/>
          </a:xfrm>
          <a:prstGeom prst="rect">
            <a:avLst/>
          </a:prstGeom>
          <a:noFill/>
        </p:spPr>
        <p:txBody>
          <a:bodyPr wrap="square" rtlCol="0">
            <a:spAutoFit/>
          </a:bodyPr>
          <a:lstStyle/>
          <a:p>
            <a:pPr algn="ctr"/>
            <a:r>
              <a:rPr lang="en-US" dirty="0"/>
              <a:t>A great temple was built in her honour at Bubastis in the Delta.</a:t>
            </a:r>
          </a:p>
        </p:txBody>
      </p:sp>
      <p:pic>
        <p:nvPicPr>
          <p:cNvPr id="4" name="Picture 3"/>
          <p:cNvPicPr>
            <a:picLocks noChangeAspect="1"/>
          </p:cNvPicPr>
          <p:nvPr/>
        </p:nvPicPr>
        <p:blipFill>
          <a:blip r:embed="rId2"/>
          <a:stretch>
            <a:fillRect/>
          </a:stretch>
        </p:blipFill>
        <p:spPr>
          <a:xfrm>
            <a:off x="3810000" y="2458453"/>
            <a:ext cx="1524000" cy="2730500"/>
          </a:xfrm>
          <a:prstGeom prst="rect">
            <a:avLst/>
          </a:prstGeom>
        </p:spPr>
      </p:pic>
      <p:pic>
        <p:nvPicPr>
          <p:cNvPr id="5" name="Picture 4"/>
          <p:cNvPicPr>
            <a:picLocks noChangeAspect="1"/>
          </p:cNvPicPr>
          <p:nvPr/>
        </p:nvPicPr>
        <p:blipFill>
          <a:blip r:embed="rId3"/>
          <a:stretch>
            <a:fillRect/>
          </a:stretch>
        </p:blipFill>
        <p:spPr>
          <a:xfrm>
            <a:off x="4013200" y="263358"/>
            <a:ext cx="1104900" cy="596900"/>
          </a:xfrm>
          <a:prstGeom prst="rect">
            <a:avLst/>
          </a:prstGeom>
        </p:spPr>
      </p:pic>
      <p:pic>
        <p:nvPicPr>
          <p:cNvPr id="11" name="Picture 10"/>
          <p:cNvPicPr>
            <a:picLocks noChangeAspect="1"/>
          </p:cNvPicPr>
          <p:nvPr/>
        </p:nvPicPr>
        <p:blipFill>
          <a:blip r:embed="rId4"/>
          <a:stretch>
            <a:fillRect/>
          </a:stretch>
        </p:blipFill>
        <p:spPr>
          <a:xfrm>
            <a:off x="7984346" y="111626"/>
            <a:ext cx="993159" cy="1497263"/>
          </a:xfrm>
          <a:prstGeom prst="rect">
            <a:avLst/>
          </a:prstGeom>
        </p:spPr>
      </p:pic>
    </p:spTree>
    <p:extLst>
      <p:ext uri="{BB962C8B-B14F-4D97-AF65-F5344CB8AC3E}">
        <p14:creationId xmlns:p14="http://schemas.microsoft.com/office/powerpoint/2010/main" val="269342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Seth</a:t>
            </a:r>
            <a:endParaRPr lang="en-AU" dirty="0"/>
          </a:p>
        </p:txBody>
      </p:sp>
      <p:sp>
        <p:nvSpPr>
          <p:cNvPr id="3" name="Content Placeholder 2"/>
          <p:cNvSpPr>
            <a:spLocks noGrp="1"/>
          </p:cNvSpPr>
          <p:nvPr>
            <p:ph sz="half" idx="1"/>
          </p:nvPr>
        </p:nvSpPr>
        <p:spPr>
          <a:xfrm>
            <a:off x="549275" y="1600201"/>
            <a:ext cx="3067685" cy="4343400"/>
          </a:xfrm>
        </p:spPr>
        <p:txBody>
          <a:bodyPr>
            <a:normAutofit/>
          </a:bodyPr>
          <a:lstStyle/>
          <a:p>
            <a:r>
              <a:rPr lang="en-AU" dirty="0"/>
              <a:t>God of storms, desert, chaos and war</a:t>
            </a:r>
          </a:p>
        </p:txBody>
      </p:sp>
      <p:sp>
        <p:nvSpPr>
          <p:cNvPr id="4" name="Content Placeholder 3"/>
          <p:cNvSpPr>
            <a:spLocks noGrp="1"/>
          </p:cNvSpPr>
          <p:nvPr>
            <p:ph sz="half" idx="2"/>
          </p:nvPr>
        </p:nvSpPr>
        <p:spPr>
          <a:xfrm>
            <a:off x="5619749" y="1600201"/>
            <a:ext cx="2971801" cy="4343400"/>
          </a:xfrm>
        </p:spPr>
        <p:txBody>
          <a:bodyPr>
            <a:normAutofit/>
          </a:bodyPr>
          <a:lstStyle/>
          <a:p>
            <a:r>
              <a:rPr lang="en-AU" dirty="0"/>
              <a:t>Seth was represented as a composite figure, with a canine body, slanting eyes, square-tipped ears, tufted (in later representations, forked) tail, and a long, curved, pointed </a:t>
            </a:r>
            <a:r>
              <a:rPr lang="en-AU" dirty="0" smtClean="0"/>
              <a:t>snout</a:t>
            </a: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1755140"/>
            <a:ext cx="20955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250" y="2904808"/>
            <a:ext cx="163830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910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8687"/>
            <a:ext cx="8042276" cy="1336956"/>
          </a:xfrm>
        </p:spPr>
        <p:txBody>
          <a:bodyPr/>
          <a:lstStyle/>
          <a:p>
            <a:r>
              <a:rPr lang="en-AU" dirty="0" err="1" smtClean="0"/>
              <a:t>Hathor</a:t>
            </a:r>
            <a:endParaRPr lang="en-AU" dirty="0"/>
          </a:p>
        </p:txBody>
      </p:sp>
      <p:sp>
        <p:nvSpPr>
          <p:cNvPr id="3" name="Content Placeholder 2"/>
          <p:cNvSpPr>
            <a:spLocks noGrp="1"/>
          </p:cNvSpPr>
          <p:nvPr>
            <p:ph sz="half" idx="1"/>
          </p:nvPr>
        </p:nvSpPr>
        <p:spPr>
          <a:xfrm>
            <a:off x="549275" y="2143759"/>
            <a:ext cx="3311525" cy="3799841"/>
          </a:xfrm>
        </p:spPr>
        <p:txBody>
          <a:bodyPr/>
          <a:lstStyle/>
          <a:p>
            <a:r>
              <a:rPr lang="en-AU" dirty="0"/>
              <a:t>personified the principles of joy, feminine love, and </a:t>
            </a:r>
            <a:r>
              <a:rPr lang="en-AU" dirty="0" smtClean="0"/>
              <a:t>motherhood</a:t>
            </a:r>
          </a:p>
          <a:p>
            <a:r>
              <a:rPr lang="en-AU" dirty="0"/>
              <a:t>The goddess </a:t>
            </a:r>
            <a:r>
              <a:rPr lang="en-AU" dirty="0" err="1"/>
              <a:t>Hathor</a:t>
            </a:r>
            <a:r>
              <a:rPr lang="en-AU" dirty="0"/>
              <a:t> wearing her headdress, a sun disk with uraeus set between the cow-horns</a:t>
            </a:r>
          </a:p>
        </p:txBody>
      </p:sp>
      <p:sp>
        <p:nvSpPr>
          <p:cNvPr id="4" name="Content Placeholder 3"/>
          <p:cNvSpPr>
            <a:spLocks noGrp="1"/>
          </p:cNvSpPr>
          <p:nvPr>
            <p:ph sz="half" idx="2"/>
          </p:nvPr>
        </p:nvSpPr>
        <p:spPr>
          <a:xfrm>
            <a:off x="5364479" y="2013903"/>
            <a:ext cx="3227071" cy="3929697"/>
          </a:xfrm>
        </p:spPr>
        <p:txBody>
          <a:bodyPr/>
          <a:lstStyle/>
          <a:p>
            <a:r>
              <a:rPr lang="en-AU" dirty="0"/>
              <a:t>Goddess of the sky, love, beauty, joy, motherhood, foreign lands, mining, music and fertility</a:t>
            </a: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86810" y="2013903"/>
            <a:ext cx="1549485" cy="3655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8930" y="210184"/>
            <a:ext cx="965243" cy="916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03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smtClean="0"/>
              <a:t>Horus</a:t>
            </a:r>
            <a:br>
              <a:rPr lang="en-US" dirty="0" smtClean="0"/>
            </a:br>
            <a:r>
              <a:rPr lang="en-US" sz="2400" dirty="0" smtClean="0"/>
              <a:t>Was the god of the sky. </a:t>
            </a:r>
            <a:endParaRPr lang="en-US" sz="2400" dirty="0"/>
          </a:p>
        </p:txBody>
      </p:sp>
      <p:sp>
        <p:nvSpPr>
          <p:cNvPr id="7" name="TextBox 6"/>
          <p:cNvSpPr txBox="1"/>
          <p:nvPr/>
        </p:nvSpPr>
        <p:spPr>
          <a:xfrm>
            <a:off x="882316" y="2458453"/>
            <a:ext cx="2419684" cy="2308324"/>
          </a:xfrm>
          <a:prstGeom prst="rect">
            <a:avLst/>
          </a:prstGeom>
          <a:noFill/>
        </p:spPr>
        <p:txBody>
          <a:bodyPr wrap="square" rtlCol="0">
            <a:spAutoFit/>
          </a:bodyPr>
          <a:lstStyle/>
          <a:p>
            <a:pPr algn="just"/>
            <a:r>
              <a:rPr lang="en-US" dirty="0" smtClean="0"/>
              <a:t>Horus had the head of a hawk and was believed to be living within the pharaohs.</a:t>
            </a:r>
          </a:p>
          <a:p>
            <a:pPr algn="just"/>
            <a:r>
              <a:rPr lang="en-US" dirty="0" smtClean="0"/>
              <a:t>He was the main protector of the king or queen of ancient Egypt.</a:t>
            </a:r>
            <a:endParaRPr lang="en-US" dirty="0"/>
          </a:p>
        </p:txBody>
      </p:sp>
      <p:sp>
        <p:nvSpPr>
          <p:cNvPr id="8" name="TextBox 7"/>
          <p:cNvSpPr txBox="1"/>
          <p:nvPr/>
        </p:nvSpPr>
        <p:spPr>
          <a:xfrm>
            <a:off x="5900822" y="2458453"/>
            <a:ext cx="2387600" cy="2308324"/>
          </a:xfrm>
          <a:prstGeom prst="rect">
            <a:avLst/>
          </a:prstGeom>
          <a:noFill/>
        </p:spPr>
        <p:txBody>
          <a:bodyPr wrap="square" rtlCol="0">
            <a:spAutoFit/>
          </a:bodyPr>
          <a:lstStyle/>
          <a:p>
            <a:pPr algn="just"/>
            <a:r>
              <a:rPr lang="en-US" dirty="0" smtClean="0"/>
              <a:t>Horus was believed to be the son of Isis and </a:t>
            </a:r>
            <a:r>
              <a:rPr lang="en-US" dirty="0" err="1" smtClean="0"/>
              <a:t>Orisis</a:t>
            </a:r>
            <a:r>
              <a:rPr lang="en-US" dirty="0" smtClean="0"/>
              <a:t>. He was believed to have lost one of his eyes whilst battling against Seth for the throne.</a:t>
            </a:r>
            <a:endParaRPr lang="en-US" dirty="0"/>
          </a:p>
        </p:txBody>
      </p:sp>
      <p:sp>
        <p:nvSpPr>
          <p:cNvPr id="9" name="TextBox 8"/>
          <p:cNvSpPr txBox="1"/>
          <p:nvPr/>
        </p:nvSpPr>
        <p:spPr>
          <a:xfrm>
            <a:off x="721895" y="5588000"/>
            <a:ext cx="7759031" cy="646331"/>
          </a:xfrm>
          <a:prstGeom prst="rect">
            <a:avLst/>
          </a:prstGeom>
          <a:noFill/>
        </p:spPr>
        <p:txBody>
          <a:bodyPr wrap="square" rtlCol="0">
            <a:spAutoFit/>
          </a:bodyPr>
          <a:lstStyle/>
          <a:p>
            <a:pPr algn="ctr"/>
            <a:r>
              <a:rPr lang="en-US" dirty="0"/>
              <a:t>One of the best-preserved temples in Egypt today was dedicated to Horus. It is located in Upper Egypt at a town </a:t>
            </a:r>
            <a:r>
              <a:rPr lang="en-US" dirty="0" smtClean="0"/>
              <a:t>called </a:t>
            </a:r>
            <a:r>
              <a:rPr lang="en-US" dirty="0" err="1" smtClean="0"/>
              <a:t>Edfu</a:t>
            </a:r>
            <a:endParaRPr lang="en-US" dirty="0"/>
          </a:p>
        </p:txBody>
      </p:sp>
      <p:pic>
        <p:nvPicPr>
          <p:cNvPr id="3" name="Picture 2"/>
          <p:cNvPicPr>
            <a:picLocks noChangeAspect="1"/>
          </p:cNvPicPr>
          <p:nvPr/>
        </p:nvPicPr>
        <p:blipFill>
          <a:blip r:embed="rId2"/>
          <a:stretch>
            <a:fillRect/>
          </a:stretch>
        </p:blipFill>
        <p:spPr>
          <a:xfrm>
            <a:off x="3810000" y="2458453"/>
            <a:ext cx="1524000" cy="2717800"/>
          </a:xfrm>
          <a:prstGeom prst="rect">
            <a:avLst/>
          </a:prstGeom>
        </p:spPr>
      </p:pic>
      <p:pic>
        <p:nvPicPr>
          <p:cNvPr id="10" name="Picture 9"/>
          <p:cNvPicPr>
            <a:picLocks noChangeAspect="1"/>
          </p:cNvPicPr>
          <p:nvPr/>
        </p:nvPicPr>
        <p:blipFill>
          <a:blip r:embed="rId3"/>
          <a:stretch>
            <a:fillRect/>
          </a:stretch>
        </p:blipFill>
        <p:spPr>
          <a:xfrm>
            <a:off x="8000999" y="107576"/>
            <a:ext cx="935788" cy="935788"/>
          </a:xfrm>
          <a:prstGeom prst="rect">
            <a:avLst/>
          </a:prstGeom>
        </p:spPr>
      </p:pic>
      <p:pic>
        <p:nvPicPr>
          <p:cNvPr id="20" name="Picture 19" descr="Heir horu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3500" y="357564"/>
            <a:ext cx="1384300" cy="685800"/>
          </a:xfrm>
          <a:prstGeom prst="rect">
            <a:avLst/>
          </a:prstGeom>
        </p:spPr>
      </p:pic>
    </p:spTree>
    <p:extLst>
      <p:ext uri="{BB962C8B-B14F-4D97-AF65-F5344CB8AC3E}">
        <p14:creationId xmlns:p14="http://schemas.microsoft.com/office/powerpoint/2010/main" val="1046765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218</TotalTime>
  <Words>914</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Breeze</vt:lpstr>
      <vt:lpstr>Ancient Egyptian Gods</vt:lpstr>
      <vt:lpstr>PowerPoint Presentation</vt:lpstr>
      <vt:lpstr>Amun Was one of the most important gods in ancient Egyptian history. He was know as the ‘King of the Gods’</vt:lpstr>
      <vt:lpstr>Thoth</vt:lpstr>
      <vt:lpstr>Anubis Was the god of embalming (wrapping dead bodies in linin) and the dead.</vt:lpstr>
      <vt:lpstr>Bastet Was a protective goddess. </vt:lpstr>
      <vt:lpstr>Seth</vt:lpstr>
      <vt:lpstr>Hathor</vt:lpstr>
      <vt:lpstr>Horus Was the god of the sky. </vt:lpstr>
      <vt:lpstr>Isis Was a protective goddess who used spells to protect.</vt:lpstr>
      <vt:lpstr>Sekhmet</vt:lpstr>
      <vt:lpstr>Osiris Was the god of the dead and ruler of the underworld.</vt:lpstr>
      <vt:lpstr>Ra Was the sun god, and the most important of the ancient Egyptians.</vt:lpstr>
      <vt:lpstr>Amun Ra</vt:lpstr>
    </vt:vector>
  </TitlesOfParts>
  <Company>All Saints Junior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Egyptian Gods</dc:title>
  <dc:creator>Natalie Needham</dc:creator>
  <cp:lastModifiedBy>kelly.hammond10</cp:lastModifiedBy>
  <cp:revision>14</cp:revision>
  <dcterms:created xsi:type="dcterms:W3CDTF">2012-02-02T12:24:31Z</dcterms:created>
  <dcterms:modified xsi:type="dcterms:W3CDTF">2014-10-28T04:16:09Z</dcterms:modified>
</cp:coreProperties>
</file>