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4833C473-308F-4BBA-A262-8DE4C5B9B507}" type="datetimeFigureOut">
              <a:rPr lang="en-AU" smtClean="0"/>
              <a:t>4/05/2014</a:t>
            </a:fld>
            <a:endParaRPr lang="en-AU"/>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C92E31F1-D847-4E1C-B456-A65DDEB4E735}" type="slidenum">
              <a:rPr lang="en-AU" smtClean="0"/>
              <a:t>‹#›</a:t>
            </a:fld>
            <a:endParaRPr lang="en-A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41BE9AC1-772E-4E44-BD00-42D9FC48A62D}" type="datetimeFigureOut">
              <a:rPr lang="en-AU" smtClean="0"/>
              <a:t>4/05/2014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1BAB6A6-7D95-417D-9E93-5126F9E0F3AF}"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1BE9AC1-772E-4E44-BD00-42D9FC48A62D}" type="datetimeFigureOut">
              <a:rPr lang="en-AU" smtClean="0"/>
              <a:t>4/05/2014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1BAB6A6-7D95-417D-9E93-5126F9E0F3AF}"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1BE9AC1-772E-4E44-BD00-42D9FC48A62D}" type="datetimeFigureOut">
              <a:rPr lang="en-AU" smtClean="0"/>
              <a:t>4/05/2014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1BAB6A6-7D95-417D-9E93-5126F9E0F3AF}"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1BE9AC1-772E-4E44-BD00-42D9FC48A62D}" type="datetimeFigureOut">
              <a:rPr lang="en-AU" smtClean="0"/>
              <a:t>4/05/2014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1BAB6A6-7D95-417D-9E93-5126F9E0F3AF}"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E9AC1-772E-4E44-BD00-42D9FC48A62D}" type="datetimeFigureOut">
              <a:rPr lang="en-AU" smtClean="0"/>
              <a:t>4/05/2014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1BAB6A6-7D95-417D-9E93-5126F9E0F3AF}"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41BE9AC1-772E-4E44-BD00-42D9FC48A62D}" type="datetimeFigureOut">
              <a:rPr lang="en-AU" smtClean="0"/>
              <a:t>4/05/2014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1BAB6A6-7D95-417D-9E93-5126F9E0F3AF}"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41BE9AC1-772E-4E44-BD00-42D9FC48A62D}" type="datetimeFigureOut">
              <a:rPr lang="en-AU" smtClean="0"/>
              <a:t>4/05/2014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1BAB6A6-7D95-417D-9E93-5126F9E0F3AF}"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1BE9AC1-772E-4E44-BD00-42D9FC48A62D}" type="datetimeFigureOut">
              <a:rPr lang="en-AU" smtClean="0"/>
              <a:t>4/05/2014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1BAB6A6-7D95-417D-9E93-5126F9E0F3AF}"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E9AC1-772E-4E44-BD00-42D9FC48A62D}" type="datetimeFigureOut">
              <a:rPr lang="en-AU" smtClean="0"/>
              <a:t>4/05/2014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1BAB6A6-7D95-417D-9E93-5126F9E0F3AF}"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E9AC1-772E-4E44-BD00-42D9FC48A62D}" type="datetimeFigureOut">
              <a:rPr lang="en-AU" smtClean="0"/>
              <a:t>4/05/2014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1BAB6A6-7D95-417D-9E93-5126F9E0F3AF}"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E9AC1-772E-4E44-BD00-42D9FC48A62D}" type="datetimeFigureOut">
              <a:rPr lang="en-AU" smtClean="0"/>
              <a:t>4/05/2014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1BAB6A6-7D95-417D-9E93-5126F9E0F3AF}"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E9AC1-772E-4E44-BD00-42D9FC48A62D}" type="datetimeFigureOut">
              <a:rPr lang="en-AU" smtClean="0"/>
              <a:t>4/05/2014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AB6A6-7D95-417D-9E93-5126F9E0F3AF}"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implypsychology.org/psyche.html" TargetMode="External"/><Relationship Id="rId2" Type="http://schemas.openxmlformats.org/officeDocument/2006/relationships/hyperlink" Target="http://www.simplypsychology.org/operant-conditioning.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Child_developmen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Growing Up</a:t>
            </a:r>
            <a:endParaRPr lang="en-AU" dirty="0"/>
          </a:p>
        </p:txBody>
      </p:sp>
      <p:sp>
        <p:nvSpPr>
          <p:cNvPr id="3" name="Subtitle 2"/>
          <p:cNvSpPr>
            <a:spLocks noGrp="1"/>
          </p:cNvSpPr>
          <p:nvPr>
            <p:ph type="subTitle" idx="1"/>
          </p:nvPr>
        </p:nvSpPr>
        <p:spPr/>
        <p:txBody>
          <a:bodyPr/>
          <a:lstStyle/>
          <a:p>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Emotional Development - Maslow</a:t>
            </a:r>
            <a:endParaRPr lang="en-AU" dirty="0"/>
          </a:p>
        </p:txBody>
      </p:sp>
      <p:sp>
        <p:nvSpPr>
          <p:cNvPr id="5" name="Content Placeholder 4"/>
          <p:cNvSpPr>
            <a:spLocks noGrp="1"/>
          </p:cNvSpPr>
          <p:nvPr>
            <p:ph idx="1"/>
          </p:nvPr>
        </p:nvSpPr>
        <p:spPr/>
        <p:txBody>
          <a:bodyPr>
            <a:normAutofit fontScale="92500" lnSpcReduction="20000"/>
          </a:bodyPr>
          <a:lstStyle/>
          <a:p>
            <a:pPr fontAlgn="base"/>
            <a:r>
              <a:rPr lang="en-AU" dirty="0" smtClean="0">
                <a:solidFill>
                  <a:schemeClr val="bg1"/>
                </a:solidFill>
              </a:rPr>
              <a:t>Abraham </a:t>
            </a:r>
            <a:r>
              <a:rPr lang="en-AU" dirty="0">
                <a:solidFill>
                  <a:schemeClr val="bg1"/>
                </a:solidFill>
              </a:rPr>
              <a:t>Maslow wanted to understand what motivates people. </a:t>
            </a:r>
            <a:endParaRPr lang="en-AU" dirty="0" smtClean="0">
              <a:solidFill>
                <a:schemeClr val="bg1"/>
              </a:solidFill>
            </a:endParaRPr>
          </a:p>
          <a:p>
            <a:pPr fontAlgn="base"/>
            <a:endParaRPr lang="en-AU" dirty="0"/>
          </a:p>
          <a:p>
            <a:pPr fontAlgn="base"/>
            <a:r>
              <a:rPr lang="en-AU" dirty="0" smtClean="0"/>
              <a:t>He </a:t>
            </a:r>
            <a:r>
              <a:rPr lang="en-AU" dirty="0"/>
              <a:t>believed that individuals possess a set of motivation systems unrelated </a:t>
            </a:r>
            <a:r>
              <a:rPr lang="en-AU" dirty="0" smtClean="0"/>
              <a:t>to</a:t>
            </a:r>
            <a:r>
              <a:rPr lang="en-AU" dirty="0"/>
              <a:t> </a:t>
            </a:r>
            <a:r>
              <a:rPr lang="en-AU" dirty="0">
                <a:hlinkClick r:id="rId2"/>
              </a:rPr>
              <a:t>rewards</a:t>
            </a:r>
            <a:r>
              <a:rPr lang="en-AU" dirty="0"/>
              <a:t> or </a:t>
            </a:r>
            <a:r>
              <a:rPr lang="en-AU" dirty="0">
                <a:hlinkClick r:id="rId3"/>
              </a:rPr>
              <a:t>unconscious desires</a:t>
            </a:r>
            <a:r>
              <a:rPr lang="en-AU" dirty="0" smtClean="0"/>
              <a:t>.</a:t>
            </a:r>
          </a:p>
          <a:p>
            <a:pPr fontAlgn="base"/>
            <a:endParaRPr lang="en-AU" dirty="0"/>
          </a:p>
          <a:p>
            <a:pPr fontAlgn="base"/>
            <a:r>
              <a:rPr lang="en-AU" dirty="0">
                <a:solidFill>
                  <a:schemeClr val="bg1"/>
                </a:solidFill>
              </a:rPr>
              <a:t>Maslow (1943) stated that people are motivated to achieve certain needs. When one need is fulfilled a person seeks to </a:t>
            </a:r>
            <a:r>
              <a:rPr lang="en-AU" dirty="0" smtClean="0">
                <a:solidFill>
                  <a:schemeClr val="bg1"/>
                </a:solidFill>
              </a:rPr>
              <a:t>fulfil </a:t>
            </a:r>
            <a:r>
              <a:rPr lang="en-AU" dirty="0">
                <a:solidFill>
                  <a:schemeClr val="bg1"/>
                </a:solidFill>
              </a:rPr>
              <a:t>the next one, and so on.</a:t>
            </a:r>
          </a:p>
          <a:p>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Grp="1" noChangeAspect="1" noChangeArrowheads="1"/>
          </p:cNvPicPr>
          <p:nvPr>
            <p:ph idx="1"/>
          </p:nvPr>
        </p:nvPicPr>
        <p:blipFill>
          <a:blip r:embed="rId2" cstate="print"/>
          <a:srcRect/>
          <a:stretch>
            <a:fillRect/>
          </a:stretch>
        </p:blipFill>
        <p:spPr bwMode="auto">
          <a:xfrm>
            <a:off x="1331640" y="548680"/>
            <a:ext cx="6620767" cy="5743481"/>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Jean Piaget</a:t>
            </a:r>
            <a:endParaRPr lang="en-AU" dirty="0"/>
          </a:p>
        </p:txBody>
      </p:sp>
      <p:sp>
        <p:nvSpPr>
          <p:cNvPr id="3" name="Content Placeholder 2"/>
          <p:cNvSpPr>
            <a:spLocks noGrp="1"/>
          </p:cNvSpPr>
          <p:nvPr>
            <p:ph idx="1"/>
          </p:nvPr>
        </p:nvSpPr>
        <p:spPr/>
        <p:txBody>
          <a:bodyPr>
            <a:normAutofit lnSpcReduction="10000"/>
          </a:bodyPr>
          <a:lstStyle/>
          <a:p>
            <a:pPr lvl="0"/>
            <a:r>
              <a:rPr lang="en-AU" dirty="0">
                <a:solidFill>
                  <a:schemeClr val="bg1"/>
                </a:solidFill>
              </a:rPr>
              <a:t>Cognitive is a word we use to describe how we think!</a:t>
            </a:r>
          </a:p>
          <a:p>
            <a:pPr lvl="0"/>
            <a:r>
              <a:rPr lang="en-AU" dirty="0">
                <a:solidFill>
                  <a:schemeClr val="bg1"/>
                </a:solidFill>
              </a:rPr>
              <a:t>Piaget discovered that children think and reason differently at different periods in their lives. </a:t>
            </a:r>
          </a:p>
          <a:p>
            <a:pPr lvl="0"/>
            <a:r>
              <a:rPr lang="en-AU" dirty="0"/>
              <a:t>He believed that everyone passed through an invariant sequence of four distinct stages. </a:t>
            </a:r>
          </a:p>
          <a:p>
            <a:pPr lvl="0"/>
            <a:r>
              <a:rPr lang="en-AU" dirty="0"/>
              <a:t>Invariant means that a person cannot skip stages or reorder them.</a:t>
            </a:r>
          </a:p>
          <a:p>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dirty="0"/>
              <a:t>Although every normal child passes through the stages in exactly the same order, there is some variations in the ages at which children reach each stage</a:t>
            </a:r>
            <a:r>
              <a:rPr lang="en-AU" dirty="0" smtClean="0"/>
              <a:t>.</a:t>
            </a:r>
          </a:p>
          <a:p>
            <a:pPr lvl="0"/>
            <a:endParaRPr lang="en-AU" dirty="0"/>
          </a:p>
          <a:p>
            <a:pPr lvl="0"/>
            <a:r>
              <a:rPr lang="en-AU" dirty="0"/>
              <a:t>Each stage has major cognitive (thinking) tasks which must be achieved. </a:t>
            </a:r>
          </a:p>
          <a:p>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lvl="0"/>
            <a:r>
              <a:rPr lang="en-AU" dirty="0"/>
              <a:t>His theory of intellectual development is strongly grounded in the biological sciences. He saw cognitive growth as an extension of biological growth and as being governed by the same laws and principles</a:t>
            </a:r>
            <a:r>
              <a:rPr lang="en-AU" dirty="0" smtClean="0"/>
              <a:t>.</a:t>
            </a:r>
          </a:p>
          <a:p>
            <a:pPr lvl="0"/>
            <a:endParaRPr lang="en-AU" dirty="0"/>
          </a:p>
          <a:p>
            <a:r>
              <a:rPr lang="en-AU" dirty="0">
                <a:solidFill>
                  <a:schemeClr val="bg1"/>
                </a:solidFill>
              </a:rPr>
              <a:t>He argued that intellectual development controlled every other aspect of development - emotional, social, and moral.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lvl="0"/>
            <a:r>
              <a:rPr lang="en-AU" dirty="0"/>
              <a:t>His view of how children's minds work and develop has been enormously influential, particularly in educational theory. </a:t>
            </a:r>
            <a:endParaRPr lang="en-AU" dirty="0" smtClean="0"/>
          </a:p>
          <a:p>
            <a:pPr lvl="0"/>
            <a:endParaRPr lang="en-AU" dirty="0"/>
          </a:p>
          <a:p>
            <a:r>
              <a:rPr lang="en-AU" dirty="0">
                <a:solidFill>
                  <a:schemeClr val="bg1"/>
                </a:solidFill>
              </a:rPr>
              <a:t>His particular insight was the role of maturation (simply growing up) in children's increasing capacity to understand their world: they cannot undertake certain tasks until they are psychologically mature enough to do so.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a:bodyPr>
          <a:lstStyle/>
          <a:p>
            <a:pPr lvl="0"/>
            <a:r>
              <a:rPr lang="en-AU" dirty="0"/>
              <a:t>He proposed that children's thinking does not develop entirely smoothly: instead, there are certain points at which it "takes off" and moves into completely new areas and capabilities. </a:t>
            </a:r>
            <a:endParaRPr lang="en-AU" dirty="0" smtClean="0"/>
          </a:p>
          <a:p>
            <a:pPr lvl="0"/>
            <a:endParaRPr lang="en-AU" dirty="0"/>
          </a:p>
          <a:p>
            <a:pPr lvl="0"/>
            <a:r>
              <a:rPr lang="en-AU" dirty="0"/>
              <a:t>He saw these transitions as taking place at about 18 months, 7 years and 11 or 12 years. </a:t>
            </a:r>
            <a:endParaRPr lang="en-AU" dirty="0" smtClean="0"/>
          </a:p>
          <a:p>
            <a:pPr lvl="0"/>
            <a:endParaRPr lang="en-AU" dirty="0"/>
          </a:p>
          <a:p>
            <a:pPr lvl="0"/>
            <a:r>
              <a:rPr lang="en-AU" dirty="0"/>
              <a:t>This has been taken to mean that before these ages children are not capable (no matter how bright) of understanding things in certain ways. </a:t>
            </a:r>
          </a:p>
          <a:p>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Stages of Cognitive </a:t>
            </a:r>
            <a:r>
              <a:rPr lang="en-AU" dirty="0" smtClean="0"/>
              <a:t>Development</a:t>
            </a:r>
            <a:endParaRPr lang="en-AU"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115616" y="1556792"/>
            <a:ext cx="6734996" cy="507186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pPr lvl="0"/>
            <a:r>
              <a:rPr lang="en-AU" dirty="0"/>
              <a:t>There are a number of factors that help us understand the process of growing up</a:t>
            </a:r>
            <a:r>
              <a:rPr lang="en-AU" dirty="0" smtClean="0"/>
              <a:t>.</a:t>
            </a:r>
          </a:p>
          <a:p>
            <a:pPr lvl="0">
              <a:buNone/>
            </a:pPr>
            <a:endParaRPr lang="en-AU" dirty="0"/>
          </a:p>
          <a:p>
            <a:pPr lvl="0"/>
            <a:r>
              <a:rPr lang="en-AU" dirty="0"/>
              <a:t>Firstly, there are theories that outline how we develop our thinking skills (cognitive), moral decision making, emotional strength, and our needs in interacting with others (social development).</a:t>
            </a:r>
          </a:p>
          <a:p>
            <a:pPr>
              <a:buNone/>
            </a:pP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721499"/>
          </a:xfrm>
        </p:spPr>
        <p:txBody>
          <a:bodyPr/>
          <a:lstStyle/>
          <a:p>
            <a:pPr lvl="0"/>
            <a:r>
              <a:rPr lang="en-AU" dirty="0"/>
              <a:t>Secondly, a large component in our growing up and identity development occurs during a period of time called adolescence</a:t>
            </a:r>
            <a:r>
              <a:rPr lang="en-AU" dirty="0" smtClean="0"/>
              <a:t>.</a:t>
            </a:r>
          </a:p>
          <a:p>
            <a:pPr lvl="0">
              <a:buNone/>
            </a:pPr>
            <a:endParaRPr lang="en-AU" dirty="0"/>
          </a:p>
          <a:p>
            <a:pPr lvl="0"/>
            <a:r>
              <a:rPr lang="en-AU" dirty="0"/>
              <a:t> However, this period of time is uniquely a western cultural ideal and many of the theories developed by western academics about this period of time in life seem to lack validity for different cultures. </a:t>
            </a:r>
          </a:p>
          <a:p>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dirty="0"/>
              <a:t>Thus, </a:t>
            </a:r>
            <a:r>
              <a:rPr lang="en-AU" dirty="0">
                <a:solidFill>
                  <a:schemeClr val="bg1"/>
                </a:solidFill>
              </a:rPr>
              <a:t>our understanding of growing up needs to be always placed in a cultural context.</a:t>
            </a:r>
          </a:p>
          <a:p>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Developmental Theories</a:t>
            </a:r>
            <a:endParaRPr lang="en-AU" dirty="0"/>
          </a:p>
        </p:txBody>
      </p:sp>
      <p:sp>
        <p:nvSpPr>
          <p:cNvPr id="3" name="Content Placeholder 2"/>
          <p:cNvSpPr>
            <a:spLocks noGrp="1"/>
          </p:cNvSpPr>
          <p:nvPr>
            <p:ph idx="1"/>
          </p:nvPr>
        </p:nvSpPr>
        <p:spPr/>
        <p:txBody>
          <a:bodyPr>
            <a:normAutofit fontScale="92500"/>
          </a:bodyPr>
          <a:lstStyle/>
          <a:p>
            <a:r>
              <a:rPr lang="en-AU" b="1" dirty="0">
                <a:solidFill>
                  <a:schemeClr val="bg1"/>
                </a:solidFill>
              </a:rPr>
              <a:t>Developmental stage theories</a:t>
            </a:r>
            <a:r>
              <a:rPr lang="en-AU" dirty="0">
                <a:solidFill>
                  <a:schemeClr val="bg1"/>
                </a:solidFill>
              </a:rPr>
              <a:t> are theories that divide </a:t>
            </a:r>
            <a:r>
              <a:rPr lang="en-AU" dirty="0">
                <a:solidFill>
                  <a:schemeClr val="bg1"/>
                </a:solidFill>
                <a:hlinkClick r:id="rId2" tooltip="Child development"/>
              </a:rPr>
              <a:t>child development</a:t>
            </a:r>
            <a:r>
              <a:rPr lang="en-AU" dirty="0">
                <a:solidFill>
                  <a:schemeClr val="bg1"/>
                </a:solidFill>
              </a:rPr>
              <a:t> into distinct stages which are characterized by qualitative differences in behaviour</a:t>
            </a:r>
            <a:r>
              <a:rPr lang="en-AU" dirty="0" smtClean="0">
                <a:solidFill>
                  <a:schemeClr val="bg1"/>
                </a:solidFill>
              </a:rPr>
              <a:t>.</a:t>
            </a:r>
            <a:endParaRPr lang="en-AU" baseline="30000" dirty="0">
              <a:solidFill>
                <a:schemeClr val="bg1"/>
              </a:solidFill>
            </a:endParaRPr>
          </a:p>
          <a:p>
            <a:endParaRPr lang="en-AU" dirty="0"/>
          </a:p>
          <a:p>
            <a:r>
              <a:rPr lang="en-AU" dirty="0" smtClean="0"/>
              <a:t>In </a:t>
            </a:r>
            <a:r>
              <a:rPr lang="en-AU" dirty="0"/>
              <a:t>addition to individual differences in development, developmental psychologists generally agree that development occurs in an orderly way and in different areas simultaneously.</a:t>
            </a:r>
          </a:p>
          <a:p>
            <a:pPr>
              <a:buNone/>
            </a:pPr>
            <a:endParaRPr lang="en-A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In looking at the process and concept of ‘growing up’ it is important that we have a brief understanding of some of the main theorists in this area.</a:t>
            </a:r>
          </a:p>
          <a:p>
            <a:pPr>
              <a:buNone/>
            </a:pPr>
            <a:endParaRPr lang="en-AU" dirty="0" smtClean="0"/>
          </a:p>
          <a:p>
            <a:r>
              <a:rPr lang="en-AU" dirty="0" smtClean="0"/>
              <a:t>We will also learn about </a:t>
            </a:r>
            <a:r>
              <a:rPr lang="en-AU" b="1" i="1" dirty="0" smtClean="0"/>
              <a:t>two</a:t>
            </a:r>
            <a:r>
              <a:rPr lang="en-AU" dirty="0" smtClean="0"/>
              <a:t> theorists in detail</a:t>
            </a:r>
          </a:p>
          <a:p>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843808" cy="5746650"/>
          </a:xfrm>
        </p:spPr>
        <p:txBody>
          <a:bodyPr/>
          <a:lstStyle/>
          <a:p>
            <a:r>
              <a:rPr lang="en-AU" dirty="0" smtClean="0"/>
              <a:t>Handout. Main Theorists</a:t>
            </a:r>
            <a:endParaRPr lang="en-AU"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633545" y="0"/>
            <a:ext cx="6510455" cy="695621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Emotional and psychological development </a:t>
            </a:r>
            <a:endParaRPr lang="en-AU"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0" y="2348880"/>
            <a:ext cx="9533290" cy="288032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Cognitive development </a:t>
            </a:r>
            <a:endParaRPr lang="en-AU"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0" y="2420888"/>
            <a:ext cx="9086636" cy="2253630"/>
          </a:xfrm>
          <a:prstGeom prst="rect">
            <a:avLst/>
          </a:prstGeom>
          <a:noFill/>
          <a:ln w="9525">
            <a:noFill/>
            <a:miter lim="800000"/>
            <a:headEnd/>
            <a:tailEnd/>
          </a:ln>
        </p:spPr>
      </p:pic>
      <p:sp>
        <p:nvSpPr>
          <p:cNvPr id="5" name="Rectangle 4"/>
          <p:cNvSpPr/>
          <p:nvPr/>
        </p:nvSpPr>
        <p:spPr>
          <a:xfrm>
            <a:off x="1763688" y="4221088"/>
            <a:ext cx="2304256"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497</Words>
  <Application>Microsoft Office PowerPoint</Application>
  <PresentationFormat>On-screen Show (4:3)</PresentationFormat>
  <Paragraphs>44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Growing Up</vt:lpstr>
      <vt:lpstr>Slide 2</vt:lpstr>
      <vt:lpstr>Slide 3</vt:lpstr>
      <vt:lpstr>Slide 4</vt:lpstr>
      <vt:lpstr>Developmental Theories</vt:lpstr>
      <vt:lpstr>Slide 6</vt:lpstr>
      <vt:lpstr>Handout. Main Theorists</vt:lpstr>
      <vt:lpstr>Emotional and psychological development </vt:lpstr>
      <vt:lpstr>Cognitive development </vt:lpstr>
      <vt:lpstr>Emotional Development - Maslow</vt:lpstr>
      <vt:lpstr>Slide 11</vt:lpstr>
      <vt:lpstr>Jean Piaget</vt:lpstr>
      <vt:lpstr>Slide 13</vt:lpstr>
      <vt:lpstr>Slide 14</vt:lpstr>
      <vt:lpstr>Slide 15</vt:lpstr>
      <vt:lpstr>Slide 16</vt:lpstr>
      <vt:lpstr>Stages of Cognitive Development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Up</dc:title>
  <dc:creator>Kelly</dc:creator>
  <cp:lastModifiedBy>Kelly</cp:lastModifiedBy>
  <cp:revision>14</cp:revision>
  <dcterms:created xsi:type="dcterms:W3CDTF">2014-05-04T06:53:54Z</dcterms:created>
  <dcterms:modified xsi:type="dcterms:W3CDTF">2014-05-04T09:35:41Z</dcterms:modified>
</cp:coreProperties>
</file>