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FC3A286C-9B1E-466A-92B8-9C7EE1F02F4F}" type="datetimeFigureOut">
              <a:rPr lang="en-AU" smtClean="0"/>
              <a:t>19/06/2014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1002090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C3A286C-9B1E-466A-92B8-9C7EE1F02F4F}" type="datetimeFigureOut">
              <a:rPr lang="en-AU" smtClean="0"/>
              <a:t>19/06/2014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2588680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C3A286C-9B1E-466A-92B8-9C7EE1F02F4F}" type="datetimeFigureOut">
              <a:rPr lang="en-AU" smtClean="0"/>
              <a:t>19/06/2014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827950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FC3A286C-9B1E-466A-92B8-9C7EE1F02F4F}" type="datetimeFigureOut">
              <a:rPr lang="en-AU" smtClean="0"/>
              <a:t>19/06/2014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366711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A286C-9B1E-466A-92B8-9C7EE1F02F4F}" type="datetimeFigureOut">
              <a:rPr lang="en-AU" smtClean="0"/>
              <a:t>19/06/2014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3365708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FC3A286C-9B1E-466A-92B8-9C7EE1F02F4F}" type="datetimeFigureOut">
              <a:rPr lang="en-AU" smtClean="0"/>
              <a:t>19/06/2014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4009769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FC3A286C-9B1E-466A-92B8-9C7EE1F02F4F}" type="datetimeFigureOut">
              <a:rPr lang="en-AU" smtClean="0"/>
              <a:t>19/06/2014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3136024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FC3A286C-9B1E-466A-92B8-9C7EE1F02F4F}" type="datetimeFigureOut">
              <a:rPr lang="en-AU" smtClean="0"/>
              <a:t>19/06/2014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2586714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A286C-9B1E-466A-92B8-9C7EE1F02F4F}" type="datetimeFigureOut">
              <a:rPr lang="en-AU" smtClean="0"/>
              <a:t>19/06/2014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686157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A286C-9B1E-466A-92B8-9C7EE1F02F4F}" type="datetimeFigureOut">
              <a:rPr lang="en-AU" smtClean="0"/>
              <a:t>19/06/2014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2984184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A286C-9B1E-466A-92B8-9C7EE1F02F4F}" type="datetimeFigureOut">
              <a:rPr lang="en-AU" smtClean="0"/>
              <a:t>19/06/2014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15D2689-9E8D-409A-AF56-76935717F66D}" type="slidenum">
              <a:rPr lang="en-AU" smtClean="0"/>
              <a:t>‹#›</a:t>
            </a:fld>
            <a:endParaRPr lang="en-AU"/>
          </a:p>
        </p:txBody>
      </p:sp>
    </p:spTree>
    <p:extLst>
      <p:ext uri="{BB962C8B-B14F-4D97-AF65-F5344CB8AC3E}">
        <p14:creationId xmlns:p14="http://schemas.microsoft.com/office/powerpoint/2010/main" val="3311130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A286C-9B1E-466A-92B8-9C7EE1F02F4F}" type="datetimeFigureOut">
              <a:rPr lang="en-AU" smtClean="0"/>
              <a:t>19/06/2014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D2689-9E8D-409A-AF56-76935717F66D}" type="slidenum">
              <a:rPr lang="en-AU" smtClean="0"/>
              <a:t>‹#›</a:t>
            </a:fld>
            <a:endParaRPr lang="en-AU"/>
          </a:p>
        </p:txBody>
      </p:sp>
    </p:spTree>
    <p:extLst>
      <p:ext uri="{BB962C8B-B14F-4D97-AF65-F5344CB8AC3E}">
        <p14:creationId xmlns:p14="http://schemas.microsoft.com/office/powerpoint/2010/main" val="2991630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3598168" cy="2187674"/>
          </a:xfrm>
        </p:spPr>
        <p:txBody>
          <a:bodyPr/>
          <a:lstStyle/>
          <a:p>
            <a:r>
              <a:rPr lang="en-AU" dirty="0" smtClean="0"/>
              <a:t>Identity Formation</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260648"/>
            <a:ext cx="4279726" cy="6078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9316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Factors that Influence Identity Formation…</a:t>
            </a:r>
            <a:endParaRPr lang="en-AU"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r>
              <a:rPr lang="en-AU" dirty="0" smtClean="0"/>
              <a:t>There are multiple factors that can influence identity formation. </a:t>
            </a:r>
          </a:p>
          <a:p>
            <a:endParaRPr lang="en-AU" dirty="0"/>
          </a:p>
          <a:p>
            <a:r>
              <a:rPr lang="en-AU" dirty="0" smtClean="0"/>
              <a:t>The first factor is gender since males and females form their identity through different ways. </a:t>
            </a:r>
          </a:p>
          <a:p>
            <a:endParaRPr lang="en-AU" dirty="0"/>
          </a:p>
          <a:p>
            <a:r>
              <a:rPr lang="en-AU" dirty="0" smtClean="0"/>
              <a:t>Women form their identity through relationships while men do not. </a:t>
            </a:r>
          </a:p>
          <a:p>
            <a:endParaRPr lang="en-AU" dirty="0"/>
          </a:p>
          <a:p>
            <a:r>
              <a:rPr lang="en-AU" dirty="0" smtClean="0"/>
              <a:t>This usually occurs since women tend to have lower self esteem than men.</a:t>
            </a:r>
            <a:endParaRPr lang="en-AU" dirty="0"/>
          </a:p>
        </p:txBody>
      </p:sp>
    </p:spTree>
    <p:extLst>
      <p:ext uri="{BB962C8B-B14F-4D97-AF65-F5344CB8AC3E}">
        <p14:creationId xmlns:p14="http://schemas.microsoft.com/office/powerpoint/2010/main" val="176840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r>
              <a:rPr lang="en-AU" dirty="0" smtClean="0"/>
              <a:t>The </a:t>
            </a:r>
            <a:r>
              <a:rPr lang="en-AU" dirty="0"/>
              <a:t>next factor is </a:t>
            </a:r>
            <a:r>
              <a:rPr lang="en-AU" u="sng" dirty="0"/>
              <a:t>ethnicity</a:t>
            </a:r>
            <a:r>
              <a:rPr lang="en-AU" dirty="0"/>
              <a:t>. </a:t>
            </a:r>
            <a:endParaRPr lang="en-AU" dirty="0" smtClean="0"/>
          </a:p>
          <a:p>
            <a:endParaRPr lang="en-AU" dirty="0"/>
          </a:p>
          <a:p>
            <a:r>
              <a:rPr lang="en-AU" dirty="0" smtClean="0"/>
              <a:t>Identity </a:t>
            </a:r>
            <a:r>
              <a:rPr lang="en-AU" dirty="0"/>
              <a:t>formation is extremely </a:t>
            </a:r>
            <a:r>
              <a:rPr lang="en-AU" u="sng" dirty="0"/>
              <a:t>complicated </a:t>
            </a:r>
            <a:r>
              <a:rPr lang="en-AU" dirty="0"/>
              <a:t>for members of a minority group. </a:t>
            </a:r>
            <a:endParaRPr lang="en-AU" dirty="0" smtClean="0"/>
          </a:p>
          <a:p>
            <a:endParaRPr lang="en-AU" u="sng" dirty="0"/>
          </a:p>
          <a:p>
            <a:r>
              <a:rPr lang="en-AU" u="sng" dirty="0" smtClean="0"/>
              <a:t>Physical </a:t>
            </a:r>
            <a:r>
              <a:rPr lang="en-AU" u="sng" dirty="0"/>
              <a:t>features </a:t>
            </a:r>
            <a:r>
              <a:rPr lang="en-AU" dirty="0"/>
              <a:t>can greatly influence an individual’s </a:t>
            </a:r>
            <a:r>
              <a:rPr lang="en-AU" u="sng" dirty="0"/>
              <a:t>self concept</a:t>
            </a:r>
            <a:r>
              <a:rPr lang="en-AU" dirty="0"/>
              <a:t>. </a:t>
            </a:r>
            <a:endParaRPr lang="en-AU" dirty="0" smtClean="0"/>
          </a:p>
          <a:p>
            <a:pPr marL="0" indent="0">
              <a:buNone/>
            </a:pPr>
            <a:endParaRPr lang="en-AU" dirty="0"/>
          </a:p>
          <a:p>
            <a:endParaRPr lang="en-AU" dirty="0"/>
          </a:p>
        </p:txBody>
      </p:sp>
    </p:spTree>
    <p:extLst>
      <p:ext uri="{BB962C8B-B14F-4D97-AF65-F5344CB8AC3E}">
        <p14:creationId xmlns:p14="http://schemas.microsoft.com/office/powerpoint/2010/main" val="3094826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lstStyle/>
          <a:p>
            <a:r>
              <a:rPr lang="en-AU" dirty="0" smtClean="0"/>
              <a:t>The final factor is sexual orientation. </a:t>
            </a:r>
          </a:p>
          <a:p>
            <a:endParaRPr lang="en-AU" dirty="0"/>
          </a:p>
          <a:p>
            <a:r>
              <a:rPr lang="en-AU" dirty="0" smtClean="0"/>
              <a:t>Society makes it difficult for individuals with a sexual orientation that differs from the heterosexual norm. </a:t>
            </a:r>
          </a:p>
          <a:p>
            <a:endParaRPr lang="en-AU" dirty="0"/>
          </a:p>
          <a:p>
            <a:r>
              <a:rPr lang="en-AU" dirty="0" smtClean="0"/>
              <a:t>Stereotypes and discrimination are huge factors here. </a:t>
            </a:r>
          </a:p>
          <a:p>
            <a:endParaRPr lang="en-AU" dirty="0"/>
          </a:p>
        </p:txBody>
      </p:sp>
    </p:spTree>
    <p:extLst>
      <p:ext uri="{BB962C8B-B14F-4D97-AF65-F5344CB8AC3E}">
        <p14:creationId xmlns:p14="http://schemas.microsoft.com/office/powerpoint/2010/main" val="1311079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Potential Problem with Erikson’s Theory on Identity Formation…</a:t>
            </a:r>
            <a:endParaRPr lang="en-AU" dirty="0"/>
          </a:p>
        </p:txBody>
      </p:sp>
      <p:sp>
        <p:nvSpPr>
          <p:cNvPr id="3" name="Content Placeholder 2"/>
          <p:cNvSpPr>
            <a:spLocks noGrp="1"/>
          </p:cNvSpPr>
          <p:nvPr>
            <p:ph idx="1"/>
          </p:nvPr>
        </p:nvSpPr>
        <p:spPr>
          <a:xfrm>
            <a:off x="467544" y="1860848"/>
            <a:ext cx="8229600" cy="4997152"/>
          </a:xfrm>
        </p:spPr>
        <p:txBody>
          <a:bodyPr>
            <a:normAutofit fontScale="92500" lnSpcReduction="10000"/>
          </a:bodyPr>
          <a:lstStyle/>
          <a:p>
            <a:r>
              <a:rPr lang="en-AU" dirty="0" smtClean="0"/>
              <a:t>Erikson considered male identify formation to be the norm. </a:t>
            </a:r>
          </a:p>
          <a:p>
            <a:endParaRPr lang="en-AU" dirty="0"/>
          </a:p>
          <a:p>
            <a:r>
              <a:rPr lang="en-AU" dirty="0" smtClean="0"/>
              <a:t>He stated that women formed their identity through intimacy while men could not be involved in intimacy until after their identity had been fully formed. </a:t>
            </a:r>
          </a:p>
          <a:p>
            <a:endParaRPr lang="en-AU" dirty="0"/>
          </a:p>
          <a:p>
            <a:r>
              <a:rPr lang="en-AU" dirty="0" smtClean="0"/>
              <a:t>This is why many disregard Erikson’s theory as the truth and simply use it to build upon.</a:t>
            </a:r>
            <a:endParaRPr lang="en-AU" dirty="0"/>
          </a:p>
        </p:txBody>
      </p:sp>
    </p:spTree>
    <p:extLst>
      <p:ext uri="{BB962C8B-B14F-4D97-AF65-F5344CB8AC3E}">
        <p14:creationId xmlns:p14="http://schemas.microsoft.com/office/powerpoint/2010/main" val="1992890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54888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Just Do It </a:t>
            </a:r>
            <a:endParaRPr lang="en-AU" dirty="0"/>
          </a:p>
        </p:txBody>
      </p:sp>
      <p:sp>
        <p:nvSpPr>
          <p:cNvPr id="3" name="Content Placeholder 2"/>
          <p:cNvSpPr>
            <a:spLocks noGrp="1"/>
          </p:cNvSpPr>
          <p:nvPr>
            <p:ph idx="1"/>
          </p:nvPr>
        </p:nvSpPr>
        <p:spPr/>
        <p:txBody>
          <a:bodyPr/>
          <a:lstStyle/>
          <a:p>
            <a:r>
              <a:rPr lang="en-AU" dirty="0" smtClean="0"/>
              <a:t>Please </a:t>
            </a:r>
            <a:r>
              <a:rPr lang="en-AU" dirty="0"/>
              <a:t>complete only </a:t>
            </a:r>
            <a:r>
              <a:rPr lang="en-AU" u="sng" dirty="0"/>
              <a:t>PART 1 </a:t>
            </a:r>
            <a:r>
              <a:rPr lang="en-AU" dirty="0"/>
              <a:t>of the worksheet. </a:t>
            </a:r>
            <a:endParaRPr lang="en-AU" dirty="0" smtClean="0"/>
          </a:p>
          <a:p>
            <a:endParaRPr lang="en-AU" dirty="0"/>
          </a:p>
          <a:p>
            <a:r>
              <a:rPr lang="en-AU" dirty="0"/>
              <a:t>While completing the worksheet think about who you believe you are as a person and how you came to feel this way about yourself. </a:t>
            </a:r>
          </a:p>
        </p:txBody>
      </p:sp>
    </p:spTree>
    <p:extLst>
      <p:ext uri="{BB962C8B-B14F-4D97-AF65-F5344CB8AC3E}">
        <p14:creationId xmlns:p14="http://schemas.microsoft.com/office/powerpoint/2010/main" val="2994273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OBJECTIVES FOR TODAY</a:t>
            </a:r>
            <a:endParaRPr lang="en-AU" dirty="0"/>
          </a:p>
        </p:txBody>
      </p:sp>
      <p:sp>
        <p:nvSpPr>
          <p:cNvPr id="3" name="Content Placeholder 2"/>
          <p:cNvSpPr>
            <a:spLocks noGrp="1"/>
          </p:cNvSpPr>
          <p:nvPr>
            <p:ph idx="1"/>
          </p:nvPr>
        </p:nvSpPr>
        <p:spPr/>
        <p:txBody>
          <a:bodyPr>
            <a:normAutofit/>
          </a:bodyPr>
          <a:lstStyle/>
          <a:p>
            <a:r>
              <a:rPr lang="en-AU" b="0" i="0" u="none" strike="noStrike" baseline="0" dirty="0" smtClean="0">
                <a:solidFill>
                  <a:srgbClr val="000000"/>
                </a:solidFill>
                <a:latin typeface="Times New Roman"/>
              </a:rPr>
              <a:t>Today we will be covering the following: </a:t>
            </a:r>
          </a:p>
          <a:p>
            <a:pPr marL="0" indent="0">
              <a:buNone/>
            </a:pPr>
            <a:r>
              <a:rPr lang="en-AU" b="0" i="0" u="none" strike="noStrike" baseline="0" dirty="0" smtClean="0">
                <a:solidFill>
                  <a:srgbClr val="000000"/>
                </a:solidFill>
                <a:latin typeface="Times New Roman"/>
              </a:rPr>
              <a:t>1) Erikson’s theory of psychosocial development as it relates to Identity Formation. </a:t>
            </a:r>
          </a:p>
          <a:p>
            <a:pPr marL="0" indent="0">
              <a:buNone/>
            </a:pPr>
            <a:r>
              <a:rPr lang="en-AU" b="0" i="0" u="none" strike="noStrike" baseline="0" dirty="0" smtClean="0">
                <a:solidFill>
                  <a:srgbClr val="000000"/>
                </a:solidFill>
                <a:latin typeface="Times New Roman"/>
              </a:rPr>
              <a:t>2) Erikson’s three factors that influence identity formation. </a:t>
            </a:r>
          </a:p>
          <a:p>
            <a:pPr marL="0" indent="0">
              <a:buNone/>
            </a:pPr>
            <a:r>
              <a:rPr lang="en-AU" b="0" i="0" u="none" strike="noStrike" baseline="0" dirty="0" smtClean="0">
                <a:solidFill>
                  <a:srgbClr val="000000"/>
                </a:solidFill>
                <a:latin typeface="Times New Roman"/>
              </a:rPr>
              <a:t>3) The major issue surrounding Erikson’s theory of identity formation. </a:t>
            </a:r>
          </a:p>
          <a:p>
            <a:pPr marL="0" indent="0">
              <a:buNone/>
            </a:pPr>
            <a:r>
              <a:rPr lang="en-AU" b="0" i="0" u="none" strike="noStrike" baseline="0" dirty="0" smtClean="0">
                <a:solidFill>
                  <a:srgbClr val="000000"/>
                </a:solidFill>
                <a:latin typeface="Times New Roman"/>
              </a:rPr>
              <a:t>4) Your own thoughts on identity formation. </a:t>
            </a:r>
            <a:endParaRPr lang="en-AU" dirty="0"/>
          </a:p>
        </p:txBody>
      </p:sp>
    </p:spTree>
    <p:extLst>
      <p:ext uri="{BB962C8B-B14F-4D97-AF65-F5344CB8AC3E}">
        <p14:creationId xmlns:p14="http://schemas.microsoft.com/office/powerpoint/2010/main" val="2634969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Erikson’s Theory of Psychosocial Development (Review)</a:t>
            </a:r>
            <a:endParaRPr lang="en-AU" dirty="0"/>
          </a:p>
        </p:txBody>
      </p:sp>
      <p:sp>
        <p:nvSpPr>
          <p:cNvPr id="3" name="Content Placeholder 2"/>
          <p:cNvSpPr>
            <a:spLocks noGrp="1"/>
          </p:cNvSpPr>
          <p:nvPr>
            <p:ph idx="1"/>
          </p:nvPr>
        </p:nvSpPr>
        <p:spPr/>
        <p:txBody>
          <a:bodyPr>
            <a:normAutofit fontScale="92500" lnSpcReduction="10000"/>
          </a:bodyPr>
          <a:lstStyle/>
          <a:p>
            <a:endParaRPr lang="en-AU" dirty="0"/>
          </a:p>
          <a:p>
            <a:r>
              <a:rPr lang="en-AU" dirty="0"/>
              <a:t>Erikson’s theory consists of </a:t>
            </a:r>
            <a:r>
              <a:rPr lang="en-AU" u="sng" dirty="0"/>
              <a:t>8 stages</a:t>
            </a:r>
            <a:r>
              <a:rPr lang="en-AU" dirty="0"/>
              <a:t>. Within each stage a </a:t>
            </a:r>
            <a:r>
              <a:rPr lang="en-AU" u="sng" dirty="0"/>
              <a:t>crisis </a:t>
            </a:r>
            <a:r>
              <a:rPr lang="en-AU" dirty="0"/>
              <a:t>must be resolved. This crisis is a major </a:t>
            </a:r>
            <a:r>
              <a:rPr lang="en-AU" u="sng" dirty="0"/>
              <a:t>developmental </a:t>
            </a:r>
            <a:r>
              <a:rPr lang="en-AU" dirty="0"/>
              <a:t>issue that becomes important during a </a:t>
            </a:r>
            <a:r>
              <a:rPr lang="en-AU" u="sng" dirty="0"/>
              <a:t>specific </a:t>
            </a:r>
            <a:r>
              <a:rPr lang="en-AU" dirty="0"/>
              <a:t>time period throughout one’s life. </a:t>
            </a:r>
            <a:endParaRPr lang="en-AU" dirty="0" smtClean="0"/>
          </a:p>
          <a:p>
            <a:endParaRPr lang="en-AU" dirty="0"/>
          </a:p>
          <a:p>
            <a:r>
              <a:rPr lang="en-AU" dirty="0" smtClean="0"/>
              <a:t>In </a:t>
            </a:r>
            <a:r>
              <a:rPr lang="en-AU" dirty="0"/>
              <a:t>order to be successful at solving this crisis, one must balance </a:t>
            </a:r>
            <a:r>
              <a:rPr lang="en-AU" u="sng" dirty="0"/>
              <a:t>positive </a:t>
            </a:r>
            <a:r>
              <a:rPr lang="en-AU" dirty="0"/>
              <a:t>and a corresponding </a:t>
            </a:r>
            <a:r>
              <a:rPr lang="en-AU" u="sng" dirty="0"/>
              <a:t>negative </a:t>
            </a:r>
            <a:r>
              <a:rPr lang="en-AU" dirty="0"/>
              <a:t>trait. </a:t>
            </a:r>
          </a:p>
          <a:p>
            <a:endParaRPr lang="en-AU" dirty="0"/>
          </a:p>
        </p:txBody>
      </p:sp>
    </p:spTree>
    <p:extLst>
      <p:ext uri="{BB962C8B-B14F-4D97-AF65-F5344CB8AC3E}">
        <p14:creationId xmlns:p14="http://schemas.microsoft.com/office/powerpoint/2010/main" val="1311062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AU" dirty="0" smtClean="0"/>
              <a:t>In most situations the positive traits prevail. However, Erikson did believe that negative traits are needed as well.</a:t>
            </a:r>
          </a:p>
          <a:p>
            <a:endParaRPr lang="en-AU" dirty="0" smtClean="0"/>
          </a:p>
          <a:p>
            <a:r>
              <a:rPr lang="en-AU" dirty="0" smtClean="0"/>
              <a:t>Example: In infancy, the crisis is trust vs. mistrust. People need to learn to trust the world around them but in order to do this, they also need to learn about mistrust to protect themselves from danger.</a:t>
            </a:r>
            <a:endParaRPr lang="en-AU" dirty="0"/>
          </a:p>
        </p:txBody>
      </p:sp>
    </p:spTree>
    <p:extLst>
      <p:ext uri="{BB962C8B-B14F-4D97-AF65-F5344CB8AC3E}">
        <p14:creationId xmlns:p14="http://schemas.microsoft.com/office/powerpoint/2010/main" val="1883971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Erikson’s theory on identity formation…</a:t>
            </a:r>
            <a:endParaRPr lang="en-AU" dirty="0"/>
          </a:p>
        </p:txBody>
      </p:sp>
      <p:sp>
        <p:nvSpPr>
          <p:cNvPr id="3" name="Content Placeholder 2"/>
          <p:cNvSpPr>
            <a:spLocks noGrp="1"/>
          </p:cNvSpPr>
          <p:nvPr>
            <p:ph idx="1"/>
          </p:nvPr>
        </p:nvSpPr>
        <p:spPr>
          <a:xfrm>
            <a:off x="457200" y="1844824"/>
            <a:ext cx="8229600" cy="4281339"/>
          </a:xfrm>
        </p:spPr>
        <p:txBody>
          <a:bodyPr>
            <a:normAutofit lnSpcReduction="10000"/>
          </a:bodyPr>
          <a:lstStyle/>
          <a:p>
            <a:r>
              <a:rPr lang="en-AU" dirty="0" smtClean="0"/>
              <a:t>Stage 5 of Erikson’s theory is identity formation, which begins in adolescence. The crisis in this stage is known as identity vs. identity confusion which is also known as role confusion.</a:t>
            </a:r>
          </a:p>
          <a:p>
            <a:endParaRPr lang="en-AU" dirty="0" smtClean="0"/>
          </a:p>
          <a:p>
            <a:r>
              <a:rPr lang="en-AU" dirty="0" smtClean="0"/>
              <a:t>During this stage adolescents are attempting to make sense of who they are and what their valued role is in society.</a:t>
            </a:r>
            <a:endParaRPr lang="en-AU" dirty="0"/>
          </a:p>
        </p:txBody>
      </p:sp>
    </p:spTree>
    <p:extLst>
      <p:ext uri="{BB962C8B-B14F-4D97-AF65-F5344CB8AC3E}">
        <p14:creationId xmlns:p14="http://schemas.microsoft.com/office/powerpoint/2010/main" val="296199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i="0" u="none" strike="noStrike" baseline="0" dirty="0" smtClean="0">
                <a:solidFill>
                  <a:srgbClr val="000000"/>
                </a:solidFill>
                <a:latin typeface="Times New Roman"/>
              </a:rPr>
              <a:t>Note Card Activity </a:t>
            </a:r>
            <a:endParaRPr lang="en-AU" dirty="0"/>
          </a:p>
        </p:txBody>
      </p:sp>
      <p:sp>
        <p:nvSpPr>
          <p:cNvPr id="3" name="Content Placeholder 2"/>
          <p:cNvSpPr>
            <a:spLocks noGrp="1"/>
          </p:cNvSpPr>
          <p:nvPr>
            <p:ph idx="1"/>
          </p:nvPr>
        </p:nvSpPr>
        <p:spPr/>
        <p:txBody>
          <a:bodyPr>
            <a:normAutofit lnSpcReduction="10000"/>
          </a:bodyPr>
          <a:lstStyle/>
          <a:p>
            <a:r>
              <a:rPr lang="en-AU" b="0" i="0" u="none" strike="noStrike" baseline="0" dirty="0" smtClean="0">
                <a:solidFill>
                  <a:srgbClr val="000000"/>
                </a:solidFill>
                <a:latin typeface="Times New Roman"/>
              </a:rPr>
              <a:t>Take a look at your note card and the factor it states on it. </a:t>
            </a:r>
          </a:p>
          <a:p>
            <a:endParaRPr lang="en-AU" dirty="0">
              <a:solidFill>
                <a:srgbClr val="000000"/>
              </a:solidFill>
              <a:latin typeface="Times New Roman"/>
            </a:endParaRPr>
          </a:p>
          <a:p>
            <a:r>
              <a:rPr lang="en-AU" b="0" i="0" u="none" strike="noStrike" baseline="0" dirty="0" smtClean="0">
                <a:solidFill>
                  <a:srgbClr val="000000"/>
                </a:solidFill>
                <a:latin typeface="Times New Roman"/>
              </a:rPr>
              <a:t>Think about the factor on your note card. </a:t>
            </a:r>
          </a:p>
          <a:p>
            <a:pPr marL="0" indent="0">
              <a:buNone/>
            </a:pPr>
            <a:r>
              <a:rPr lang="en-AU" b="0" i="0" u="none" strike="noStrike" baseline="0" dirty="0" smtClean="0">
                <a:solidFill>
                  <a:srgbClr val="000000"/>
                </a:solidFill>
                <a:latin typeface="Times New Roman"/>
              </a:rPr>
              <a:t>2) Answer the questions in Part 2 of your worksheet. </a:t>
            </a:r>
          </a:p>
          <a:p>
            <a:pPr marL="0" indent="0">
              <a:buNone/>
            </a:pPr>
            <a:r>
              <a:rPr lang="en-AU" b="0" i="0" u="none" strike="noStrike" baseline="0" dirty="0" smtClean="0">
                <a:solidFill>
                  <a:srgbClr val="000000"/>
                </a:solidFill>
                <a:latin typeface="Times New Roman"/>
              </a:rPr>
              <a:t>3) When you finish, begin thinking about how your thoughts were changed from Part 1 to Part 2. </a:t>
            </a:r>
          </a:p>
          <a:p>
            <a:endParaRPr lang="en-AU" dirty="0"/>
          </a:p>
        </p:txBody>
      </p:sp>
    </p:spTree>
    <p:extLst>
      <p:ext uri="{BB962C8B-B14F-4D97-AF65-F5344CB8AC3E}">
        <p14:creationId xmlns:p14="http://schemas.microsoft.com/office/powerpoint/2010/main" val="2017114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92500" lnSpcReduction="20000"/>
          </a:bodyPr>
          <a:lstStyle/>
          <a:p>
            <a:endParaRPr lang="en-AU" sz="3600" b="0" i="0" u="none" strike="noStrike" baseline="0" dirty="0" smtClean="0">
              <a:solidFill>
                <a:srgbClr val="000000"/>
              </a:solidFill>
              <a:latin typeface="Times New Roman"/>
            </a:endParaRPr>
          </a:p>
          <a:p>
            <a:r>
              <a:rPr lang="en-AU" b="0" i="0" u="none" strike="noStrike" baseline="0" dirty="0" smtClean="0">
                <a:solidFill>
                  <a:srgbClr val="000000"/>
                </a:solidFill>
                <a:latin typeface="Times New Roman"/>
              </a:rPr>
              <a:t>Identity is </a:t>
            </a:r>
            <a:r>
              <a:rPr lang="en-AU" b="0" i="0" u="sng" strike="noStrike" baseline="0" dirty="0" smtClean="0">
                <a:solidFill>
                  <a:srgbClr val="000000"/>
                </a:solidFill>
                <a:latin typeface="Times New Roman"/>
              </a:rPr>
              <a:t>NOT </a:t>
            </a:r>
            <a:r>
              <a:rPr lang="en-AU" b="0" i="0" u="none" strike="noStrike" baseline="0" dirty="0" smtClean="0">
                <a:solidFill>
                  <a:srgbClr val="000000"/>
                </a:solidFill>
                <a:latin typeface="Times New Roman"/>
              </a:rPr>
              <a:t>formed by mimicking others. It is formed by taking </a:t>
            </a:r>
            <a:r>
              <a:rPr lang="en-AU" b="0" i="0" u="sng" strike="noStrike" baseline="0" dirty="0" smtClean="0">
                <a:solidFill>
                  <a:srgbClr val="000000"/>
                </a:solidFill>
                <a:latin typeface="Times New Roman"/>
              </a:rPr>
              <a:t>early assumptions </a:t>
            </a:r>
            <a:r>
              <a:rPr lang="en-AU" b="0" i="0" u="none" strike="noStrike" baseline="0" dirty="0" smtClean="0">
                <a:solidFill>
                  <a:srgbClr val="000000"/>
                </a:solidFill>
                <a:latin typeface="Times New Roman"/>
              </a:rPr>
              <a:t>about identity, </a:t>
            </a:r>
            <a:r>
              <a:rPr lang="en-AU" b="0" i="0" u="sng" strike="noStrike" baseline="0" dirty="0" smtClean="0">
                <a:solidFill>
                  <a:srgbClr val="000000"/>
                </a:solidFill>
                <a:latin typeface="Times New Roman"/>
              </a:rPr>
              <a:t>modifying </a:t>
            </a:r>
            <a:r>
              <a:rPr lang="en-AU" b="0" i="0" u="none" strike="noStrike" baseline="0" dirty="0" smtClean="0">
                <a:solidFill>
                  <a:srgbClr val="000000"/>
                </a:solidFill>
                <a:latin typeface="Times New Roman"/>
              </a:rPr>
              <a:t>and </a:t>
            </a:r>
            <a:r>
              <a:rPr lang="en-AU" b="0" i="0" u="sng" strike="noStrike" baseline="0" dirty="0" smtClean="0">
                <a:solidFill>
                  <a:srgbClr val="000000"/>
                </a:solidFill>
                <a:latin typeface="Times New Roman"/>
              </a:rPr>
              <a:t>synthesizing </a:t>
            </a:r>
            <a:r>
              <a:rPr lang="en-AU" b="0" i="0" u="none" strike="noStrike" baseline="0" dirty="0" smtClean="0">
                <a:solidFill>
                  <a:srgbClr val="000000"/>
                </a:solidFill>
                <a:latin typeface="Times New Roman"/>
              </a:rPr>
              <a:t>those ideas into a </a:t>
            </a:r>
            <a:r>
              <a:rPr lang="en-AU" b="0" i="0" u="sng" strike="noStrike" baseline="0" dirty="0" smtClean="0">
                <a:solidFill>
                  <a:srgbClr val="000000"/>
                </a:solidFill>
                <a:latin typeface="Times New Roman"/>
              </a:rPr>
              <a:t>new </a:t>
            </a:r>
            <a:r>
              <a:rPr lang="en-AU" b="0" i="0" u="none" strike="noStrike" baseline="0" dirty="0" smtClean="0">
                <a:solidFill>
                  <a:srgbClr val="000000"/>
                </a:solidFill>
                <a:latin typeface="Times New Roman"/>
              </a:rPr>
              <a:t>structure. </a:t>
            </a:r>
          </a:p>
          <a:p>
            <a:endParaRPr lang="en-AU" b="0" i="0" u="none" strike="noStrike" baseline="0" dirty="0" smtClean="0">
              <a:solidFill>
                <a:srgbClr val="000000"/>
              </a:solidFill>
              <a:latin typeface="Times New Roman"/>
            </a:endParaRPr>
          </a:p>
          <a:p>
            <a:r>
              <a:rPr lang="en-AU" b="0" i="0" u="none" strike="noStrike" baseline="0" dirty="0" smtClean="0">
                <a:solidFill>
                  <a:srgbClr val="000000"/>
                </a:solidFill>
                <a:latin typeface="Times New Roman"/>
              </a:rPr>
              <a:t>The </a:t>
            </a:r>
            <a:r>
              <a:rPr lang="en-AU" b="0" i="0" u="sng" strike="noStrike" baseline="0" dirty="0" smtClean="0">
                <a:solidFill>
                  <a:srgbClr val="000000"/>
                </a:solidFill>
                <a:latin typeface="Times New Roman"/>
              </a:rPr>
              <a:t>resolution </a:t>
            </a:r>
            <a:r>
              <a:rPr lang="en-AU" b="0" i="0" u="none" strike="noStrike" baseline="0" dirty="0" smtClean="0">
                <a:solidFill>
                  <a:srgbClr val="000000"/>
                </a:solidFill>
                <a:latin typeface="Times New Roman"/>
              </a:rPr>
              <a:t>of three main areas is key to resolving conflicts in identity formation. </a:t>
            </a:r>
          </a:p>
          <a:p>
            <a:endParaRPr lang="en-AU" dirty="0">
              <a:solidFill>
                <a:srgbClr val="000000"/>
              </a:solidFill>
              <a:latin typeface="Times New Roman"/>
            </a:endParaRPr>
          </a:p>
          <a:p>
            <a:r>
              <a:rPr lang="en-AU" b="0" i="0" u="none" strike="noStrike" baseline="0" dirty="0" smtClean="0">
                <a:solidFill>
                  <a:srgbClr val="000000"/>
                </a:solidFill>
                <a:latin typeface="Times New Roman"/>
              </a:rPr>
              <a:t>They are choice of </a:t>
            </a:r>
            <a:r>
              <a:rPr lang="en-AU" b="0" i="0" u="sng" strike="noStrike" baseline="0" dirty="0" smtClean="0">
                <a:solidFill>
                  <a:srgbClr val="000000"/>
                </a:solidFill>
                <a:latin typeface="Times New Roman"/>
              </a:rPr>
              <a:t>occupation</a:t>
            </a:r>
            <a:r>
              <a:rPr lang="en-AU" b="0" i="0" u="none" strike="noStrike" baseline="0" dirty="0" smtClean="0">
                <a:solidFill>
                  <a:srgbClr val="000000"/>
                </a:solidFill>
                <a:latin typeface="Times New Roman"/>
              </a:rPr>
              <a:t>, the adoption of </a:t>
            </a:r>
            <a:r>
              <a:rPr lang="en-AU" b="0" i="0" u="sng" strike="noStrike" baseline="0" dirty="0" smtClean="0">
                <a:solidFill>
                  <a:srgbClr val="000000"/>
                </a:solidFill>
                <a:latin typeface="Times New Roman"/>
              </a:rPr>
              <a:t>values </a:t>
            </a:r>
            <a:r>
              <a:rPr lang="en-AU" b="0" i="0" u="none" strike="noStrike" baseline="0" dirty="0" smtClean="0">
                <a:solidFill>
                  <a:srgbClr val="000000"/>
                </a:solidFill>
                <a:latin typeface="Times New Roman"/>
              </a:rPr>
              <a:t>to live by and believe in and the development of a satisfying </a:t>
            </a:r>
            <a:r>
              <a:rPr lang="en-AU" b="0" i="0" u="sng" strike="noStrike" baseline="0" dirty="0" smtClean="0">
                <a:solidFill>
                  <a:srgbClr val="000000"/>
                </a:solidFill>
                <a:latin typeface="Times New Roman"/>
              </a:rPr>
              <a:t>sexual identity</a:t>
            </a:r>
            <a:r>
              <a:rPr lang="en-AU" b="0" i="0" u="none" strike="noStrike" baseline="0" dirty="0" smtClean="0">
                <a:solidFill>
                  <a:srgbClr val="000000"/>
                </a:solidFill>
                <a:latin typeface="Times New Roman"/>
              </a:rPr>
              <a:t>. </a:t>
            </a:r>
          </a:p>
          <a:p>
            <a:endParaRPr lang="en-AU" dirty="0"/>
          </a:p>
        </p:txBody>
      </p:sp>
    </p:spTree>
    <p:extLst>
      <p:ext uri="{BB962C8B-B14F-4D97-AF65-F5344CB8AC3E}">
        <p14:creationId xmlns:p14="http://schemas.microsoft.com/office/powerpoint/2010/main" val="199845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endParaRPr lang="en-AU" sz="3600" b="0" i="0" u="none" strike="noStrike" baseline="0" dirty="0" smtClean="0">
              <a:solidFill>
                <a:srgbClr val="000000"/>
              </a:solidFill>
              <a:latin typeface="Times New Roman"/>
            </a:endParaRPr>
          </a:p>
          <a:p>
            <a:r>
              <a:rPr lang="en-AU" b="0" i="0" u="none" strike="noStrike" baseline="0" dirty="0" smtClean="0">
                <a:solidFill>
                  <a:srgbClr val="000000"/>
                </a:solidFill>
                <a:latin typeface="Times New Roman"/>
              </a:rPr>
              <a:t>When the crisis in stage 5 is successfully resolved, it is known as </a:t>
            </a:r>
            <a:r>
              <a:rPr lang="en-AU" b="0" i="0" u="sng" strike="noStrike" baseline="0" dirty="0" smtClean="0">
                <a:solidFill>
                  <a:srgbClr val="000000"/>
                </a:solidFill>
                <a:latin typeface="Times New Roman"/>
              </a:rPr>
              <a:t>fidelity</a:t>
            </a:r>
            <a:r>
              <a:rPr lang="en-AU" b="0" i="0" u="none" strike="noStrike" baseline="0" dirty="0" smtClean="0">
                <a:solidFill>
                  <a:srgbClr val="000000"/>
                </a:solidFill>
                <a:latin typeface="Times New Roman"/>
              </a:rPr>
              <a:t>. When this occurs, individuals have developed a </a:t>
            </a:r>
            <a:r>
              <a:rPr lang="en-AU" b="0" i="0" u="sng" strike="noStrike" baseline="0" dirty="0" smtClean="0">
                <a:solidFill>
                  <a:srgbClr val="000000"/>
                </a:solidFill>
                <a:latin typeface="Times New Roman"/>
              </a:rPr>
              <a:t>sustained </a:t>
            </a:r>
            <a:r>
              <a:rPr lang="en-AU" b="0" i="0" u="none" strike="noStrike" baseline="0" dirty="0" smtClean="0">
                <a:solidFill>
                  <a:srgbClr val="000000"/>
                </a:solidFill>
                <a:latin typeface="Times New Roman"/>
              </a:rPr>
              <a:t>loyalty, faith, or a sense of belonging to a loved one or to friends. It can also mean </a:t>
            </a:r>
            <a:r>
              <a:rPr lang="en-AU" b="0" i="0" u="sng" strike="noStrike" baseline="0" dirty="0" smtClean="0">
                <a:solidFill>
                  <a:srgbClr val="000000"/>
                </a:solidFill>
                <a:latin typeface="Times New Roman"/>
              </a:rPr>
              <a:t>identification </a:t>
            </a:r>
            <a:r>
              <a:rPr lang="en-AU" b="0" i="0" u="none" strike="noStrike" baseline="0" dirty="0" smtClean="0">
                <a:solidFill>
                  <a:srgbClr val="000000"/>
                </a:solidFill>
                <a:latin typeface="Times New Roman"/>
              </a:rPr>
              <a:t>with a certain set of values, religious group, political group, etc. </a:t>
            </a:r>
          </a:p>
          <a:p>
            <a:endParaRPr lang="en-AU" dirty="0"/>
          </a:p>
        </p:txBody>
      </p:sp>
    </p:spTree>
    <p:extLst>
      <p:ext uri="{BB962C8B-B14F-4D97-AF65-F5344CB8AC3E}">
        <p14:creationId xmlns:p14="http://schemas.microsoft.com/office/powerpoint/2010/main" val="2709889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655</Words>
  <Application>Microsoft Office PowerPoint</Application>
  <PresentationFormat>On-screen Show (4:3)</PresentationFormat>
  <Paragraphs>61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Identity Formation</vt:lpstr>
      <vt:lpstr>Just Do It </vt:lpstr>
      <vt:lpstr>OBJECTIVES FOR TODAY</vt:lpstr>
      <vt:lpstr>Erikson’s Theory of Psychosocial Development (Review)</vt:lpstr>
      <vt:lpstr>PowerPoint Presentation</vt:lpstr>
      <vt:lpstr>Erikson’s theory on identity formation…</vt:lpstr>
      <vt:lpstr>Note Card Activity </vt:lpstr>
      <vt:lpstr>PowerPoint Presentation</vt:lpstr>
      <vt:lpstr>PowerPoint Presentation</vt:lpstr>
      <vt:lpstr>Factors that Influence Identity Formation…</vt:lpstr>
      <vt:lpstr>PowerPoint Presentation</vt:lpstr>
      <vt:lpstr>PowerPoint Presentation</vt:lpstr>
      <vt:lpstr>Potential Problem with Erikson’s Theory on Identity Formation…</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 Formation</dc:title>
  <dc:creator>kelly.hammond10</dc:creator>
  <cp:lastModifiedBy>kelly.hammond10</cp:lastModifiedBy>
  <cp:revision>2</cp:revision>
  <dcterms:created xsi:type="dcterms:W3CDTF">2014-06-19T05:08:23Z</dcterms:created>
  <dcterms:modified xsi:type="dcterms:W3CDTF">2014-06-19T05:20:43Z</dcterms:modified>
</cp:coreProperties>
</file>