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2"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7DFF2C-F456-AE47-B06F-6E961162249F}">
          <p14:sldIdLst>
            <p14:sldId id="256"/>
            <p14:sldId id="257"/>
            <p14:sldId id="258"/>
            <p14:sldId id="259"/>
            <p14:sldId id="260"/>
            <p14:sldId id="261"/>
          </p14:sldIdLst>
        </p14:section>
        <p14:section name="Untitled Section" id="{E8060E8C-6EFF-7047-863A-85BAA9D2155F}">
          <p14:sldIdLst>
            <p14:sldId id="262"/>
            <p14:sldId id="263"/>
            <p14:sldId id="264"/>
            <p14:sldId id="265"/>
            <p14:sldId id="266"/>
            <p14:sldId id="267"/>
            <p14:sldId id="268"/>
            <p14:sldId id="269"/>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p:restoredTop sz="60841" autoAdjust="0"/>
  </p:normalViewPr>
  <p:slideViewPr>
    <p:cSldViewPr showGuides="1">
      <p:cViewPr varScale="1">
        <p:scale>
          <a:sx n="107" d="100"/>
          <a:sy n="107" d="100"/>
        </p:scale>
        <p:origin x="64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26AC-5DEA-4A27-AD66-E26A3C588370}" type="datetimeFigureOut">
              <a:rPr lang="en-US" smtClean="0"/>
              <a:t>10/25/15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2226D-14A6-4BE0-A78E-DAEDDD128328}" type="slidenum">
              <a:rPr lang="en-US" smtClean="0"/>
              <a:t>‹#›</a:t>
            </a:fld>
            <a:endParaRPr lang="en-US"/>
          </a:p>
        </p:txBody>
      </p:sp>
    </p:spTree>
    <p:extLst>
      <p:ext uri="{BB962C8B-B14F-4D97-AF65-F5344CB8AC3E}">
        <p14:creationId xmlns:p14="http://schemas.microsoft.com/office/powerpoint/2010/main" val="372626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40000" lnSpcReduction="20000"/>
          </a:bodyPr>
          <a:lstStyle/>
          <a:p>
            <a:r>
              <a:rPr lang="en-US" sz="1400" b="1" dirty="0" smtClean="0"/>
              <a:t>Stacked, 3-D text at dramatic angle</a:t>
            </a:r>
          </a:p>
          <a:p>
            <a:r>
              <a:rPr lang="en-US" sz="1400" dirty="0" smtClean="0"/>
              <a:t>(Intermediate)</a:t>
            </a:r>
          </a:p>
          <a:p>
            <a:endParaRPr lang="en-US" sz="1400" dirty="0" smtClean="0"/>
          </a:p>
          <a:p>
            <a:endParaRPr lang="en-US" sz="1400" dirty="0" smtClean="0"/>
          </a:p>
          <a:p>
            <a:r>
              <a:rPr lang="en-US" sz="1200" dirty="0" smtClean="0"/>
              <a:t>To</a:t>
            </a:r>
            <a:r>
              <a:rPr lang="en-US" sz="1200" baseline="0" dirty="0" smtClean="0"/>
              <a:t> reproduce the text on this slide, do the following:</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text in the text box and select the text. On </a:t>
            </a:r>
            <a:r>
              <a:rPr lang="en-US" sz="1200" i="0" dirty="0" smtClean="0"/>
              <a:t>the </a:t>
            </a:r>
            <a:r>
              <a:rPr lang="en-US" sz="1200" b="1" i="0" dirty="0" smtClean="0"/>
              <a:t>Home</a:t>
            </a:r>
            <a:r>
              <a:rPr lang="en-US" sz="1200" i="0" baseline="0" dirty="0" smtClean="0"/>
              <a:t> tab, in the </a:t>
            </a:r>
            <a:r>
              <a:rPr lang="en-US" sz="1200" b="1" i="0" baseline="0" dirty="0" smtClean="0"/>
              <a:t>Font</a:t>
            </a:r>
            <a:r>
              <a:rPr lang="en-US" sz="1200" i="0" baseline="0" dirty="0" smtClean="0"/>
              <a:t> group, select </a:t>
            </a:r>
            <a:r>
              <a:rPr lang="en-US" sz="1200" b="1" dirty="0" smtClean="0"/>
              <a:t>Impact </a:t>
            </a:r>
            <a:r>
              <a:rPr lang="en-US" sz="1200" i="0" baseline="0" dirty="0" smtClean="0"/>
              <a:t>from the </a:t>
            </a:r>
            <a:r>
              <a:rPr lang="en-US" sz="1200" b="1" i="0" baseline="0" dirty="0" smtClean="0"/>
              <a:t>Font</a:t>
            </a:r>
            <a:r>
              <a:rPr lang="en-US" sz="1200" i="0" baseline="0" dirty="0" smtClean="0"/>
              <a:t> list, and then change the font size of each line so that the text is approximately the same width. For example, if you entered “FIRST” on one line, “SECOND” on the next line, and so on (as shown on the slide),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first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100</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second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70</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third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94</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fourth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75.5</a:t>
            </a:r>
            <a:r>
              <a:rPr lang="en-US" sz="1200" i="0" baseline="0" dirty="0" smtClean="0"/>
              <a:t> in the </a:t>
            </a:r>
            <a:r>
              <a:rPr lang="en-US" sz="1200" b="1" i="0" baseline="0" dirty="0" smtClean="0"/>
              <a:t>Font Size </a:t>
            </a:r>
            <a:r>
              <a:rPr lang="en-US" sz="1200" i="0" baseline="0" dirty="0" smtClean="0"/>
              <a:t>box. </a:t>
            </a:r>
          </a:p>
          <a:p>
            <a:pPr marL="228600" indent="-228600">
              <a:buFont typeface="+mj-lt"/>
              <a:buAutoNum type="arabicPeriod"/>
            </a:pPr>
            <a:r>
              <a:rPr lang="en-US" sz="1200" dirty="0" smtClean="0"/>
              <a:t>Select</a:t>
            </a:r>
            <a:r>
              <a:rPr lang="en-US" sz="1200" baseline="0" dirty="0" smtClean="0"/>
              <a:t> all of the text.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click </a:t>
            </a:r>
            <a:r>
              <a:rPr lang="en-US" sz="1200" b="1" dirty="0" smtClean="0"/>
              <a:t>Character Spacing</a:t>
            </a:r>
            <a:r>
              <a:rPr lang="en-US" sz="1200" dirty="0" smtClean="0"/>
              <a:t>, and then click </a:t>
            </a:r>
            <a:r>
              <a:rPr lang="en-US" sz="1200" b="1" dirty="0" smtClean="0"/>
              <a:t>More Spacing</a:t>
            </a:r>
            <a:r>
              <a:rPr lang="en-US" sz="1200" dirty="0" smtClean="0"/>
              <a:t>. </a:t>
            </a:r>
          </a:p>
          <a:p>
            <a:pPr marL="228600" indent="-228600">
              <a:buFont typeface="+mj-lt"/>
              <a:buAutoNum type="arabicPeriod"/>
            </a:pPr>
            <a:r>
              <a:rPr lang="en-US" sz="1200" dirty="0" smtClean="0"/>
              <a:t>In the </a:t>
            </a:r>
            <a:r>
              <a:rPr lang="en-US" sz="1200" b="1" dirty="0" smtClean="0"/>
              <a:t>Font</a:t>
            </a:r>
            <a:r>
              <a:rPr lang="en-US" sz="1200" dirty="0" smtClean="0"/>
              <a:t> dialog box, on</a:t>
            </a:r>
            <a:r>
              <a:rPr lang="en-US" sz="1200" baseline="0" dirty="0" smtClean="0"/>
              <a:t> the </a:t>
            </a:r>
            <a:r>
              <a:rPr lang="en-US" sz="1200" b="1" baseline="0" dirty="0" smtClean="0"/>
              <a:t>Character </a:t>
            </a:r>
            <a:r>
              <a:rPr lang="en-US" sz="1200" b="1" dirty="0" smtClean="0"/>
              <a:t>Spacing</a:t>
            </a:r>
            <a:r>
              <a:rPr lang="en-US" sz="1200" b="1" baseline="0" dirty="0" smtClean="0"/>
              <a:t> </a:t>
            </a:r>
            <a:r>
              <a:rPr lang="en-US" sz="1200" baseline="0" dirty="0" smtClean="0"/>
              <a:t>tab, in the </a:t>
            </a:r>
            <a:r>
              <a:rPr lang="en-US" sz="1200" b="1" baseline="0" dirty="0" smtClean="0"/>
              <a:t>Spacing</a:t>
            </a:r>
            <a:r>
              <a:rPr lang="en-US" sz="1200" baseline="0" dirty="0" smtClean="0"/>
              <a:t> list, select </a:t>
            </a:r>
            <a:r>
              <a:rPr lang="en-US" sz="1200" b="1" baseline="0" dirty="0" smtClean="0"/>
              <a:t>Expanded</a:t>
            </a:r>
            <a:r>
              <a:rPr lang="en-US" sz="1200" baseline="0" dirty="0" smtClean="0"/>
              <a:t>. In the </a:t>
            </a:r>
            <a:r>
              <a:rPr lang="en-US" sz="1200" b="1" baseline="0" dirty="0" smtClean="0"/>
              <a:t>By</a:t>
            </a:r>
            <a:r>
              <a:rPr lang="en-US" sz="1200" baseline="0" dirty="0" smtClean="0"/>
              <a:t> box, enter </a:t>
            </a:r>
            <a:r>
              <a:rPr lang="en-US" sz="1200" b="1" baseline="0" dirty="0" smtClean="0"/>
              <a:t>2</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Center</a:t>
            </a:r>
            <a:r>
              <a:rPr lang="en-US" sz="1200" i="0" baseline="0" dirty="0" smtClean="0"/>
              <a:t> to center the text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a:t>
            </a:r>
            <a:r>
              <a:rPr lang="en-US" sz="1200" i="0" baseline="0" dirty="0" smtClean="0"/>
              <a:t> group, click the </a:t>
            </a:r>
            <a:r>
              <a:rPr lang="en-US" sz="1200" b="1" i="0" baseline="0" dirty="0" smtClean="0"/>
              <a:t>Format Text Effects </a:t>
            </a:r>
            <a:r>
              <a:rPr lang="en-US" sz="1200" i="0" baseline="0" dirty="0" smtClean="0"/>
              <a:t>dialog box launcher. In the </a:t>
            </a:r>
            <a:r>
              <a:rPr lang="en-US" sz="1200" b="1" i="0" baseline="0" dirty="0" smtClean="0"/>
              <a:t>Format Text Effects </a:t>
            </a:r>
            <a:r>
              <a:rPr lang="en-US" sz="1200" i="0" baseline="0" dirty="0" smtClean="0"/>
              <a:t>dialog box, click </a:t>
            </a:r>
            <a:r>
              <a:rPr lang="en-US" sz="1200" b="1" i="0" baseline="0" dirty="0" smtClean="0"/>
              <a:t>Text Fill </a:t>
            </a:r>
            <a:r>
              <a:rPr lang="en-US" sz="1200" i="0" baseline="0" dirty="0" smtClean="0"/>
              <a:t>in the left pane, select </a:t>
            </a:r>
            <a:r>
              <a:rPr lang="en-US" sz="1200" b="1" i="0" baseline="0" dirty="0" smtClean="0"/>
              <a:t>Gradient fill </a:t>
            </a:r>
            <a:r>
              <a:rPr lang="en-US" sz="1200" i="0" baseline="0" dirty="0" smtClean="0"/>
              <a:t>in the right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Type</a:t>
            </a:r>
            <a:r>
              <a:rPr lang="en-US" sz="1200" i="0" baseline="0" dirty="0" smtClean="0"/>
              <a:t> list, select </a:t>
            </a:r>
            <a:r>
              <a:rPr lang="en-US" sz="1200" b="1" i="0" baseline="0" dirty="0" smtClean="0"/>
              <a:t>Radial</a:t>
            </a:r>
            <a:r>
              <a:rPr lang="en-US" sz="1200" i="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Click the button next to </a:t>
            </a:r>
            <a:r>
              <a:rPr lang="en-US" sz="1200" b="1" i="0" baseline="0" dirty="0" smtClean="0"/>
              <a:t>Direction</a:t>
            </a:r>
            <a:r>
              <a:rPr lang="en-US" sz="1200" i="0" baseline="0" dirty="0" smtClean="0"/>
              <a:t>, and then click </a:t>
            </a:r>
            <a:r>
              <a:rPr lang="en-US" sz="1200" b="1" i="0" baseline="0" dirty="0" smtClean="0"/>
              <a:t>From Corner </a:t>
            </a:r>
            <a:r>
              <a:rPr lang="en-US" sz="1200" i="0" baseline="0" dirty="0" smtClean="0"/>
              <a:t>(second option from the left).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Gradient stops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Add gradient stop</a:t>
            </a:r>
            <a:r>
              <a:rPr lang="en-US" sz="1200" b="0" kern="1200" baseline="0" dirty="0" smtClean="0">
                <a:solidFill>
                  <a:schemeClr val="tx1"/>
                </a:solidFill>
                <a:latin typeface="+mn-lt"/>
                <a:ea typeface="+mn-ea"/>
                <a:cs typeface="+mn-cs"/>
              </a:rPr>
              <a:t> or </a:t>
            </a:r>
            <a:r>
              <a:rPr lang="en-US" sz="1200" b="1" kern="1200" baseline="0" dirty="0" smtClean="0">
                <a:solidFill>
                  <a:schemeClr val="tx1"/>
                </a:solidFill>
                <a:latin typeface="+mn-lt"/>
                <a:ea typeface="+mn-ea"/>
                <a:cs typeface="+mn-cs"/>
              </a:rPr>
              <a:t>Remove gradient stop</a:t>
            </a:r>
            <a:r>
              <a:rPr lang="en-US" sz="1200" b="0" kern="1200" baseline="0" dirty="0" smtClean="0">
                <a:solidFill>
                  <a:schemeClr val="tx1"/>
                </a:solidFill>
                <a:latin typeface="+mn-lt"/>
                <a:ea typeface="+mn-ea"/>
                <a:cs typeface="+mn-cs"/>
              </a:rPr>
              <a:t> until two stops appear in the slider.</a:t>
            </a:r>
          </a:p>
          <a:p>
            <a:pPr marL="228600" marR="0" lvl="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dirty="0" smtClean="0"/>
              <a:t>Also under </a:t>
            </a:r>
            <a:r>
              <a:rPr lang="en-US" sz="1200" b="1" dirty="0" smtClean="0"/>
              <a:t>Gradient stops</a:t>
            </a:r>
            <a:r>
              <a:rPr lang="en-US" sz="1200" dirty="0" smtClean="0"/>
              <a:t>, customize the gradient stops that you added as follows:</a:t>
            </a:r>
          </a:p>
          <a:p>
            <a:pPr marL="685800" lvl="1" indent="-228600">
              <a:buFont typeface="Arial" pitchFamily="34" charset="0"/>
              <a:buChar char="•"/>
              <a:defRPr/>
            </a:pPr>
            <a:r>
              <a:rPr lang="en-US" sz="1200" dirty="0" smtClean="0"/>
              <a:t>Select </a:t>
            </a:r>
            <a:r>
              <a:rPr lang="en-US" sz="1200" b="0" dirty="0" smtClean="0"/>
              <a:t>the first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a:t>
            </a:r>
            <a:r>
              <a:rPr lang="en-US" sz="1200" b="1" baseline="0" dirty="0" smtClean="0"/>
              <a:t> </a:t>
            </a:r>
            <a:r>
              <a:rPr lang="en-US" sz="1200" dirty="0" smtClean="0"/>
              <a:t>box, enter</a:t>
            </a:r>
            <a:r>
              <a:rPr lang="en-US" sz="1200" baseline="0" dirty="0" smtClean="0"/>
              <a:t> </a:t>
            </a:r>
            <a:r>
              <a:rPr lang="en-US" sz="1200" b="1" baseline="0" dirty="0" smtClean="0"/>
              <a:t>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White, Background 1, Darker 15%</a:t>
            </a:r>
            <a:r>
              <a:rPr lang="en-US" sz="1200" b="1" baseline="0" dirty="0" smtClean="0"/>
              <a:t> </a:t>
            </a:r>
            <a:r>
              <a:rPr lang="en-US" sz="1200" b="0" baseline="0" dirty="0" smtClean="0"/>
              <a:t>(third row, first option from the left)</a:t>
            </a:r>
            <a:r>
              <a:rPr lang="en-US" sz="1200" b="0" dirty="0" smtClean="0"/>
              <a:t>.</a:t>
            </a:r>
          </a:p>
          <a:p>
            <a:pPr marL="685800" lvl="1" indent="-228600">
              <a:buFont typeface="Arial" pitchFamily="34" charset="0"/>
              <a:buChar char="•"/>
              <a:defRPr/>
            </a:pPr>
            <a:r>
              <a:rPr lang="en-US" sz="1200" i="0" baseline="0" dirty="0" smtClean="0"/>
              <a:t> </a:t>
            </a:r>
            <a:r>
              <a:rPr lang="en-US" sz="1200" dirty="0" smtClean="0"/>
              <a:t>Select </a:t>
            </a:r>
            <a:r>
              <a:rPr lang="en-US" sz="1200" b="0" dirty="0" smtClean="0"/>
              <a:t>the last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100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White, Background 1, Darker 50%</a:t>
            </a:r>
            <a:r>
              <a:rPr lang="en-US" sz="1200" b="1" baseline="0" dirty="0" smtClean="0"/>
              <a:t> </a:t>
            </a:r>
            <a:r>
              <a:rPr lang="en-US" sz="1200" b="0" baseline="0" dirty="0" smtClean="0"/>
              <a:t>(sixth row, first option from the left)</a:t>
            </a:r>
            <a:r>
              <a:rPr lang="en-US" sz="1200" b="0" dirty="0" smtClean="0"/>
              <a:t>.</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3-D Rotation </a:t>
            </a:r>
            <a:r>
              <a:rPr lang="en-US" sz="1200" i="0" baseline="0" dirty="0" smtClean="0"/>
              <a:t>in the left pane. In the right pane, </a:t>
            </a:r>
            <a:r>
              <a:rPr lang="en-US" sz="1200" dirty="0" smtClean="0"/>
              <a:t>click</a:t>
            </a:r>
            <a:r>
              <a:rPr lang="en-US" sz="1200" baseline="0" dirty="0" smtClean="0"/>
              <a:t> the button next to </a:t>
            </a:r>
            <a:r>
              <a:rPr lang="en-US" sz="1200" b="1" baseline="0" dirty="0" smtClean="0"/>
              <a:t>Presets</a:t>
            </a:r>
            <a:r>
              <a:rPr lang="en-US" sz="1200" b="0" baseline="0" dirty="0" smtClean="0"/>
              <a:t>, </a:t>
            </a:r>
            <a:r>
              <a:rPr lang="en-US" sz="1200" b="0" dirty="0" smtClean="0"/>
              <a:t>and then under </a:t>
            </a:r>
            <a:r>
              <a:rPr lang="en-US" sz="1200" b="1" dirty="0" smtClean="0"/>
              <a:t>Perspective</a:t>
            </a:r>
            <a:r>
              <a:rPr lang="en-US" sz="1200" b="0" dirty="0" smtClean="0"/>
              <a:t> </a:t>
            </a:r>
            <a:r>
              <a:rPr lang="en-US" sz="1200" dirty="0" smtClean="0"/>
              <a:t>click </a:t>
            </a:r>
            <a:r>
              <a:rPr lang="en-US" sz="1200" b="1" dirty="0" smtClean="0"/>
              <a:t>Perspective Heroic Extreme Left </a:t>
            </a:r>
            <a:r>
              <a:rPr lang="en-US" sz="1200" dirty="0" smtClean="0"/>
              <a:t>(third row, second option from the left).</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3-D Format </a:t>
            </a:r>
            <a:r>
              <a:rPr lang="en-US" sz="1200" i="0" baseline="0" dirty="0" smtClean="0"/>
              <a:t>in the left pane, and then do the following in the right pane: </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Under </a:t>
            </a:r>
            <a:r>
              <a:rPr lang="en-US" sz="1200" b="1" i="0" baseline="0" dirty="0" smtClean="0"/>
              <a:t>Bevel</a:t>
            </a:r>
            <a:r>
              <a:rPr lang="en-US" sz="1200" i="0" baseline="0" dirty="0" smtClean="0"/>
              <a:t>, click the button next to </a:t>
            </a:r>
            <a:r>
              <a:rPr lang="en-US" sz="1200" b="1" i="0" baseline="0" dirty="0" smtClean="0"/>
              <a:t>Top</a:t>
            </a:r>
            <a:r>
              <a:rPr lang="en-US" sz="1200" i="0" baseline="0" dirty="0" smtClean="0"/>
              <a:t>, and then under </a:t>
            </a:r>
            <a:r>
              <a:rPr lang="en-US" sz="1200" b="1" i="0" baseline="0" dirty="0" smtClean="0"/>
              <a:t>Bevel</a:t>
            </a:r>
            <a:r>
              <a:rPr lang="en-US" sz="1200" i="0" baseline="0" dirty="0" smtClean="0"/>
              <a:t> click </a:t>
            </a:r>
            <a:r>
              <a:rPr lang="en-US" sz="1200" b="1" i="0" baseline="0" dirty="0" smtClean="0"/>
              <a:t>Cool Slant </a:t>
            </a:r>
            <a:r>
              <a:rPr lang="en-US" sz="1200" i="0" baseline="0" dirty="0" smtClean="0"/>
              <a:t>(first row, fourth option from the left). </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Under </a:t>
            </a:r>
            <a:r>
              <a:rPr lang="en-US" sz="1200" b="1" i="0" baseline="0" dirty="0" smtClean="0"/>
              <a:t>Depth</a:t>
            </a:r>
            <a:r>
              <a:rPr lang="en-US" sz="1200" i="0" baseline="0" dirty="0" smtClean="0"/>
              <a:t>, in the </a:t>
            </a:r>
            <a:r>
              <a:rPr lang="en-US" sz="1200" b="1" i="0" baseline="0" dirty="0" smtClean="0"/>
              <a:t>Depth</a:t>
            </a:r>
            <a:r>
              <a:rPr lang="en-US" sz="1200" i="0" baseline="0" dirty="0" smtClean="0"/>
              <a:t> box, enter </a:t>
            </a:r>
            <a:r>
              <a:rPr lang="en-US" sz="1200" b="1" i="0" baseline="0" dirty="0" smtClean="0"/>
              <a:t>70 pt</a:t>
            </a:r>
            <a:r>
              <a:rPr lang="en-US" sz="1200" i="0" baseline="0" dirty="0" smtClean="0"/>
              <a:t>. </a:t>
            </a:r>
          </a:p>
          <a:p>
            <a:pPr marL="228600" indent="-228600">
              <a:buFont typeface="+mj-lt"/>
              <a:buAutoNum type="arabicPeriod" startAt="11"/>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Shadow</a:t>
            </a:r>
            <a:r>
              <a:rPr lang="en-US" sz="1200" b="1" baseline="0" dirty="0" smtClean="0"/>
              <a:t> </a:t>
            </a:r>
            <a:r>
              <a:rPr lang="en-US" sz="1200" i="0" baseline="0" dirty="0" smtClean="0"/>
              <a:t>in the left pane. In the right pane, </a:t>
            </a:r>
            <a:r>
              <a:rPr lang="en-US" sz="1200" dirty="0" smtClean="0"/>
              <a:t>click</a:t>
            </a:r>
            <a:r>
              <a:rPr lang="en-US" sz="1200" baseline="0" dirty="0" smtClean="0"/>
              <a:t> the button next to </a:t>
            </a:r>
            <a:r>
              <a:rPr lang="en-US" sz="1200" b="1" baseline="0" dirty="0" smtClean="0"/>
              <a:t>Presets</a:t>
            </a:r>
            <a:r>
              <a:rPr lang="en-US" sz="1200" b="0" baseline="0" dirty="0" smtClean="0"/>
              <a:t>, </a:t>
            </a:r>
            <a:r>
              <a:rPr lang="en-US" sz="1200" b="0" dirty="0" smtClean="0"/>
              <a:t>and then under </a:t>
            </a:r>
            <a:r>
              <a:rPr lang="en-US" sz="1200" b="1" dirty="0" smtClean="0"/>
              <a:t>Perspective</a:t>
            </a:r>
            <a:r>
              <a:rPr lang="en-US" sz="1200" b="0" dirty="0" smtClean="0"/>
              <a:t> </a:t>
            </a:r>
            <a:r>
              <a:rPr lang="en-US" sz="1200" dirty="0" smtClean="0"/>
              <a:t>click </a:t>
            </a:r>
            <a:r>
              <a:rPr lang="en-US" sz="1200" b="1" dirty="0" smtClean="0"/>
              <a:t>Perspective Diagonal Upper Right </a:t>
            </a:r>
            <a:r>
              <a:rPr lang="en-US" sz="1200" dirty="0" smtClean="0"/>
              <a:t>(first row, second option from the left). </a:t>
            </a:r>
          </a:p>
          <a:p>
            <a:endParaRPr lang="en-US" sz="1200" dirty="0" smtClean="0"/>
          </a:p>
          <a:p>
            <a:endParaRPr lang="en-US" sz="1200" dirty="0" smtClean="0"/>
          </a:p>
          <a:p>
            <a:r>
              <a:rPr lang="en-US" sz="1200" dirty="0" smtClean="0"/>
              <a:t>To</a:t>
            </a:r>
            <a:r>
              <a:rPr lang="en-US" sz="1200" baseline="0" dirty="0" smtClean="0"/>
              <a:t> reproduce the background on this slide, do the following:</a:t>
            </a:r>
            <a:endParaRPr lang="en-US" sz="1200" dirty="0" smtClean="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kern="1200" dirty="0" smtClean="0">
                <a:solidFill>
                  <a:schemeClr val="tx1"/>
                </a:solidFill>
                <a:latin typeface="+mn-lt"/>
                <a:ea typeface="+mn-ea"/>
                <a:cs typeface="+mn-cs"/>
              </a:rPr>
              <a:t>Right-click the slide background</a:t>
            </a:r>
            <a:r>
              <a:rPr lang="en-US" sz="1200" kern="1200" baseline="0" dirty="0" smtClean="0">
                <a:solidFill>
                  <a:schemeClr val="tx1"/>
                </a:solidFill>
                <a:latin typeface="+mn-lt"/>
                <a:ea typeface="+mn-ea"/>
                <a:cs typeface="+mn-cs"/>
              </a:rPr>
              <a:t> area</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 Background</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Fill</a:t>
            </a:r>
            <a:r>
              <a:rPr lang="en-US" sz="1200" b="0" kern="1200" baseline="0" dirty="0" smtClean="0">
                <a:solidFill>
                  <a:schemeClr val="tx1"/>
                </a:solidFill>
                <a:latin typeface="+mn-lt"/>
                <a:ea typeface="+mn-ea"/>
                <a:cs typeface="+mn-cs"/>
              </a:rPr>
              <a:t> in the left pane, select </a:t>
            </a:r>
            <a:r>
              <a:rPr lang="en-US" sz="1200" b="1" kern="1200" baseline="0" dirty="0" smtClean="0">
                <a:solidFill>
                  <a:schemeClr val="tx1"/>
                </a:solidFill>
                <a:latin typeface="+mn-lt"/>
                <a:ea typeface="+mn-ea"/>
                <a:cs typeface="+mn-cs"/>
              </a:rPr>
              <a:t>Gradient fill</a:t>
            </a:r>
            <a:r>
              <a:rPr lang="en-US" sz="1200" b="0" kern="1200" baseline="0" dirty="0" smtClean="0">
                <a:solidFill>
                  <a:schemeClr val="tx1"/>
                </a:solidFill>
                <a:latin typeface="+mn-lt"/>
                <a:ea typeface="+mn-ea"/>
                <a:cs typeface="+mn-cs"/>
              </a:rPr>
              <a:t> in the right pane, and then do the following:</a:t>
            </a:r>
            <a:endParaRPr lang="en-US" sz="120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Type</a:t>
            </a:r>
            <a:r>
              <a:rPr lang="en-US" sz="1200" i="0" baseline="0" dirty="0" smtClean="0"/>
              <a:t> list, select </a:t>
            </a:r>
            <a:r>
              <a:rPr lang="en-US" sz="1200" b="1" i="0" baseline="0" dirty="0" smtClean="0"/>
              <a:t>Linear</a:t>
            </a:r>
            <a:r>
              <a:rPr lang="en-US" sz="1200" i="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Click the button next to </a:t>
            </a:r>
            <a:r>
              <a:rPr lang="en-US" sz="1200" b="1" i="0" baseline="0" dirty="0" smtClean="0"/>
              <a:t>Direction</a:t>
            </a:r>
            <a:r>
              <a:rPr lang="en-US" sz="1200" i="0" baseline="0" dirty="0" smtClean="0"/>
              <a:t>, and then click </a:t>
            </a:r>
            <a:r>
              <a:rPr lang="en-US" sz="1200" b="1" i="0" baseline="0" dirty="0" smtClean="0"/>
              <a:t>Linear Down </a:t>
            </a:r>
            <a:r>
              <a:rPr lang="en-US" sz="1200" i="0" baseline="0" dirty="0" smtClean="0"/>
              <a:t>(first row, second option from the left).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Gradient stops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Add gradient stop</a:t>
            </a:r>
            <a:r>
              <a:rPr lang="en-US" sz="1200" b="0" kern="1200" baseline="0" dirty="0" smtClean="0">
                <a:solidFill>
                  <a:schemeClr val="tx1"/>
                </a:solidFill>
                <a:latin typeface="+mn-lt"/>
                <a:ea typeface="+mn-ea"/>
                <a:cs typeface="+mn-cs"/>
              </a:rPr>
              <a:t> or </a:t>
            </a:r>
            <a:r>
              <a:rPr lang="en-US" sz="1200" b="1" kern="1200" baseline="0" dirty="0" smtClean="0">
                <a:solidFill>
                  <a:schemeClr val="tx1"/>
                </a:solidFill>
                <a:latin typeface="+mn-lt"/>
                <a:ea typeface="+mn-ea"/>
                <a:cs typeface="+mn-cs"/>
              </a:rPr>
              <a:t>Remove gradient stop</a:t>
            </a:r>
            <a:r>
              <a:rPr lang="en-US" sz="1200" b="0" kern="1200" baseline="0" dirty="0" smtClean="0">
                <a:solidFill>
                  <a:schemeClr val="tx1"/>
                </a:solidFill>
                <a:latin typeface="+mn-lt"/>
                <a:ea typeface="+mn-ea"/>
                <a:cs typeface="+mn-cs"/>
              </a:rPr>
              <a:t> until two stops appear in the slider.</a:t>
            </a:r>
          </a:p>
          <a:p>
            <a:pPr marL="228600" marR="0" lvl="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dirty="0" smtClean="0"/>
              <a:t>Also under </a:t>
            </a:r>
            <a:r>
              <a:rPr lang="en-US" sz="1200" b="1" dirty="0" smtClean="0"/>
              <a:t>Gradient stops</a:t>
            </a:r>
            <a:r>
              <a:rPr lang="en-US" sz="1200" dirty="0" smtClean="0"/>
              <a:t>, customize the gradient stops that you added as follows:</a:t>
            </a:r>
          </a:p>
          <a:p>
            <a:pPr marL="685800" lvl="1" indent="-228600">
              <a:buFont typeface="Arial" pitchFamily="34" charset="0"/>
              <a:buChar char="•"/>
              <a:defRPr/>
            </a:pPr>
            <a:r>
              <a:rPr lang="en-US" sz="1200" dirty="0" smtClean="0"/>
              <a:t>Select </a:t>
            </a:r>
            <a:r>
              <a:rPr lang="en-US" sz="1200" b="0" dirty="0" smtClean="0"/>
              <a:t>the first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64</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Black, Text 1</a:t>
            </a:r>
            <a:r>
              <a:rPr lang="en-US" sz="1200" b="1" baseline="0" dirty="0" smtClean="0"/>
              <a:t> </a:t>
            </a:r>
            <a:r>
              <a:rPr lang="en-US" sz="1200" b="0" baseline="0" dirty="0" smtClean="0"/>
              <a:t>(first row, second option from the left)</a:t>
            </a:r>
            <a:r>
              <a:rPr lang="en-US" sz="1200" b="0" dirty="0" smtClean="0"/>
              <a:t>.</a:t>
            </a:r>
          </a:p>
          <a:p>
            <a:pPr marL="685800" lvl="1" indent="-228600">
              <a:buFont typeface="Arial" pitchFamily="34" charset="0"/>
              <a:buChar char="•"/>
              <a:defRPr/>
            </a:pPr>
            <a:r>
              <a:rPr lang="en-US" sz="1200" dirty="0" smtClean="0"/>
              <a:t>Select </a:t>
            </a:r>
            <a:r>
              <a:rPr lang="en-US" sz="1200" b="0" dirty="0" smtClean="0"/>
              <a:t>the last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100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Black, Text 1,</a:t>
            </a:r>
            <a:r>
              <a:rPr lang="en-US" sz="1200" b="1" baseline="0" dirty="0" smtClean="0"/>
              <a:t> Lighter 35% </a:t>
            </a:r>
            <a:r>
              <a:rPr lang="en-US" sz="1200" b="0" baseline="0" dirty="0" smtClean="0"/>
              <a:t>(third row, second option from the left)</a:t>
            </a:r>
            <a:r>
              <a:rPr lang="en-US" sz="1200" b="0" dirty="0" smtClean="0"/>
              <a:t>.</a:t>
            </a:r>
          </a:p>
          <a:p>
            <a:endParaRPr lang="en-US" sz="12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412879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2226D-14A6-4BE0-A78E-DAEDDD128328}" type="slidenum">
              <a:rPr lang="en-US" smtClean="0"/>
              <a:t>2</a:t>
            </a:fld>
            <a:endParaRPr lang="en-US"/>
          </a:p>
        </p:txBody>
      </p:sp>
    </p:spTree>
    <p:extLst>
      <p:ext uri="{BB962C8B-B14F-4D97-AF65-F5344CB8AC3E}">
        <p14:creationId xmlns:p14="http://schemas.microsoft.com/office/powerpoint/2010/main" val="135833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EBCD5785-8A43-4CC4-A705-D4AA7E8DB57F}" type="datetimeFigureOut">
              <a:rPr lang="en-US" smtClean="0"/>
              <a:pPr/>
              <a:t>10/25/15</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FF75B4CE-5129-41CA-A75E-F2AE589D1F47}" type="slidenum">
              <a:rPr lang="en-US" smtClean="0"/>
              <a:pPr/>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926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7861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EBCD5785-8A43-4CC4-A705-D4AA7E8DB57F}" type="datetimeFigureOut">
              <a:rPr lang="en-US" smtClean="0"/>
              <a:pPr/>
              <a:t>10/25/15</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FF75B4CE-5129-41CA-A75E-F2AE589D1F47}" type="slidenum">
              <a:rPr lang="en-US" smtClean="0"/>
              <a:pPr/>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358997"/>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22793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EBCD5785-8A43-4CC4-A705-D4AA7E8DB57F}" type="datetimeFigureOut">
              <a:rPr lang="en-US" smtClean="0"/>
              <a:pPr/>
              <a:t>10/25/15</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FF75B4CE-5129-41CA-A75E-F2AE589D1F47}" type="slidenum">
              <a:rPr lang="en-US" smtClean="0"/>
              <a:pPr/>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219271"/>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52647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AU" smtClean="0"/>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smtClean="0"/>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smtClean="0"/>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88101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9473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7901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AU"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76851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AU"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pPr/>
              <a:t>10/25/15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480592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EBCD5785-8A43-4CC4-A705-D4AA7E8DB57F}" type="datetimeFigureOut">
              <a:rPr lang="en-US" smtClean="0"/>
              <a:pPr/>
              <a:t>10/25/15</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FF75B4CE-5129-41CA-A75E-F2AE589D1F47}"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31061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0" pos="2124">
          <p15:clr>
            <a:srgbClr val="F26B43"/>
          </p15:clr>
        </p15:guide>
        <p15:guide id="5" pos="360">
          <p15:clr>
            <a:srgbClr val="F26B43"/>
          </p15:clr>
        </p15:guide>
        <p15:guide id="6" orient="horz" pos="432">
          <p15:clr>
            <a:srgbClr val="F26B43"/>
          </p15:clr>
        </p15:guide>
        <p15:guide id="7" pos="5400">
          <p15:clr>
            <a:srgbClr val="F26B43"/>
          </p15:clr>
        </p15:guide>
        <p15:guide id="8" pos="24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4000">
              <a:schemeClr val="tx1"/>
            </a:gs>
            <a:gs pos="100000">
              <a:schemeClr val="tx1">
                <a:lumMod val="65000"/>
                <a:lumOff val="35000"/>
              </a:schemeClr>
            </a:gs>
          </a:gsLst>
          <a:lin ang="5400000" scaled="1"/>
        </a:gradFill>
        <a:effectLst/>
      </p:bgPr>
    </p:bg>
    <p:spTree>
      <p:nvGrpSpPr>
        <p:cNvPr id="1" name=""/>
        <p:cNvGrpSpPr/>
        <p:nvPr/>
      </p:nvGrpSpPr>
      <p:grpSpPr>
        <a:xfrm>
          <a:off x="0" y="0"/>
          <a:ext cx="0" cy="0"/>
          <a:chOff x="0" y="0"/>
          <a:chExt cx="0" cy="0"/>
        </a:xfrm>
      </p:grpSpPr>
      <p:sp>
        <p:nvSpPr>
          <p:cNvPr id="9" name="TextBox 8"/>
          <p:cNvSpPr txBox="1"/>
          <p:nvPr/>
        </p:nvSpPr>
        <p:spPr>
          <a:xfrm>
            <a:off x="457200" y="762000"/>
            <a:ext cx="8260516" cy="5410200"/>
          </a:xfrm>
          <a:prstGeom prst="rect">
            <a:avLst/>
          </a:prstGeom>
          <a:noFill/>
          <a:scene3d>
            <a:camera prst="perspectiveHeroicExtremeLeftFacing"/>
            <a:lightRig rig="threePt" dir="t"/>
          </a:scene3d>
        </p:spPr>
        <p:txBody>
          <a:bodyPr wrap="square" lIns="0" tIns="0" rIns="0" bIns="0" rtlCol="0" anchor="ctr" anchorCtr="1">
            <a:noAutofit/>
            <a:scene3d>
              <a:camera prst="isometricOffAxis2Left">
                <a:rot lat="600000" lon="1200000" rev="0"/>
              </a:camera>
              <a:lightRig rig="twoPt" dir="t"/>
            </a:scene3d>
            <a:sp3d extrusionH="889000" prstMaterial="matte">
              <a:bevelT w="82550" h="38100" prst="coolSlant"/>
            </a:sp3d>
          </a:bodyPr>
          <a:lstStyle/>
          <a:p>
            <a:pPr algn="ctr">
              <a:lnSpc>
                <a:spcPct val="70000"/>
              </a:lnSpc>
            </a:pPr>
            <a:r>
              <a:rPr lang="en-US" sz="10000" spc="200" dirty="0" smtClean="0">
                <a:gradFill flip="none" rotWithShape="1">
                  <a:gsLst>
                    <a:gs pos="0">
                      <a:schemeClr val="bg1">
                        <a:lumMod val="85000"/>
                      </a:schemeClr>
                    </a:gs>
                    <a:gs pos="100000">
                      <a:schemeClr val="bg1">
                        <a:lumMod val="50000"/>
                      </a:schemeClr>
                    </a:gs>
                  </a:gsLst>
                  <a:path path="circle">
                    <a:fillToRect t="100000" r="100000"/>
                  </a:path>
                  <a:tileRect l="-100000" b="-100000"/>
                </a:gradFill>
                <a:effectLst>
                  <a:outerShdw blurRad="60007" dist="200025" dir="15000000" sy="30000" kx="-1800000" algn="bl" rotWithShape="0">
                    <a:prstClr val="black">
                      <a:alpha val="32000"/>
                    </a:prstClr>
                  </a:outerShdw>
                </a:effectLst>
                <a:latin typeface="Impact" pitchFamily="34" charset="0"/>
              </a:rPr>
              <a:t>Operations: </a:t>
            </a:r>
          </a:p>
          <a:p>
            <a:pPr algn="ctr">
              <a:lnSpc>
                <a:spcPct val="70000"/>
              </a:lnSpc>
            </a:pPr>
            <a:r>
              <a:rPr lang="en-US" sz="10000" kern="0" spc="200" dirty="0" smtClean="0">
                <a:gradFill flip="none" rotWithShape="1">
                  <a:gsLst>
                    <a:gs pos="0">
                      <a:schemeClr val="bg1">
                        <a:lumMod val="85000"/>
                      </a:schemeClr>
                    </a:gs>
                    <a:gs pos="100000">
                      <a:schemeClr val="bg1">
                        <a:lumMod val="50000"/>
                      </a:schemeClr>
                    </a:gs>
                  </a:gsLst>
                  <a:path path="circle">
                    <a:fillToRect t="100000" r="100000"/>
                  </a:path>
                  <a:tileRect l="-100000" b="-100000"/>
                </a:gradFill>
                <a:effectLst>
                  <a:outerShdw blurRad="60007" dist="200025" dir="15000000" sy="30000" kx="-1800000" algn="bl" rotWithShape="0">
                    <a:prstClr val="black">
                      <a:alpha val="32000"/>
                    </a:prstClr>
                  </a:outerShdw>
                </a:effectLst>
                <a:latin typeface="Impact" pitchFamily="34" charset="0"/>
              </a:rPr>
              <a:t>Influences</a:t>
            </a:r>
            <a:endParaRPr lang="en-US" sz="7550" kern="0" spc="-150" dirty="0" smtClean="0">
              <a:gradFill flip="none" rotWithShape="1">
                <a:gsLst>
                  <a:gs pos="0">
                    <a:schemeClr val="bg1">
                      <a:lumMod val="85000"/>
                    </a:schemeClr>
                  </a:gs>
                  <a:gs pos="100000">
                    <a:schemeClr val="bg1">
                      <a:lumMod val="50000"/>
                    </a:schemeClr>
                  </a:gs>
                </a:gsLst>
                <a:path path="circle">
                  <a:fillToRect t="100000" r="100000"/>
                </a:path>
                <a:tileRect l="-100000" b="-100000"/>
              </a:gradFill>
              <a:effectLst>
                <a:outerShdw blurRad="60007" dist="200025" dir="15000000" sy="30000" kx="-1800000" algn="bl" rotWithShape="0">
                  <a:prstClr val="black">
                    <a:alpha val="32000"/>
                  </a:prstClr>
                </a:outerShdw>
              </a:effectLst>
              <a:latin typeface="Impact" pitchFamily="34" charset="0"/>
            </a:endParaRPr>
          </a:p>
        </p:txBody>
      </p:sp>
    </p:spTree>
    <p:extLst>
      <p:ext uri="{BB962C8B-B14F-4D97-AF65-F5344CB8AC3E}">
        <p14:creationId xmlns:p14="http://schemas.microsoft.com/office/powerpoint/2010/main" val="33638447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153400" cy="5486400"/>
          </a:xfrm>
        </p:spPr>
        <p:txBody>
          <a:bodyPr>
            <a:normAutofit/>
          </a:bodyPr>
          <a:lstStyle/>
          <a:p>
            <a:pPr marL="285750" indent="-285750" algn="l">
              <a:buFont typeface="Arial" charset="0"/>
              <a:buChar char="•"/>
            </a:pPr>
            <a:r>
              <a:rPr lang="en-US" sz="2400" dirty="0"/>
              <a:t>In regard to supermarkets and banks in Australia, mergers and takeovers are looked at closely, in case they begin to </a:t>
            </a:r>
            <a:r>
              <a:rPr lang="en-US" sz="2400" dirty="0" err="1"/>
              <a:t>monopolise</a:t>
            </a:r>
            <a:r>
              <a:rPr lang="en-US" sz="2400" dirty="0"/>
              <a:t> competition.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On </a:t>
            </a:r>
            <a:r>
              <a:rPr lang="en-US" sz="2400" dirty="0"/>
              <a:t>the other hand, the government may create changes that benefit the business; however, these benefits will be available to other businesses to take advantage of too.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On </a:t>
            </a:r>
            <a:r>
              <a:rPr lang="en-US" sz="2400" dirty="0"/>
              <a:t>the positive side, rules and regulations create a level playing field for all businesses</a:t>
            </a:r>
          </a:p>
          <a:p>
            <a:endParaRPr lang="en-US" dirty="0"/>
          </a:p>
        </p:txBody>
      </p:sp>
    </p:spTree>
    <p:extLst>
      <p:ext uri="{BB962C8B-B14F-4D97-AF65-F5344CB8AC3E}">
        <p14:creationId xmlns:p14="http://schemas.microsoft.com/office/powerpoint/2010/main" val="1807102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276080" cy="3352800"/>
          </a:xfrm>
          <a:prstGeom prst="rect">
            <a:avLst/>
          </a:prstGeom>
        </p:spPr>
      </p:pic>
    </p:spTree>
    <p:extLst>
      <p:ext uri="{BB962C8B-B14F-4D97-AF65-F5344CB8AC3E}">
        <p14:creationId xmlns:p14="http://schemas.microsoft.com/office/powerpoint/2010/main" val="113020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73646" cy="1619277"/>
          </a:xfrm>
        </p:spPr>
        <p:txBody>
          <a:bodyPr>
            <a:normAutofit/>
          </a:bodyPr>
          <a:lstStyle/>
          <a:p>
            <a:pPr algn="ctr"/>
            <a:r>
              <a:rPr lang="en-US" sz="3600" b="1" dirty="0"/>
              <a:t>Environmental sustainability and social responsibility</a:t>
            </a:r>
            <a:endParaRPr lang="en-US" sz="3600" dirty="0"/>
          </a:p>
        </p:txBody>
      </p:sp>
      <p:sp>
        <p:nvSpPr>
          <p:cNvPr id="3" name="Text Placeholder 2"/>
          <p:cNvSpPr>
            <a:spLocks noGrp="1"/>
          </p:cNvSpPr>
          <p:nvPr>
            <p:ph type="body" idx="1"/>
          </p:nvPr>
        </p:nvSpPr>
        <p:spPr>
          <a:xfrm>
            <a:off x="304800" y="2013142"/>
            <a:ext cx="8534400" cy="4006658"/>
          </a:xfrm>
        </p:spPr>
        <p:txBody>
          <a:bodyPr>
            <a:normAutofit/>
          </a:bodyPr>
          <a:lstStyle/>
          <a:p>
            <a:pPr marL="285750" indent="-285750" algn="l">
              <a:buFont typeface="Arial" charset="0"/>
              <a:buChar char="•"/>
            </a:pPr>
            <a:r>
              <a:rPr lang="en-US" sz="2400" dirty="0"/>
              <a:t>In today’s business world there is a strong emphasis on doing the right thing by society and the physical environment.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In </a:t>
            </a:r>
            <a:r>
              <a:rPr lang="en-US" sz="2400" dirty="0"/>
              <a:t>order to attract and keep customers, businesses must be seen to be having practices that lead to environmental sustainability as well as showing a responsibility to the society in which they operate. </a:t>
            </a:r>
            <a:endParaRPr lang="en-US" sz="2400" dirty="0"/>
          </a:p>
        </p:txBody>
      </p:sp>
    </p:spTree>
    <p:extLst>
      <p:ext uri="{BB962C8B-B14F-4D97-AF65-F5344CB8AC3E}">
        <p14:creationId xmlns:p14="http://schemas.microsoft.com/office/powerpoint/2010/main" val="33192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400"/>
            <a:ext cx="7304627" cy="5867400"/>
          </a:xfrm>
        </p:spPr>
        <p:txBody>
          <a:bodyPr>
            <a:normAutofit/>
          </a:bodyPr>
          <a:lstStyle/>
          <a:p>
            <a:pPr marL="285750" indent="-285750" algn="l">
              <a:buFont typeface="Arial" charset="0"/>
              <a:buChar char="•"/>
            </a:pPr>
            <a:r>
              <a:rPr lang="en-US" sz="2800" dirty="0"/>
              <a:t>It falls upon the operations department of each business to ensure that its production processes do not endanger the physical environment. </a:t>
            </a:r>
            <a:endParaRPr lang="en-US" sz="2800" dirty="0" smtClean="0"/>
          </a:p>
          <a:p>
            <a:pPr marL="285750" indent="-285750" algn="l">
              <a:buFont typeface="Arial" charset="0"/>
              <a:buChar char="•"/>
            </a:pPr>
            <a:endParaRPr lang="en-US" sz="2800" dirty="0"/>
          </a:p>
          <a:p>
            <a:pPr marL="285750" indent="-285750" algn="l">
              <a:buFont typeface="Arial" charset="0"/>
              <a:buChar char="•"/>
            </a:pPr>
            <a:r>
              <a:rPr lang="en-US" sz="2800" dirty="0" smtClean="0"/>
              <a:t>This </a:t>
            </a:r>
            <a:r>
              <a:rPr lang="en-US" sz="2800" dirty="0"/>
              <a:t>may be expensive for the business but ignoring this responsibility will have the possible repercussions of fines, legal action, loss of investors, negative media coverage and a loss of customers.</a:t>
            </a:r>
          </a:p>
          <a:p>
            <a:endParaRPr lang="en-US" dirty="0"/>
          </a:p>
        </p:txBody>
      </p:sp>
    </p:spTree>
    <p:extLst>
      <p:ext uri="{BB962C8B-B14F-4D97-AF65-F5344CB8AC3E}">
        <p14:creationId xmlns:p14="http://schemas.microsoft.com/office/powerpoint/2010/main" val="104390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391" y="304800"/>
            <a:ext cx="7543799" cy="1314477"/>
          </a:xfrm>
        </p:spPr>
        <p:txBody>
          <a:bodyPr>
            <a:normAutofit/>
          </a:bodyPr>
          <a:lstStyle/>
          <a:p>
            <a:pPr algn="ctr"/>
            <a:r>
              <a:rPr lang="en-US" sz="4400" b="1" dirty="0"/>
              <a:t>Corporate social responsibility</a:t>
            </a:r>
            <a:endParaRPr lang="en-US" sz="4400" dirty="0"/>
          </a:p>
        </p:txBody>
      </p:sp>
      <p:sp>
        <p:nvSpPr>
          <p:cNvPr id="3" name="Text Placeholder 2"/>
          <p:cNvSpPr>
            <a:spLocks noGrp="1"/>
          </p:cNvSpPr>
          <p:nvPr>
            <p:ph type="body" idx="1"/>
          </p:nvPr>
        </p:nvSpPr>
        <p:spPr>
          <a:xfrm>
            <a:off x="304800" y="1828800"/>
            <a:ext cx="8305800" cy="4419600"/>
          </a:xfrm>
        </p:spPr>
        <p:txBody>
          <a:bodyPr>
            <a:normAutofit/>
          </a:bodyPr>
          <a:lstStyle/>
          <a:p>
            <a:pPr marL="285750" indent="-285750" algn="ctr">
              <a:buFont typeface="Wingdings" charset="2"/>
              <a:buChar char="v"/>
            </a:pPr>
            <a:r>
              <a:rPr lang="en-US" dirty="0"/>
              <a:t>the difference between legal compliance and ethical responsibility</a:t>
            </a:r>
          </a:p>
          <a:p>
            <a:pPr marL="285750" indent="-285750" algn="ctr">
              <a:buFont typeface="Wingdings" charset="2"/>
              <a:buChar char="v"/>
            </a:pPr>
            <a:r>
              <a:rPr lang="en-US" dirty="0"/>
              <a:t>environmental sustainability and social responsibility</a:t>
            </a:r>
          </a:p>
          <a:p>
            <a:pPr marL="285750" indent="-285750" algn="l">
              <a:buFont typeface="Arial" charset="0"/>
              <a:buChar char="•"/>
            </a:pP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Many </a:t>
            </a:r>
            <a:r>
              <a:rPr lang="en-US" dirty="0"/>
              <a:t>laws cover the running of a business and failure to follow these laws will lead to a range of legal action resulting in penalties from fines to imprisonment, but, as mentioned above, businesses today are under pressure to behave ethically.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This </a:t>
            </a:r>
            <a:r>
              <a:rPr lang="en-US" dirty="0"/>
              <a:t>means doing the right thing by stakeholders, even if it is not a legal requirement.</a:t>
            </a:r>
            <a:endParaRPr lang="en-US" dirty="0"/>
          </a:p>
        </p:txBody>
      </p:sp>
    </p:spTree>
    <p:extLst>
      <p:ext uri="{BB962C8B-B14F-4D97-AF65-F5344CB8AC3E}">
        <p14:creationId xmlns:p14="http://schemas.microsoft.com/office/powerpoint/2010/main" val="207301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28600"/>
            <a:ext cx="7076027" cy="5791200"/>
          </a:xfrm>
        </p:spPr>
        <p:txBody>
          <a:bodyPr>
            <a:normAutofit/>
          </a:bodyPr>
          <a:lstStyle/>
          <a:p>
            <a:pPr marL="285750" indent="-285750" algn="l">
              <a:buFont typeface="Arial" charset="0"/>
              <a:buChar char="•"/>
            </a:pPr>
            <a:r>
              <a:rPr lang="en-US" sz="2400" dirty="0"/>
              <a:t>Nearly all businesses today </a:t>
            </a:r>
            <a:r>
              <a:rPr lang="en-US" sz="2400" dirty="0" err="1"/>
              <a:t>recognise</a:t>
            </a:r>
            <a:r>
              <a:rPr lang="en-US" sz="2400" dirty="0"/>
              <a:t> their role in environmental sustainability, ensuring that resources are used appropriately so that they are available to future generations.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A </a:t>
            </a:r>
            <a:r>
              <a:rPr lang="en-US" sz="2400" dirty="0"/>
              <a:t>business that fails to be seen to do the right thing by the environment will lose customers.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Environmental </a:t>
            </a:r>
            <a:r>
              <a:rPr lang="en-US" sz="2400" dirty="0"/>
              <a:t>awareness has created new business opportunities for some entrepreneurs and let other business gain a competitive advantage.</a:t>
            </a:r>
            <a:endParaRPr lang="en-US" sz="2400" dirty="0"/>
          </a:p>
        </p:txBody>
      </p:sp>
    </p:spTree>
    <p:extLst>
      <p:ext uri="{BB962C8B-B14F-4D97-AF65-F5344CB8AC3E}">
        <p14:creationId xmlns:p14="http://schemas.microsoft.com/office/powerpoint/2010/main" val="194624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304800"/>
            <a:ext cx="7228427" cy="5715000"/>
          </a:xfrm>
        </p:spPr>
        <p:txBody>
          <a:bodyPr>
            <a:normAutofit/>
          </a:bodyPr>
          <a:lstStyle/>
          <a:p>
            <a:pPr marL="285750" indent="-285750" algn="l">
              <a:buFont typeface="Arial" charset="0"/>
              <a:buChar char="•"/>
            </a:pPr>
            <a:r>
              <a:rPr lang="en-US" sz="2400" dirty="0"/>
              <a:t>A visit to the websites of many medium to large businesses will see that they set out how they show their corporate social responsibility.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For </a:t>
            </a:r>
            <a:r>
              <a:rPr lang="en-US" sz="2400" dirty="0"/>
              <a:t>the operations manager it will mean ensuring that production processes do not affect society in a negative way, otherwise it could mean a loss of customers. </a:t>
            </a:r>
            <a:endParaRPr lang="en-US" sz="2400" dirty="0" smtClean="0"/>
          </a:p>
          <a:p>
            <a:pPr marL="285750" indent="-285750" algn="l">
              <a:buFont typeface="Arial" charset="0"/>
              <a:buChar char="•"/>
            </a:pPr>
            <a:endParaRPr lang="en-US" sz="2400" dirty="0"/>
          </a:p>
          <a:p>
            <a:pPr marL="285750" indent="-285750" algn="l">
              <a:buFont typeface="Arial" charset="0"/>
              <a:buChar char="•"/>
            </a:pPr>
            <a:r>
              <a:rPr lang="en-US" sz="2400" dirty="0" smtClean="0"/>
              <a:t>Ethical </a:t>
            </a:r>
            <a:r>
              <a:rPr lang="en-US" sz="2400" dirty="0"/>
              <a:t>standards may look good to the community but can be expensive to implement.</a:t>
            </a:r>
            <a:endParaRPr lang="en-US" sz="2400" dirty="0"/>
          </a:p>
        </p:txBody>
      </p:sp>
    </p:spTree>
    <p:extLst>
      <p:ext uri="{BB962C8B-B14F-4D97-AF65-F5344CB8AC3E}">
        <p14:creationId xmlns:p14="http://schemas.microsoft.com/office/powerpoint/2010/main" val="1291913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47800"/>
            <a:ext cx="8852140" cy="3581400"/>
          </a:xfrm>
          <a:prstGeom prst="rect">
            <a:avLst/>
          </a:prstGeom>
        </p:spPr>
      </p:pic>
    </p:spTree>
    <p:extLst>
      <p:ext uri="{BB962C8B-B14F-4D97-AF65-F5344CB8AC3E}">
        <p14:creationId xmlns:p14="http://schemas.microsoft.com/office/powerpoint/2010/main" val="1967830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 y="0"/>
            <a:ext cx="8594361" cy="6858000"/>
          </a:xfrm>
          <a:prstGeom prst="rect">
            <a:avLst/>
          </a:prstGeom>
        </p:spPr>
      </p:pic>
    </p:spTree>
    <p:extLst>
      <p:ext uri="{BB962C8B-B14F-4D97-AF65-F5344CB8AC3E}">
        <p14:creationId xmlns:p14="http://schemas.microsoft.com/office/powerpoint/2010/main" val="211493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ertical Text Placeholder 4"/>
          <p:cNvSpPr>
            <a:spLocks noGrp="1"/>
          </p:cNvSpPr>
          <p:nvPr>
            <p:ph type="body" orient="vert" idx="1"/>
          </p:nvPr>
        </p:nvSpPr>
        <p:spPr>
          <a:xfrm rot="16200000">
            <a:off x="2048146" y="-776564"/>
            <a:ext cx="5303009" cy="7517098"/>
          </a:xfrm>
        </p:spPr>
        <p:txBody>
          <a:bodyPr>
            <a:normAutofit/>
          </a:bodyPr>
          <a:lstStyle/>
          <a:p>
            <a:r>
              <a:rPr lang="en-US" sz="2800" dirty="0" smtClean="0"/>
              <a:t>As </a:t>
            </a:r>
            <a:r>
              <a:rPr lang="en-US" sz="2800" dirty="0"/>
              <a:t>with all parts of the business, the operations function is affected by external influences. </a:t>
            </a:r>
            <a:endParaRPr lang="en-US" sz="2800" dirty="0" smtClean="0"/>
          </a:p>
          <a:p>
            <a:endParaRPr lang="en-US" sz="2800" dirty="0"/>
          </a:p>
          <a:p>
            <a:r>
              <a:rPr lang="en-US" sz="2800" dirty="0" smtClean="0"/>
              <a:t>Although </a:t>
            </a:r>
            <a:r>
              <a:rPr lang="en-US" sz="2800" dirty="0"/>
              <a:t>the business cannot control these factors, good management is about monitoring the external environment and ensuring that the business has the capacity to adapt to these changes and, thus, ensure the sustainability of the business.</a:t>
            </a:r>
            <a:endParaRPr lang="en-US" sz="2800" dirty="0"/>
          </a:p>
        </p:txBody>
      </p:sp>
    </p:spTree>
    <p:extLst>
      <p:ext uri="{BB962C8B-B14F-4D97-AF65-F5344CB8AC3E}">
        <p14:creationId xmlns:p14="http://schemas.microsoft.com/office/powerpoint/2010/main" val="139782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3999"/>
            <a:ext cx="8458199" cy="4333877"/>
          </a:xfrm>
        </p:spPr>
        <p:txBody>
          <a:bodyPr>
            <a:noAutofit/>
          </a:bodyPr>
          <a:lstStyle/>
          <a:p>
            <a:pPr algn="ctr"/>
            <a:r>
              <a:rPr lang="en-US" sz="3200" b="1" dirty="0" err="1"/>
              <a:t>Globalisation</a:t>
            </a:r>
            <a:r>
              <a:rPr lang="en-US" sz="3200" b="1" dirty="0"/>
              <a:t>, technology, quality expectations, cost-based competition, government policies, legal regulation, environmental sustainability</a:t>
            </a:r>
            <a:endParaRPr lang="en-US" sz="3200" dirty="0"/>
          </a:p>
        </p:txBody>
      </p:sp>
    </p:spTree>
    <p:extLst>
      <p:ext uri="{BB962C8B-B14F-4D97-AF65-F5344CB8AC3E}">
        <p14:creationId xmlns:p14="http://schemas.microsoft.com/office/powerpoint/2010/main" val="88113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0999"/>
            <a:ext cx="6629400" cy="1295401"/>
          </a:xfrm>
        </p:spPr>
        <p:txBody>
          <a:bodyPr>
            <a:normAutofit fontScale="90000"/>
          </a:bodyPr>
          <a:lstStyle/>
          <a:p>
            <a:r>
              <a:rPr lang="en-US" b="1"/>
              <a:t>Globalisation</a:t>
            </a:r>
            <a:endParaRPr lang="en-US" dirty="0"/>
          </a:p>
        </p:txBody>
      </p:sp>
      <p:sp>
        <p:nvSpPr>
          <p:cNvPr id="3" name="Text Placeholder 2"/>
          <p:cNvSpPr>
            <a:spLocks noGrp="1"/>
          </p:cNvSpPr>
          <p:nvPr>
            <p:ph type="body" idx="1"/>
          </p:nvPr>
        </p:nvSpPr>
        <p:spPr>
          <a:xfrm>
            <a:off x="609600" y="1371600"/>
            <a:ext cx="7672672" cy="4321252"/>
          </a:xfrm>
        </p:spPr>
        <p:txBody>
          <a:bodyPr/>
          <a:lstStyle/>
          <a:p>
            <a:pPr marL="285750" indent="-285750" algn="l">
              <a:buFont typeface="Arial" charset="0"/>
              <a:buChar char="•"/>
            </a:pPr>
            <a:r>
              <a:rPr lang="en-US" dirty="0" err="1"/>
              <a:t>Globalisation</a:t>
            </a:r>
            <a:r>
              <a:rPr lang="en-US" dirty="0"/>
              <a:t> has both a positive and negative influence on a business. </a:t>
            </a:r>
            <a:endParaRPr lang="en-US" dirty="0" smtClean="0"/>
          </a:p>
          <a:p>
            <a:pPr marL="285750" indent="-285750" algn="l">
              <a:buFont typeface="Arial" charset="0"/>
              <a:buChar char="•"/>
            </a:pPr>
            <a:r>
              <a:rPr lang="en-US" dirty="0" smtClean="0"/>
              <a:t>It </a:t>
            </a:r>
            <a:r>
              <a:rPr lang="en-US" dirty="0"/>
              <a:t>provides the business with new customers, access to new technology and financial markets. </a:t>
            </a:r>
            <a:endParaRPr lang="en-US" dirty="0" smtClean="0"/>
          </a:p>
          <a:p>
            <a:pPr marL="285750" indent="-285750" algn="l">
              <a:buFont typeface="Arial" charset="0"/>
              <a:buChar char="•"/>
            </a:pPr>
            <a:r>
              <a:rPr lang="en-US" dirty="0" smtClean="0"/>
              <a:t>It </a:t>
            </a:r>
            <a:r>
              <a:rPr lang="en-US" dirty="0"/>
              <a:t>also gives the business the provision to use cheaper inputs and/or more cost effective production processes. </a:t>
            </a:r>
            <a:endParaRPr lang="en-US" dirty="0" smtClean="0"/>
          </a:p>
          <a:p>
            <a:pPr marL="285750" indent="-285750" algn="l">
              <a:buFont typeface="Arial" charset="0"/>
              <a:buChar char="•"/>
            </a:pPr>
            <a:r>
              <a:rPr lang="en-US" dirty="0" smtClean="0"/>
              <a:t>The </a:t>
            </a:r>
            <a:r>
              <a:rPr lang="en-US" dirty="0"/>
              <a:t>operations department may decide to relocate to another country for cheaper </a:t>
            </a:r>
            <a:r>
              <a:rPr lang="en-US" dirty="0" err="1"/>
              <a:t>labour</a:t>
            </a:r>
            <a:r>
              <a:rPr lang="en-US" dirty="0"/>
              <a:t> or more flexible government regulations.</a:t>
            </a:r>
          </a:p>
          <a:p>
            <a:pPr marL="285750" indent="-285750" algn="l">
              <a:buFont typeface="Arial" charset="0"/>
              <a:buChar char="•"/>
            </a:pPr>
            <a:r>
              <a:rPr lang="en-US" dirty="0"/>
              <a:t>On the negative side, </a:t>
            </a:r>
            <a:r>
              <a:rPr lang="en-US" dirty="0" err="1"/>
              <a:t>globalisation</a:t>
            </a:r>
            <a:r>
              <a:rPr lang="en-US" dirty="0"/>
              <a:t> also means greater competition for a business as it is competing with other businesses overseas.</a:t>
            </a:r>
            <a:endParaRPr lang="en-US" dirty="0"/>
          </a:p>
        </p:txBody>
      </p:sp>
    </p:spTree>
    <p:extLst>
      <p:ext uri="{BB962C8B-B14F-4D97-AF65-F5344CB8AC3E}">
        <p14:creationId xmlns:p14="http://schemas.microsoft.com/office/powerpoint/2010/main" val="34831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9271"/>
            <a:ext cx="6222491" cy="1314477"/>
          </a:xfrm>
        </p:spPr>
        <p:txBody>
          <a:bodyPr/>
          <a:lstStyle/>
          <a:p>
            <a:r>
              <a:rPr lang="en-US" b="1"/>
              <a:t>Technology</a:t>
            </a:r>
            <a:endParaRPr lang="en-US"/>
          </a:p>
        </p:txBody>
      </p:sp>
      <p:sp>
        <p:nvSpPr>
          <p:cNvPr id="3" name="Text Placeholder 2"/>
          <p:cNvSpPr>
            <a:spLocks noGrp="1"/>
          </p:cNvSpPr>
          <p:nvPr>
            <p:ph type="body" idx="1"/>
          </p:nvPr>
        </p:nvSpPr>
        <p:spPr>
          <a:xfrm>
            <a:off x="1219200" y="609600"/>
            <a:ext cx="7543800" cy="5867400"/>
          </a:xfrm>
        </p:spPr>
        <p:txBody>
          <a:bodyPr/>
          <a:lstStyle/>
          <a:p>
            <a:pPr marL="285750" indent="-285750" algn="l">
              <a:buFont typeface="Arial" charset="0"/>
              <a:buChar char="•"/>
            </a:pPr>
            <a:r>
              <a:rPr lang="en-US" dirty="0"/>
              <a:t>For the operations department, having access to new technology will mean that a business can often make its production process more efficient.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Taking </a:t>
            </a:r>
            <a:r>
              <a:rPr lang="en-US" dirty="0"/>
              <a:t>advantage of new technology will often provide a competitive advantage; however, implementing this can be expensive</a:t>
            </a:r>
            <a:r>
              <a:rPr lang="en-US" dirty="0" smtClean="0"/>
              <a:t>.</a:t>
            </a:r>
          </a:p>
          <a:p>
            <a:pPr marL="285750" indent="-285750" algn="l">
              <a:buFont typeface="Arial" charset="0"/>
              <a:buChar char="•"/>
            </a:pPr>
            <a:endParaRPr lang="en-US" dirty="0"/>
          </a:p>
          <a:p>
            <a:pPr marL="285750" indent="-285750" algn="l">
              <a:buFont typeface="Arial" charset="0"/>
              <a:buChar char="•"/>
            </a:pPr>
            <a:r>
              <a:rPr lang="en-US" dirty="0"/>
              <a:t>Technology gives a business access to new production processes and new product lines, but it can also mean that existing products become out dated.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The </a:t>
            </a:r>
            <a:r>
              <a:rPr lang="en-US" dirty="0"/>
              <a:t>challenge for the operations department of a business is to ensure that they refresh their product lines and production techniques. </a:t>
            </a:r>
            <a:endParaRPr lang="en-US" dirty="0"/>
          </a:p>
        </p:txBody>
      </p:sp>
    </p:spTree>
    <p:extLst>
      <p:ext uri="{BB962C8B-B14F-4D97-AF65-F5344CB8AC3E}">
        <p14:creationId xmlns:p14="http://schemas.microsoft.com/office/powerpoint/2010/main" val="25579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2057400"/>
            <a:ext cx="7543800" cy="4419600"/>
          </a:xfrm>
        </p:spPr>
        <p:txBody>
          <a:bodyPr/>
          <a:lstStyle/>
          <a:p>
            <a:pPr marL="285750" indent="-285750" algn="l">
              <a:buFont typeface="Arial" charset="0"/>
              <a:buChar char="•"/>
            </a:pPr>
            <a:r>
              <a:rPr lang="en-US" dirty="0"/>
              <a:t>An example of this is when photo labs that processed films had to change their processes when digital cameras became popular.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These </a:t>
            </a:r>
            <a:r>
              <a:rPr lang="en-US" dirty="0"/>
              <a:t>businesses had to change so that customers could download their own photos and select which ones to print.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4033241" cy="3086100"/>
          </a:xfrm>
          <a:prstGeom prst="rect">
            <a:avLst/>
          </a:prstGeom>
        </p:spPr>
      </p:pic>
    </p:spTree>
    <p:extLst>
      <p:ext uri="{BB962C8B-B14F-4D97-AF65-F5344CB8AC3E}">
        <p14:creationId xmlns:p14="http://schemas.microsoft.com/office/powerpoint/2010/main" val="41264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558" y="228600"/>
            <a:ext cx="7378446" cy="1438276"/>
          </a:xfrm>
        </p:spPr>
        <p:txBody>
          <a:bodyPr>
            <a:normAutofit fontScale="90000"/>
          </a:bodyPr>
          <a:lstStyle/>
          <a:p>
            <a:r>
              <a:rPr lang="en-US" b="1"/>
              <a:t>Quality Expectations</a:t>
            </a:r>
            <a:endParaRPr lang="en-US"/>
          </a:p>
        </p:txBody>
      </p:sp>
      <p:sp>
        <p:nvSpPr>
          <p:cNvPr id="4" name="Text Placeholder 3"/>
          <p:cNvSpPr>
            <a:spLocks noGrp="1"/>
          </p:cNvSpPr>
          <p:nvPr>
            <p:ph type="body" idx="1"/>
          </p:nvPr>
        </p:nvSpPr>
        <p:spPr>
          <a:xfrm>
            <a:off x="533400" y="1752600"/>
            <a:ext cx="8229600" cy="4114800"/>
          </a:xfrm>
        </p:spPr>
        <p:txBody>
          <a:bodyPr>
            <a:normAutofit lnSpcReduction="10000"/>
          </a:bodyPr>
          <a:lstStyle/>
          <a:p>
            <a:pPr marL="285750" indent="-285750" algn="l">
              <a:buFont typeface="Arial" charset="0"/>
              <a:buChar char="•"/>
            </a:pPr>
            <a:r>
              <a:rPr lang="en-US" dirty="0"/>
              <a:t>Quality expectations of consumers influence a business because if the product or service is not considered good enough, especially compared to the way it is marketed, it can lead to disappointment and consumers taking their business elsewhere.</a:t>
            </a:r>
          </a:p>
          <a:p>
            <a:pPr marL="285750" indent="-285750" algn="l">
              <a:buFont typeface="Arial" charset="0"/>
              <a:buChar char="•"/>
            </a:pPr>
            <a:endParaRPr lang="en-US" dirty="0" smtClean="0"/>
          </a:p>
          <a:p>
            <a:pPr marL="285750" indent="-285750" algn="l">
              <a:buFont typeface="Arial" charset="0"/>
              <a:buChar char="•"/>
            </a:pPr>
            <a:r>
              <a:rPr lang="en-US" dirty="0" smtClean="0"/>
              <a:t>A </a:t>
            </a:r>
            <a:r>
              <a:rPr lang="en-US" dirty="0"/>
              <a:t>business also expects certain quality standards from its suppliers.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If </a:t>
            </a:r>
            <a:r>
              <a:rPr lang="en-US" dirty="0"/>
              <a:t>the inputs are not satisfactory then the overall quality of the product/service may be affected.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Similarly</a:t>
            </a:r>
            <a:r>
              <a:rPr lang="en-US" dirty="0"/>
              <a:t>, if the quality of the input is too high to suit the needs of the business, then the price of the product is increased to maintain profit margins. </a:t>
            </a:r>
            <a:endParaRPr lang="en-US" dirty="0" smtClean="0"/>
          </a:p>
          <a:p>
            <a:pPr marL="285750" indent="-285750" algn="l">
              <a:buFont typeface="Arial" charset="0"/>
              <a:buChar char="•"/>
            </a:pPr>
            <a:endParaRPr lang="en-US" dirty="0"/>
          </a:p>
          <a:p>
            <a:pPr marL="285750" indent="-285750" algn="l">
              <a:buFont typeface="Arial" charset="0"/>
              <a:buChar char="•"/>
            </a:pPr>
            <a:r>
              <a:rPr lang="en-US" dirty="0" smtClean="0"/>
              <a:t>Both </a:t>
            </a:r>
            <a:r>
              <a:rPr lang="en-US" dirty="0"/>
              <a:t>situations result in a business potentially losing customers.</a:t>
            </a:r>
            <a:endParaRPr lang="en-US" dirty="0"/>
          </a:p>
        </p:txBody>
      </p:sp>
    </p:spTree>
    <p:extLst>
      <p:ext uri="{BB962C8B-B14F-4D97-AF65-F5344CB8AC3E}">
        <p14:creationId xmlns:p14="http://schemas.microsoft.com/office/powerpoint/2010/main" val="79795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86025"/>
            <a:ext cx="6222491" cy="1619277"/>
          </a:xfrm>
        </p:spPr>
        <p:txBody>
          <a:bodyPr/>
          <a:lstStyle/>
          <a:p>
            <a:r>
              <a:rPr lang="en-US" b="1"/>
              <a:t>Cost based competition</a:t>
            </a:r>
            <a:endParaRPr lang="en-US"/>
          </a:p>
        </p:txBody>
      </p:sp>
      <p:sp>
        <p:nvSpPr>
          <p:cNvPr id="3" name="Text Placeholder 2"/>
          <p:cNvSpPr>
            <a:spLocks noGrp="1"/>
          </p:cNvSpPr>
          <p:nvPr>
            <p:ph type="body" idx="1"/>
          </p:nvPr>
        </p:nvSpPr>
        <p:spPr>
          <a:xfrm>
            <a:off x="457200" y="1981200"/>
            <a:ext cx="7291672" cy="4114800"/>
          </a:xfrm>
        </p:spPr>
        <p:txBody>
          <a:bodyPr>
            <a:normAutofit/>
          </a:bodyPr>
          <a:lstStyle/>
          <a:p>
            <a:pPr marL="285750" indent="-285750" algn="l">
              <a:buFont typeface="Arial" charset="0"/>
              <a:buChar char="•"/>
            </a:pPr>
            <a:r>
              <a:rPr lang="en-US" dirty="0"/>
              <a:t>When a business becomes a cost leader, it will attract competition into the market – other businesses that will try to offer a similar product at similar low prices. </a:t>
            </a:r>
            <a:endParaRPr lang="en-US" dirty="0" smtClean="0"/>
          </a:p>
          <a:p>
            <a:pPr marL="285750" indent="-285750" algn="l">
              <a:buFont typeface="Arial" charset="0"/>
              <a:buChar char="•"/>
            </a:pPr>
            <a:r>
              <a:rPr lang="en-US" dirty="0" smtClean="0"/>
              <a:t>An </a:t>
            </a:r>
            <a:r>
              <a:rPr lang="en-US" dirty="0"/>
              <a:t>example of this is in Australia is Virgin Airlines, </a:t>
            </a:r>
            <a:r>
              <a:rPr lang="en-US" dirty="0" err="1"/>
              <a:t>Jetstar</a:t>
            </a:r>
            <a:r>
              <a:rPr lang="en-US" dirty="0"/>
              <a:t> Airlines and Tiger Airlines all competing against each other to attract customers to a low price, no frills product. </a:t>
            </a:r>
            <a:endParaRPr lang="en-US" dirty="0" smtClean="0"/>
          </a:p>
          <a:p>
            <a:pPr marL="285750" indent="-285750" algn="l">
              <a:buFont typeface="Arial" charset="0"/>
              <a:buChar char="•"/>
            </a:pPr>
            <a:r>
              <a:rPr lang="en-US" dirty="0" smtClean="0"/>
              <a:t>And</a:t>
            </a:r>
            <a:r>
              <a:rPr lang="en-US" dirty="0"/>
              <a:t>, when Burger King offered a $4.95 lunch deal, MacDonald’s soon followed. </a:t>
            </a:r>
            <a:endParaRPr lang="en-US" dirty="0" smtClean="0"/>
          </a:p>
          <a:p>
            <a:pPr marL="285750" indent="-285750" algn="l">
              <a:buFont typeface="Arial" charset="0"/>
              <a:buChar char="•"/>
            </a:pPr>
            <a:r>
              <a:rPr lang="en-US" dirty="0" smtClean="0"/>
              <a:t>Being </a:t>
            </a:r>
            <a:r>
              <a:rPr lang="en-US" dirty="0"/>
              <a:t>a cost leader, and maintaining this position, can put pressure on the operations function as management will be constantly having to look for ways to decease production costs.</a:t>
            </a:r>
            <a:endParaRPr lang="en-US" dirty="0"/>
          </a:p>
        </p:txBody>
      </p:sp>
    </p:spTree>
    <p:extLst>
      <p:ext uri="{BB962C8B-B14F-4D97-AF65-F5344CB8AC3E}">
        <p14:creationId xmlns:p14="http://schemas.microsoft.com/office/powerpoint/2010/main" val="159190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1999" cy="1314477"/>
          </a:xfrm>
        </p:spPr>
        <p:txBody>
          <a:bodyPr>
            <a:normAutofit/>
          </a:bodyPr>
          <a:lstStyle/>
          <a:p>
            <a:r>
              <a:rPr lang="en-US" sz="4400" b="1" dirty="0"/>
              <a:t>Government policies and legal regulation</a:t>
            </a:r>
            <a:endParaRPr lang="en-US" sz="4400" dirty="0"/>
          </a:p>
        </p:txBody>
      </p:sp>
      <p:sp>
        <p:nvSpPr>
          <p:cNvPr id="3" name="Text Placeholder 2"/>
          <p:cNvSpPr>
            <a:spLocks noGrp="1"/>
          </p:cNvSpPr>
          <p:nvPr>
            <p:ph type="body" idx="1"/>
          </p:nvPr>
        </p:nvSpPr>
        <p:spPr>
          <a:xfrm>
            <a:off x="609600" y="2057400"/>
            <a:ext cx="7543800" cy="4038600"/>
          </a:xfrm>
        </p:spPr>
        <p:txBody>
          <a:bodyPr>
            <a:normAutofit/>
          </a:bodyPr>
          <a:lstStyle/>
          <a:p>
            <a:pPr marL="285750" indent="-285750" algn="l">
              <a:buFont typeface="Arial" charset="0"/>
              <a:buChar char="•"/>
            </a:pPr>
            <a:r>
              <a:rPr lang="en-US" sz="2000" dirty="0"/>
              <a:t>Government policies will influence the production processes of the business. </a:t>
            </a:r>
            <a:endParaRPr lang="en-US" sz="2000" dirty="0" smtClean="0"/>
          </a:p>
          <a:p>
            <a:pPr marL="285750" indent="-285750" algn="l">
              <a:buFont typeface="Arial" charset="0"/>
              <a:buChar char="•"/>
            </a:pPr>
            <a:endParaRPr lang="en-US" sz="2000" dirty="0" smtClean="0"/>
          </a:p>
          <a:p>
            <a:pPr marL="285750" indent="-285750" algn="l">
              <a:buFont typeface="Arial" charset="0"/>
              <a:buChar char="•"/>
            </a:pPr>
            <a:r>
              <a:rPr lang="en-US" sz="2000" dirty="0" smtClean="0"/>
              <a:t>The </a:t>
            </a:r>
            <a:r>
              <a:rPr lang="en-US" sz="2000" dirty="0"/>
              <a:t>government may increase taxes on some inputs making the production of goods and services more expensive. </a:t>
            </a:r>
            <a:endParaRPr lang="en-US" sz="2000" dirty="0" smtClean="0"/>
          </a:p>
          <a:p>
            <a:pPr marL="285750" indent="-285750" algn="l">
              <a:buFont typeface="Arial" charset="0"/>
              <a:buChar char="•"/>
            </a:pPr>
            <a:endParaRPr lang="en-US" sz="2000" dirty="0" smtClean="0"/>
          </a:p>
          <a:p>
            <a:pPr marL="285750" indent="-285750" algn="l">
              <a:buFont typeface="Arial" charset="0"/>
              <a:buChar char="•"/>
            </a:pPr>
            <a:r>
              <a:rPr lang="en-US" sz="2000" dirty="0" smtClean="0"/>
              <a:t>The </a:t>
            </a:r>
            <a:r>
              <a:rPr lang="en-US" sz="2000" dirty="0"/>
              <a:t>government may ban some inputs or a process, leading to costly research as the business tries to find an alternative. </a:t>
            </a:r>
            <a:endParaRPr lang="en-US" sz="2000" dirty="0" smtClean="0"/>
          </a:p>
          <a:p>
            <a:pPr marL="285750" indent="-285750" algn="l">
              <a:buFont typeface="Arial" charset="0"/>
              <a:buChar char="•"/>
            </a:pPr>
            <a:endParaRPr lang="en-US" sz="2000" dirty="0" smtClean="0"/>
          </a:p>
          <a:p>
            <a:pPr marL="285750" indent="-285750" algn="l">
              <a:buFont typeface="Arial" charset="0"/>
              <a:buChar char="•"/>
            </a:pPr>
            <a:r>
              <a:rPr lang="en-US" sz="2000" dirty="0" smtClean="0"/>
              <a:t>Rules </a:t>
            </a:r>
            <a:r>
              <a:rPr lang="en-US" sz="2000" dirty="0"/>
              <a:t>and regulations regarding the operations of the business will also affect the production process. </a:t>
            </a:r>
            <a:endParaRPr lang="en-US" sz="2000" dirty="0"/>
          </a:p>
        </p:txBody>
      </p:sp>
    </p:spTree>
    <p:extLst>
      <p:ext uri="{BB962C8B-B14F-4D97-AF65-F5344CB8AC3E}">
        <p14:creationId xmlns:p14="http://schemas.microsoft.com/office/powerpoint/2010/main" val="1233399828"/>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2029-05-12T07:00:00+00:00</AssetExpire>
    <IntlLangReviewDate xmlns="4873beb7-5857-4685-be1f-d57550cc96cc" xsi:nil="true"/>
    <TPFriendlyName xmlns="4873beb7-5857-4685-be1f-d57550cc96cc" xsi:nil="true"/>
    <IntlLangReview xmlns="4873beb7-5857-4685-be1f-d57550cc96cc" xsi:nil="true"/>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2010-12-15T10:11:00+00:00</AssetStart>
    <FriendlyTitle xmlns="4873beb7-5857-4685-be1f-d57550cc96cc" xsi:nil="true"/>
    <MarketSpecific xmlns="4873beb7-5857-4685-be1f-d57550cc96cc">false</MarketSpecific>
    <TPNamespace xmlns="4873beb7-5857-4685-be1f-d57550cc96cc" xsi:nil="true"/>
    <PublishStatusLookup xmlns="4873beb7-5857-4685-be1f-d57550cc96cc">
      <Value>1102806</Value>
      <Value>1316350</Value>
    </PublishStatusLookup>
    <APAuthor xmlns="4873beb7-5857-4685-be1f-d57550cc96cc">
      <UserInfo>
        <DisplayName>REDMOND\v-rapal</DisplayName>
        <AccountId>2094</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 xsi:nil="true"/>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astPublishResultLookup xmlns="4873beb7-5857-4685-be1f-d57550cc96cc" xsi:nil="true"/>
    <LegacyData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Provider xmlns="4873beb7-5857-4685-be1f-d57550cc96cc" xsi:nil="true"/>
    <UACurrentWords xmlns="4873beb7-5857-4685-be1f-d57550cc96cc" xsi:nil="true"/>
    <AssetId xmlns="4873beb7-5857-4685-be1f-d57550cc96cc">TP102424313</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 xsi:nil="true"/>
    <CrawlForDependencies xmlns="4873beb7-5857-4685-be1f-d57550cc96cc">false</CrawlForDependencies>
    <LastHandOff xmlns="4873beb7-5857-4685-be1f-d57550cc96cc" xsi:nil="true"/>
    <Milestone xmlns="4873beb7-5857-4685-be1f-d57550cc96cc" xsi:nil="true"/>
    <UANotes xmlns="4873beb7-5857-4685-be1f-d57550cc96cc" xsi:nil="true"/>
    <CampaignTagsTaxHTField0 xmlns="4873beb7-5857-4685-be1f-d57550cc96cc">
      <Terms xmlns="http://schemas.microsoft.com/office/infopath/2007/PartnerControls"/>
    </CampaignTagsTaxHTField0>
    <LocLastLocAttemptVersionLookup xmlns="4873beb7-5857-4685-be1f-d57550cc96cc">132287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0a71c674eef08d879934d20761a456a8">
  <xsd:schema xmlns:xsd="http://www.w3.org/2001/XMLSchema" xmlns:xs="http://www.w3.org/2001/XMLSchema" xmlns:p="http://schemas.microsoft.com/office/2006/metadata/properties" xmlns:ns2="4873beb7-5857-4685-be1f-d57550cc96cc" targetNamespace="http://schemas.microsoft.com/office/2006/metadata/properties" ma:root="true" ma:fieldsID="3d3214b44b1ae146932280271da1b365"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E9404F-6711-4E76-A22E-8D0C3290A90D}">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87D4FAEE-73BE-4E4E-B3AE-16444781F377}">
  <ds:schemaRefs>
    <ds:schemaRef ds:uri="http://schemas.microsoft.com/sharepoint/v3/contenttype/forms"/>
  </ds:schemaRefs>
</ds:datastoreItem>
</file>

<file path=customXml/itemProps3.xml><?xml version="1.0" encoding="utf-8"?>
<ds:datastoreItem xmlns:ds="http://schemas.openxmlformats.org/officeDocument/2006/customXml" ds:itemID="{BD56DE9B-5258-4FBF-B351-432E1B1E8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Headlines</Template>
  <TotalTime>0</TotalTime>
  <Words>1944</Words>
  <Application>Microsoft Macintosh PowerPoint</Application>
  <PresentationFormat>On-screen Show (4:3)</PresentationFormat>
  <Paragraphs>122</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Century Schoolbook</vt:lpstr>
      <vt:lpstr>Corbel</vt:lpstr>
      <vt:lpstr>Impact</vt:lpstr>
      <vt:lpstr>Wingdings</vt:lpstr>
      <vt:lpstr>Arial</vt:lpstr>
      <vt:lpstr>Headlines</vt:lpstr>
      <vt:lpstr>PowerPoint Presentation</vt:lpstr>
      <vt:lpstr>PowerPoint Presentation</vt:lpstr>
      <vt:lpstr>Globalisation, technology, quality expectations, cost-based competition, government policies, legal regulation, environmental sustainability</vt:lpstr>
      <vt:lpstr>Globalisation</vt:lpstr>
      <vt:lpstr>Technology</vt:lpstr>
      <vt:lpstr>PowerPoint Presentation</vt:lpstr>
      <vt:lpstr>Quality Expectations</vt:lpstr>
      <vt:lpstr>Cost based competition</vt:lpstr>
      <vt:lpstr>Government policies and legal regulation</vt:lpstr>
      <vt:lpstr>PowerPoint Presentation</vt:lpstr>
      <vt:lpstr>PowerPoint Presentation</vt:lpstr>
      <vt:lpstr>Environmental sustainability and social responsibility</vt:lpstr>
      <vt:lpstr>PowerPoint Presentation</vt:lpstr>
      <vt:lpstr>Corporate social responsibility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2010-12-15T10:07:59Z</dcterms:created>
  <dcterms:modified xsi:type="dcterms:W3CDTF">2015-10-25T03:12:29Z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ies>
</file>