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handoutMasterIdLst>
    <p:handoutMasterId r:id="rId30"/>
  </p:handoutMasterIdLst>
  <p:sldIdLst>
    <p:sldId id="256" r:id="rId2"/>
    <p:sldId id="271" r:id="rId3"/>
    <p:sldId id="272" r:id="rId4"/>
    <p:sldId id="273" r:id="rId5"/>
    <p:sldId id="257" r:id="rId6"/>
    <p:sldId id="274" r:id="rId7"/>
    <p:sldId id="275" r:id="rId8"/>
    <p:sldId id="276" r:id="rId9"/>
    <p:sldId id="277" r:id="rId10"/>
    <p:sldId id="267" r:id="rId11"/>
    <p:sldId id="278" r:id="rId12"/>
    <p:sldId id="279" r:id="rId13"/>
    <p:sldId id="280" r:id="rId14"/>
    <p:sldId id="260" r:id="rId15"/>
    <p:sldId id="281" r:id="rId16"/>
    <p:sldId id="261" r:id="rId17"/>
    <p:sldId id="282" r:id="rId18"/>
    <p:sldId id="283" r:id="rId19"/>
    <p:sldId id="262" r:id="rId20"/>
    <p:sldId id="284" r:id="rId21"/>
    <p:sldId id="285" r:id="rId22"/>
    <p:sldId id="288" r:id="rId23"/>
    <p:sldId id="289" r:id="rId24"/>
    <p:sldId id="290" r:id="rId25"/>
    <p:sldId id="291" r:id="rId26"/>
    <p:sldId id="264" r:id="rId27"/>
    <p:sldId id="292" r:id="rId28"/>
    <p:sldId id="293" r:id="rId2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0608" tIns="45304" rIns="90608" bIns="45304" rtlCol="0"/>
          <a:lstStyle>
            <a:lvl1pPr algn="l">
              <a:defRPr sz="1200"/>
            </a:lvl1pPr>
          </a:lstStyle>
          <a:p>
            <a:endParaRPr lang="en-AU"/>
          </a:p>
        </p:txBody>
      </p:sp>
      <p:sp>
        <p:nvSpPr>
          <p:cNvPr id="3" name="Date Placeholder 2"/>
          <p:cNvSpPr>
            <a:spLocks noGrp="1"/>
          </p:cNvSpPr>
          <p:nvPr>
            <p:ph type="dt" sz="quarter" idx="1"/>
          </p:nvPr>
        </p:nvSpPr>
        <p:spPr>
          <a:xfrm>
            <a:off x="3777607" y="0"/>
            <a:ext cx="2889938" cy="496332"/>
          </a:xfrm>
          <a:prstGeom prst="rect">
            <a:avLst/>
          </a:prstGeom>
        </p:spPr>
        <p:txBody>
          <a:bodyPr vert="horz" lIns="90608" tIns="45304" rIns="90608" bIns="45304" rtlCol="0"/>
          <a:lstStyle>
            <a:lvl1pPr algn="r">
              <a:defRPr sz="1200"/>
            </a:lvl1pPr>
          </a:lstStyle>
          <a:p>
            <a:fld id="{06746779-5BB8-4F02-B24F-2F702E9A7DDB}" type="datetimeFigureOut">
              <a:rPr lang="en-AU" smtClean="0"/>
              <a:t>2/03/2015</a:t>
            </a:fld>
            <a:endParaRPr lang="en-AU"/>
          </a:p>
        </p:txBody>
      </p:sp>
      <p:sp>
        <p:nvSpPr>
          <p:cNvPr id="4" name="Footer Placeholder 3"/>
          <p:cNvSpPr>
            <a:spLocks noGrp="1"/>
          </p:cNvSpPr>
          <p:nvPr>
            <p:ph type="ftr" sz="quarter" idx="2"/>
          </p:nvPr>
        </p:nvSpPr>
        <p:spPr>
          <a:xfrm>
            <a:off x="1" y="9428584"/>
            <a:ext cx="2889938" cy="496332"/>
          </a:xfrm>
          <a:prstGeom prst="rect">
            <a:avLst/>
          </a:prstGeom>
        </p:spPr>
        <p:txBody>
          <a:bodyPr vert="horz" lIns="90608" tIns="45304" rIns="90608" bIns="45304" rtlCol="0" anchor="b"/>
          <a:lstStyle>
            <a:lvl1pPr algn="l">
              <a:defRPr sz="1200"/>
            </a:lvl1pPr>
          </a:lstStyle>
          <a:p>
            <a:endParaRPr lang="en-AU"/>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0608" tIns="45304" rIns="90608" bIns="45304" rtlCol="0" anchor="b"/>
          <a:lstStyle>
            <a:lvl1pPr algn="r">
              <a:defRPr sz="1200"/>
            </a:lvl1pPr>
          </a:lstStyle>
          <a:p>
            <a:fld id="{39FC4BE4-6855-49A1-B9D5-0ECB6687B11C}" type="slidenum">
              <a:rPr lang="en-AU" smtClean="0"/>
              <a:t>‹#›</a:t>
            </a:fld>
            <a:endParaRPr lang="en-AU"/>
          </a:p>
        </p:txBody>
      </p:sp>
    </p:spTree>
    <p:extLst>
      <p:ext uri="{BB962C8B-B14F-4D97-AF65-F5344CB8AC3E}">
        <p14:creationId xmlns:p14="http://schemas.microsoft.com/office/powerpoint/2010/main" val="34391263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A8070D2-29C2-493A-9EDB-A4F4EF539F32}" type="datetimeFigureOut">
              <a:rPr lang="en-AU" smtClean="0"/>
              <a:t>2/03/2015</a:t>
            </a:fld>
            <a:endParaRPr lang="en-AU"/>
          </a:p>
        </p:txBody>
      </p:sp>
      <p:sp>
        <p:nvSpPr>
          <p:cNvPr id="19" name="Footer Placeholder 18"/>
          <p:cNvSpPr>
            <a:spLocks noGrp="1"/>
          </p:cNvSpPr>
          <p:nvPr>
            <p:ph type="ftr" sz="quarter" idx="11"/>
          </p:nvPr>
        </p:nvSpPr>
        <p:spPr/>
        <p:txBody>
          <a:bodyPr/>
          <a:lstStyle/>
          <a:p>
            <a:endParaRPr lang="en-AU"/>
          </a:p>
        </p:txBody>
      </p:sp>
      <p:sp>
        <p:nvSpPr>
          <p:cNvPr id="27" name="Slide Number Placeholder 26"/>
          <p:cNvSpPr>
            <a:spLocks noGrp="1"/>
          </p:cNvSpPr>
          <p:nvPr>
            <p:ph type="sldNum" sz="quarter" idx="12"/>
          </p:nvPr>
        </p:nvSpPr>
        <p:spPr/>
        <p:txBody>
          <a:bodyPr/>
          <a:lstStyle/>
          <a:p>
            <a:fld id="{A9D47ED6-45BE-4EA4-9107-E414157F4E8F}" type="slidenum">
              <a:rPr lang="en-AU" smtClean="0"/>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8070D2-29C2-493A-9EDB-A4F4EF539F32}" type="datetimeFigureOut">
              <a:rPr lang="en-AU" smtClean="0"/>
              <a:t>2/03/2015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D47ED6-45BE-4EA4-9107-E414157F4E8F}"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8070D2-29C2-493A-9EDB-A4F4EF539F32}" type="datetimeFigureOut">
              <a:rPr lang="en-AU" smtClean="0"/>
              <a:t>2/03/2015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D47ED6-45BE-4EA4-9107-E414157F4E8F}" type="slidenum">
              <a:rPr lang="en-AU" smtClean="0"/>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62000"/>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lipArt Placeholder 3"/>
          <p:cNvSpPr>
            <a:spLocks noGrp="1"/>
          </p:cNvSpPr>
          <p:nvPr>
            <p:ph type="clipArt" sz="half" idx="2"/>
          </p:nvPr>
        </p:nvSpPr>
        <p:spPr>
          <a:xfrm>
            <a:off x="4648200" y="1600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A66A10A-190B-4835-A3B4-4CA5228C04A7}" type="slidenum">
              <a:rPr lang="en-GB"/>
              <a:pPr>
                <a:defRPr/>
              </a:pPr>
              <a:t>‹#›</a:t>
            </a:fld>
            <a:endParaRPr lang="en-GB"/>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8070D2-29C2-493A-9EDB-A4F4EF539F32}" type="datetimeFigureOut">
              <a:rPr lang="en-AU" smtClean="0"/>
              <a:t>2/03/2015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D47ED6-45BE-4EA4-9107-E414157F4E8F}"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8070D2-29C2-493A-9EDB-A4F4EF539F32}" type="datetimeFigureOut">
              <a:rPr lang="en-AU" smtClean="0"/>
              <a:t>2/03/2015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D47ED6-45BE-4EA4-9107-E414157F4E8F}" type="slidenum">
              <a:rPr lang="en-AU" smtClean="0"/>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8070D2-29C2-493A-9EDB-A4F4EF539F32}" type="datetimeFigureOut">
              <a:rPr lang="en-AU" smtClean="0"/>
              <a:t>2/03/2015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D47ED6-45BE-4EA4-9107-E414157F4E8F}"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8070D2-29C2-493A-9EDB-A4F4EF539F32}" type="datetimeFigureOut">
              <a:rPr lang="en-AU" smtClean="0"/>
              <a:t>2/03/2015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9D47ED6-45BE-4EA4-9107-E414157F4E8F}"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8070D2-29C2-493A-9EDB-A4F4EF539F32}" type="datetimeFigureOut">
              <a:rPr lang="en-AU" smtClean="0"/>
              <a:t>2/03/2015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D47ED6-45BE-4EA4-9107-E414157F4E8F}"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070D2-29C2-493A-9EDB-A4F4EF539F32}" type="datetimeFigureOut">
              <a:rPr lang="en-AU" smtClean="0"/>
              <a:t>2/03/2015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9D47ED6-45BE-4EA4-9107-E414157F4E8F}"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8070D2-29C2-493A-9EDB-A4F4EF539F32}" type="datetimeFigureOut">
              <a:rPr lang="en-AU" smtClean="0"/>
              <a:t>2/03/2015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D47ED6-45BE-4EA4-9107-E414157F4E8F}"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8070D2-29C2-493A-9EDB-A4F4EF539F32}" type="datetimeFigureOut">
              <a:rPr lang="en-AU" smtClean="0"/>
              <a:t>2/03/2015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077200" y="6356350"/>
            <a:ext cx="609600" cy="365125"/>
          </a:xfrm>
        </p:spPr>
        <p:txBody>
          <a:bodyPr/>
          <a:lstStyle/>
          <a:p>
            <a:fld id="{A9D47ED6-45BE-4EA4-9107-E414157F4E8F}" type="slidenum">
              <a:rPr lang="en-AU" smtClean="0"/>
              <a:t>‹#›</a:t>
            </a:fld>
            <a:endParaRPr lang="en-A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8070D2-29C2-493A-9EDB-A4F4EF539F32}" type="datetimeFigureOut">
              <a:rPr lang="en-AU" smtClean="0"/>
              <a:t>2/03/2015</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D47ED6-45BE-4EA4-9107-E414157F4E8F}" type="slidenum">
              <a:rPr lang="en-AU" smtClean="0"/>
              <a:t>‹#›</a:t>
            </a:fld>
            <a:endParaRPr lang="en-A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influences in the business environment</a:t>
            </a:r>
            <a:endParaRPr lang="en-AU" dirty="0"/>
          </a:p>
        </p:txBody>
      </p:sp>
      <p:sp>
        <p:nvSpPr>
          <p:cNvPr id="3" name="Subtitle 2"/>
          <p:cNvSpPr>
            <a:spLocks noGrp="1"/>
          </p:cNvSpPr>
          <p:nvPr>
            <p:ph type="subTitle" idx="1"/>
          </p:nvPr>
        </p:nvSpPr>
        <p:spPr/>
        <p:txBody>
          <a:bodyPr/>
          <a:lstStyle/>
          <a:p>
            <a:r>
              <a:rPr lang="en-AU" dirty="0" smtClean="0"/>
              <a:t>Lesson 7</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t>Relate to changes in the wider economy. </a:t>
            </a:r>
            <a:endParaRPr lang="en-AU" dirty="0" smtClean="0"/>
          </a:p>
          <a:p>
            <a:endParaRPr lang="en-AU" dirty="0"/>
          </a:p>
          <a:p>
            <a:r>
              <a:rPr lang="en-AU" dirty="0" smtClean="0"/>
              <a:t>A </a:t>
            </a:r>
            <a:r>
              <a:rPr lang="en-AU" dirty="0"/>
              <a:t>growing economy provides greater opportunities for businesses to make profits, so businesses welcome rising living standards.</a:t>
            </a:r>
            <a:br>
              <a:rPr lang="en-AU" dirty="0"/>
            </a:b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40768"/>
            <a:ext cx="3962400" cy="762000"/>
          </a:xfrm>
        </p:spPr>
        <p:txBody>
          <a:bodyPr>
            <a:normAutofit fontScale="90000"/>
          </a:bodyPr>
          <a:lstStyle/>
          <a:p>
            <a:pPr eaLnBrk="1" hangingPunct="1">
              <a:defRPr/>
            </a:pPr>
            <a:r>
              <a:rPr lang="en-GB" dirty="0" smtClean="0">
                <a:effectLst>
                  <a:outerShdw blurRad="38100" dist="38100" dir="2700000" algn="tl">
                    <a:srgbClr val="C0C0C0"/>
                  </a:outerShdw>
                </a:effectLst>
              </a:rPr>
              <a:t>External Influences – The Economy</a:t>
            </a:r>
            <a:endParaRPr lang="en-US" dirty="0" smtClean="0">
              <a:effectLst>
                <a:outerShdw blurRad="38100" dist="38100" dir="2700000" algn="tl">
                  <a:srgbClr val="C0C0C0"/>
                </a:outerShdw>
              </a:effectLst>
            </a:endParaRPr>
          </a:p>
        </p:txBody>
      </p:sp>
      <p:sp>
        <p:nvSpPr>
          <p:cNvPr id="11267" name="Content Placeholder 2"/>
          <p:cNvSpPr>
            <a:spLocks noGrp="1"/>
          </p:cNvSpPr>
          <p:nvPr>
            <p:ph idx="1"/>
          </p:nvPr>
        </p:nvSpPr>
        <p:spPr>
          <a:xfrm>
            <a:off x="685800" y="2514600"/>
            <a:ext cx="7772400" cy="4114800"/>
          </a:xfrm>
        </p:spPr>
        <p:txBody>
          <a:bodyPr/>
          <a:lstStyle/>
          <a:p>
            <a:pPr eaLnBrk="1" hangingPunct="1"/>
            <a:r>
              <a:rPr lang="en-US" smtClean="0"/>
              <a:t>Information is key</a:t>
            </a:r>
          </a:p>
          <a:p>
            <a:pPr eaLnBrk="1" hangingPunct="1"/>
            <a:r>
              <a:rPr lang="en-US" smtClean="0"/>
              <a:t>Interest Rates</a:t>
            </a:r>
          </a:p>
          <a:p>
            <a:pPr eaLnBrk="1" hangingPunct="1"/>
            <a:r>
              <a:rPr lang="en-US" smtClean="0"/>
              <a:t>Inflation</a:t>
            </a:r>
          </a:p>
          <a:p>
            <a:pPr eaLnBrk="1" hangingPunct="1"/>
            <a:r>
              <a:rPr lang="en-US" smtClean="0"/>
              <a:t>Consumer Confidence</a:t>
            </a:r>
          </a:p>
          <a:p>
            <a:pPr eaLnBrk="1" hangingPunct="1"/>
            <a:r>
              <a:rPr lang="en-US" smtClean="0"/>
              <a:t>Unemployment Data</a:t>
            </a:r>
          </a:p>
          <a:p>
            <a:pPr eaLnBrk="1" hangingPunct="1"/>
            <a:r>
              <a:rPr lang="en-US" smtClean="0"/>
              <a:t>Balance of Payments</a:t>
            </a:r>
          </a:p>
        </p:txBody>
      </p:sp>
      <p:pic>
        <p:nvPicPr>
          <p:cNvPr id="11268" name="Picture 3"/>
          <p:cNvPicPr>
            <a:picLocks noChangeAspect="1"/>
          </p:cNvPicPr>
          <p:nvPr/>
        </p:nvPicPr>
        <p:blipFill>
          <a:blip r:embed="rId2" cstate="print"/>
          <a:srcRect/>
          <a:stretch>
            <a:fillRect/>
          </a:stretch>
        </p:blipFill>
        <p:spPr bwMode="auto">
          <a:xfrm>
            <a:off x="5018088" y="609600"/>
            <a:ext cx="4125912" cy="5537200"/>
          </a:xfrm>
          <a:prstGeom prst="rect">
            <a:avLst/>
          </a:prstGeom>
          <a:noFill/>
          <a:ln w="9525">
            <a:noFill/>
            <a:miter lim="800000"/>
            <a:headEnd/>
            <a:tailEnd/>
          </a:ln>
        </p:spPr>
      </p:pic>
      <p:sp>
        <p:nvSpPr>
          <p:cNvPr id="11269" name="TextBox 4"/>
          <p:cNvSpPr txBox="1">
            <a:spLocks noChangeArrowheads="1"/>
          </p:cNvSpPr>
          <p:nvPr/>
        </p:nvSpPr>
        <p:spPr bwMode="auto">
          <a:xfrm>
            <a:off x="1371600" y="6196013"/>
            <a:ext cx="7543800" cy="522287"/>
          </a:xfrm>
          <a:prstGeom prst="rect">
            <a:avLst/>
          </a:prstGeom>
          <a:noFill/>
          <a:ln w="9525">
            <a:noFill/>
            <a:miter lim="800000"/>
            <a:headEnd/>
            <a:tailEnd/>
          </a:ln>
        </p:spPr>
        <p:txBody>
          <a:bodyPr>
            <a:spAutoFit/>
          </a:bodyPr>
          <a:lstStyle/>
          <a:p>
            <a:pPr algn="r"/>
            <a:r>
              <a:rPr lang="en-US" sz="1400"/>
              <a:t>The picture shows a Zimbabwean carrying pile load of cash to buy something. Seems like a lot of money… but fact is the pile of cash is probably worth less than 100 US dollars.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mtClean="0">
                <a:effectLst>
                  <a:outerShdw blurRad="38100" dist="38100" dir="2700000" algn="tl">
                    <a:srgbClr val="C0C0C0"/>
                  </a:outerShdw>
                </a:effectLst>
              </a:rPr>
              <a:t>External Influences –Financial Markets</a:t>
            </a:r>
          </a:p>
        </p:txBody>
      </p:sp>
      <p:sp>
        <p:nvSpPr>
          <p:cNvPr id="13316" name="Content Placeholder 2"/>
          <p:cNvSpPr>
            <a:spLocks noGrp="1"/>
          </p:cNvSpPr>
          <p:nvPr>
            <p:ph idx="1"/>
          </p:nvPr>
        </p:nvSpPr>
        <p:spPr>
          <a:xfrm>
            <a:off x="685800" y="1828800"/>
            <a:ext cx="7772400" cy="4114800"/>
          </a:xfrm>
        </p:spPr>
        <p:txBody>
          <a:bodyPr/>
          <a:lstStyle/>
          <a:p>
            <a:pPr eaLnBrk="1" hangingPunct="1"/>
            <a:r>
              <a:rPr lang="en-US" smtClean="0"/>
              <a:t>Deregulation by government – market oriented approach</a:t>
            </a:r>
          </a:p>
          <a:p>
            <a:pPr eaLnBrk="1" hangingPunct="1"/>
            <a:r>
              <a:rPr lang="en-US" smtClean="0"/>
              <a:t>New banks and financial institutions</a:t>
            </a:r>
          </a:p>
          <a:p>
            <a:pPr eaLnBrk="1" hangingPunct="1"/>
            <a:r>
              <a:rPr lang="en-US" smtClean="0"/>
              <a:t>International sources of finance</a:t>
            </a:r>
          </a:p>
          <a:p>
            <a:pPr eaLnBrk="1" hangingPunct="1"/>
            <a:r>
              <a:rPr lang="en-US" smtClean="0"/>
              <a:t>Technology allows for new products</a:t>
            </a:r>
          </a:p>
        </p:txBody>
      </p:sp>
      <p:pic>
        <p:nvPicPr>
          <p:cNvPr id="13315" name="Picture 3"/>
          <p:cNvPicPr>
            <a:picLocks noChangeAspect="1"/>
          </p:cNvPicPr>
          <p:nvPr/>
        </p:nvPicPr>
        <p:blipFill>
          <a:blip r:embed="rId2" cstate="print"/>
          <a:srcRect/>
          <a:stretch>
            <a:fillRect/>
          </a:stretch>
        </p:blipFill>
        <p:spPr bwMode="auto">
          <a:xfrm>
            <a:off x="5220072" y="4077072"/>
            <a:ext cx="3759200" cy="2624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fontScale="90000"/>
          </a:bodyPr>
          <a:lstStyle/>
          <a:p>
            <a:pPr eaLnBrk="1" hangingPunct="1">
              <a:defRPr/>
            </a:pPr>
            <a:r>
              <a:rPr lang="en-US" dirty="0" smtClean="0"/>
              <a:t>External Influences - Geographical</a:t>
            </a:r>
          </a:p>
        </p:txBody>
      </p:sp>
      <p:sp>
        <p:nvSpPr>
          <p:cNvPr id="14338" name="Content Placeholder 2"/>
          <p:cNvSpPr>
            <a:spLocks noGrp="1"/>
          </p:cNvSpPr>
          <p:nvPr>
            <p:ph idx="1"/>
          </p:nvPr>
        </p:nvSpPr>
        <p:spPr>
          <a:xfrm>
            <a:off x="685800" y="1905000"/>
            <a:ext cx="3200400" cy="4114800"/>
          </a:xfrm>
        </p:spPr>
        <p:txBody>
          <a:bodyPr/>
          <a:lstStyle/>
          <a:p>
            <a:pPr eaLnBrk="1" hangingPunct="1"/>
            <a:r>
              <a:rPr lang="en-US" smtClean="0"/>
              <a:t>Asia Pacific Region</a:t>
            </a:r>
          </a:p>
          <a:p>
            <a:pPr eaLnBrk="1" hangingPunct="1"/>
            <a:r>
              <a:rPr lang="en-US" smtClean="0"/>
              <a:t>Demographics</a:t>
            </a:r>
          </a:p>
          <a:p>
            <a:pPr eaLnBrk="1" hangingPunct="1"/>
            <a:r>
              <a:rPr lang="en-US" smtClean="0"/>
              <a:t>Ageing pop and lower birth rates</a:t>
            </a:r>
          </a:p>
        </p:txBody>
      </p:sp>
      <p:pic>
        <p:nvPicPr>
          <p:cNvPr id="14339" name="Picture 3"/>
          <p:cNvPicPr>
            <a:picLocks noChangeAspect="1"/>
          </p:cNvPicPr>
          <p:nvPr/>
        </p:nvPicPr>
        <p:blipFill>
          <a:blip r:embed="rId2" cstate="print"/>
          <a:srcRect/>
          <a:stretch>
            <a:fillRect/>
          </a:stretch>
        </p:blipFill>
        <p:spPr bwMode="auto">
          <a:xfrm>
            <a:off x="4427984" y="1484784"/>
            <a:ext cx="4125754" cy="51571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social</a:t>
            </a:r>
            <a:endParaRPr lang="en-AU" dirty="0"/>
          </a:p>
        </p:txBody>
      </p:sp>
      <p:sp>
        <p:nvSpPr>
          <p:cNvPr id="3" name="Content Placeholder 2"/>
          <p:cNvSpPr>
            <a:spLocks noGrp="1"/>
          </p:cNvSpPr>
          <p:nvPr>
            <p:ph idx="1"/>
          </p:nvPr>
        </p:nvSpPr>
        <p:spPr/>
        <p:txBody>
          <a:bodyPr>
            <a:normAutofit/>
          </a:bodyPr>
          <a:lstStyle/>
          <a:p>
            <a:r>
              <a:rPr lang="en-AU" dirty="0" smtClean="0"/>
              <a:t>Relates </a:t>
            </a:r>
            <a:r>
              <a:rPr lang="en-AU" dirty="0"/>
              <a:t>to change is society and social structures. </a:t>
            </a:r>
            <a:endParaRPr lang="en-AU" dirty="0" smtClean="0"/>
          </a:p>
          <a:p>
            <a:endParaRPr lang="en-AU" dirty="0"/>
          </a:p>
          <a:p>
            <a:r>
              <a:rPr lang="en-AU" dirty="0" smtClean="0"/>
              <a:t>Changes </a:t>
            </a:r>
            <a:r>
              <a:rPr lang="en-AU" dirty="0"/>
              <a:t>in the structure of the population, and in consumer lifestyles and behaviour affect buying patterns.</a:t>
            </a:r>
            <a:br>
              <a:rPr lang="en-AU" dirty="0"/>
            </a:b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mtClean="0">
                <a:effectLst>
                  <a:outerShdw blurRad="38100" dist="38100" dir="2700000" algn="tl">
                    <a:srgbClr val="C0C0C0"/>
                  </a:outerShdw>
                </a:effectLst>
              </a:rPr>
              <a:t>External Influences – </a:t>
            </a:r>
            <a:br>
              <a:rPr lang="en-US" smtClean="0">
                <a:effectLst>
                  <a:outerShdw blurRad="38100" dist="38100" dir="2700000" algn="tl">
                    <a:srgbClr val="C0C0C0"/>
                  </a:outerShdw>
                </a:effectLst>
              </a:rPr>
            </a:br>
            <a:r>
              <a:rPr lang="en-US" smtClean="0">
                <a:effectLst>
                  <a:outerShdw blurRad="38100" dist="38100" dir="2700000" algn="tl">
                    <a:srgbClr val="C0C0C0"/>
                  </a:outerShdw>
                </a:effectLst>
              </a:rPr>
              <a:t>Social Influences</a:t>
            </a:r>
          </a:p>
        </p:txBody>
      </p:sp>
      <p:sp>
        <p:nvSpPr>
          <p:cNvPr id="15362" name="Content Placeholder 2"/>
          <p:cNvSpPr>
            <a:spLocks noGrp="1"/>
          </p:cNvSpPr>
          <p:nvPr>
            <p:ph sz="half" idx="1"/>
          </p:nvPr>
        </p:nvSpPr>
        <p:spPr>
          <a:xfrm>
            <a:off x="685800" y="1828800"/>
            <a:ext cx="3810000" cy="4114800"/>
          </a:xfrm>
        </p:spPr>
        <p:txBody>
          <a:bodyPr>
            <a:normAutofit/>
          </a:bodyPr>
          <a:lstStyle/>
          <a:p>
            <a:pPr eaLnBrk="1" hangingPunct="1"/>
            <a:r>
              <a:rPr lang="en-US" sz="2400" smtClean="0"/>
              <a:t>Understanding leads to greater success</a:t>
            </a:r>
          </a:p>
          <a:p>
            <a:pPr eaLnBrk="1" hangingPunct="1"/>
            <a:r>
              <a:rPr lang="en-US" sz="2400" smtClean="0"/>
              <a:t>Family friendly programs</a:t>
            </a:r>
          </a:p>
          <a:p>
            <a:pPr eaLnBrk="1" hangingPunct="1"/>
            <a:r>
              <a:rPr lang="en-US" sz="2400" smtClean="0"/>
              <a:t>Make up of the workforce</a:t>
            </a:r>
          </a:p>
          <a:p>
            <a:pPr eaLnBrk="1" hangingPunct="1"/>
            <a:r>
              <a:rPr lang="en-US" sz="2400" smtClean="0"/>
              <a:t>Environmental movement</a:t>
            </a:r>
          </a:p>
          <a:p>
            <a:pPr eaLnBrk="1" hangingPunct="1"/>
            <a:r>
              <a:rPr lang="en-US" sz="2400" smtClean="0"/>
              <a:t>Can you think of any other social influences?</a:t>
            </a:r>
          </a:p>
          <a:p>
            <a:pPr eaLnBrk="1" hangingPunct="1"/>
            <a:endParaRPr lang="en-US" sz="2400" smtClean="0"/>
          </a:p>
        </p:txBody>
      </p:sp>
      <p:pic>
        <p:nvPicPr>
          <p:cNvPr id="15363" name="Picture 4"/>
          <p:cNvPicPr>
            <a:picLocks noChangeAspect="1"/>
          </p:cNvPicPr>
          <p:nvPr/>
        </p:nvPicPr>
        <p:blipFill>
          <a:blip r:embed="rId2" cstate="print"/>
          <a:srcRect l="20818" r="17880"/>
          <a:stretch>
            <a:fillRect/>
          </a:stretch>
        </p:blipFill>
        <p:spPr bwMode="auto">
          <a:xfrm>
            <a:off x="5486400" y="0"/>
            <a:ext cx="36576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legal</a:t>
            </a:r>
            <a:endParaRPr lang="en-AU" dirty="0"/>
          </a:p>
        </p:txBody>
      </p:sp>
      <p:sp>
        <p:nvSpPr>
          <p:cNvPr id="3" name="Content Placeholder 2"/>
          <p:cNvSpPr>
            <a:spLocks noGrp="1"/>
          </p:cNvSpPr>
          <p:nvPr>
            <p:ph idx="1"/>
          </p:nvPr>
        </p:nvSpPr>
        <p:spPr/>
        <p:txBody>
          <a:bodyPr>
            <a:normAutofit/>
          </a:bodyPr>
          <a:lstStyle/>
          <a:p>
            <a:r>
              <a:rPr lang="en-AU" dirty="0"/>
              <a:t>Relate to changes in laws and regulations. </a:t>
            </a:r>
            <a:endParaRPr lang="en-AU" dirty="0" smtClean="0"/>
          </a:p>
          <a:p>
            <a:endParaRPr lang="en-AU" dirty="0"/>
          </a:p>
          <a:p>
            <a:r>
              <a:rPr lang="en-AU" dirty="0" smtClean="0"/>
              <a:t>Businesses </a:t>
            </a:r>
            <a:r>
              <a:rPr lang="en-AU" dirty="0"/>
              <a:t>must be careful to keep within the law and to anticipate ways in which changes in laws will affect the way they must behave</a:t>
            </a:r>
            <a:r>
              <a:rPr lang="en-AU" dirty="0" smtClean="0"/>
              <a:t>.</a:t>
            </a:r>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6588225" y="4941168"/>
            <a:ext cx="2555776" cy="1916832"/>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eaLnBrk="1" hangingPunct="1">
              <a:defRPr/>
            </a:pPr>
            <a:r>
              <a:rPr lang="en-US" dirty="0" smtClean="0"/>
              <a:t>External Influences - Legal Influences</a:t>
            </a:r>
          </a:p>
        </p:txBody>
      </p:sp>
      <p:sp>
        <p:nvSpPr>
          <p:cNvPr id="16387" name="Content Placeholder 2"/>
          <p:cNvSpPr>
            <a:spLocks noGrp="1"/>
          </p:cNvSpPr>
          <p:nvPr>
            <p:ph idx="1"/>
          </p:nvPr>
        </p:nvSpPr>
        <p:spPr/>
        <p:txBody>
          <a:bodyPr/>
          <a:lstStyle/>
          <a:p>
            <a:pPr eaLnBrk="1" hangingPunct="1"/>
            <a:r>
              <a:rPr lang="en-US" dirty="0" smtClean="0"/>
              <a:t>Deregulation: is the removal or simplification of government rules and regulations that constrain the operation of market forces.</a:t>
            </a:r>
          </a:p>
          <a:p>
            <a:pPr eaLnBrk="1" hangingPunct="1"/>
            <a:r>
              <a:rPr lang="en-US" dirty="0" smtClean="0"/>
              <a:t>Why is this good for businesses?</a:t>
            </a:r>
          </a:p>
          <a:p>
            <a:pPr eaLnBrk="1" hangingPunct="1"/>
            <a:r>
              <a:rPr lang="en-US" dirty="0" smtClean="0"/>
              <a:t>What is the opposite of deregulation?</a:t>
            </a:r>
          </a:p>
          <a:p>
            <a:pPr eaLnBrk="1" hangingPunct="1"/>
            <a:r>
              <a:rPr lang="en-US" dirty="0" smtClean="0"/>
              <a:t>Regulation</a:t>
            </a:r>
          </a:p>
          <a:p>
            <a:pPr eaLnBrk="1" hangingPunct="1"/>
            <a:r>
              <a:rPr lang="en-US" dirty="0" smtClean="0"/>
              <a:t>Can you think of areas of business </a:t>
            </a:r>
            <a:r>
              <a:rPr lang="en-US" dirty="0" smtClean="0">
                <a:solidFill>
                  <a:schemeClr val="bg1"/>
                </a:solidFill>
              </a:rPr>
              <a:t>that have </a:t>
            </a:r>
            <a:r>
              <a:rPr lang="en-US" dirty="0" smtClean="0"/>
              <a:t>seen increased regulation?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5029200" cy="762000"/>
          </a:xfrm>
        </p:spPr>
        <p:txBody>
          <a:bodyPr>
            <a:normAutofit fontScale="90000"/>
          </a:bodyPr>
          <a:lstStyle/>
          <a:p>
            <a:pPr eaLnBrk="1" hangingPunct="1">
              <a:defRPr/>
            </a:pPr>
            <a:r>
              <a:rPr lang="en-US" dirty="0" smtClean="0"/>
              <a:t>External Influences - Legal Influences</a:t>
            </a:r>
          </a:p>
        </p:txBody>
      </p:sp>
      <p:sp>
        <p:nvSpPr>
          <p:cNvPr id="17410" name="Content Placeholder 2"/>
          <p:cNvSpPr>
            <a:spLocks noGrp="1"/>
          </p:cNvSpPr>
          <p:nvPr>
            <p:ph sz="half" idx="1"/>
          </p:nvPr>
        </p:nvSpPr>
        <p:spPr>
          <a:xfrm>
            <a:off x="533400" y="2362200"/>
            <a:ext cx="3810000" cy="4114800"/>
          </a:xfrm>
        </p:spPr>
        <p:txBody>
          <a:bodyPr/>
          <a:lstStyle/>
          <a:p>
            <a:pPr eaLnBrk="1" hangingPunct="1"/>
            <a:r>
              <a:rPr lang="en-US" smtClean="0"/>
              <a:t>Environmental</a:t>
            </a:r>
          </a:p>
          <a:p>
            <a:pPr eaLnBrk="1" hangingPunct="1"/>
            <a:r>
              <a:rPr lang="en-US" smtClean="0"/>
              <a:t>Consumer protection</a:t>
            </a:r>
          </a:p>
          <a:p>
            <a:pPr eaLnBrk="1" hangingPunct="1"/>
            <a:r>
              <a:rPr lang="en-US" smtClean="0"/>
              <a:t>OH&amp;S</a:t>
            </a:r>
          </a:p>
          <a:p>
            <a:pPr eaLnBrk="1" hangingPunct="1"/>
            <a:r>
              <a:rPr lang="en-US" smtClean="0"/>
              <a:t>Industrial Relations</a:t>
            </a:r>
          </a:p>
          <a:p>
            <a:pPr eaLnBrk="1" hangingPunct="1"/>
            <a:r>
              <a:rPr lang="en-US" smtClean="0"/>
              <a:t>Trade Practices</a:t>
            </a:r>
          </a:p>
        </p:txBody>
      </p:sp>
      <p:pic>
        <p:nvPicPr>
          <p:cNvPr id="17411" name="Picture 4"/>
          <p:cNvPicPr>
            <a:picLocks noChangeAspect="1"/>
          </p:cNvPicPr>
          <p:nvPr/>
        </p:nvPicPr>
        <p:blipFill>
          <a:blip r:embed="rId2" cstate="print"/>
          <a:srcRect l="18520" r="22221"/>
          <a:stretch>
            <a:fillRect/>
          </a:stretch>
        </p:blipFill>
        <p:spPr bwMode="auto">
          <a:xfrm>
            <a:off x="6096000" y="0"/>
            <a:ext cx="3048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political</a:t>
            </a:r>
            <a:endParaRPr lang="en-AU" dirty="0"/>
          </a:p>
        </p:txBody>
      </p:sp>
      <p:sp>
        <p:nvSpPr>
          <p:cNvPr id="3" name="Content Placeholder 2"/>
          <p:cNvSpPr>
            <a:spLocks noGrp="1"/>
          </p:cNvSpPr>
          <p:nvPr>
            <p:ph idx="1"/>
          </p:nvPr>
        </p:nvSpPr>
        <p:spPr/>
        <p:txBody>
          <a:bodyPr>
            <a:normAutofit/>
          </a:bodyPr>
          <a:lstStyle/>
          <a:p>
            <a:r>
              <a:rPr lang="en-AU" dirty="0"/>
              <a:t>Relate to ways in which changes in government and government policy can influence business.</a:t>
            </a:r>
            <a:br>
              <a:rPr lang="en-AU" dirty="0"/>
            </a:br>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External </a:t>
            </a:r>
            <a:r>
              <a:rPr lang="en-US" dirty="0" err="1" smtClean="0"/>
              <a:t>v</a:t>
            </a:r>
            <a:r>
              <a:rPr lang="en-US" dirty="0" smtClean="0"/>
              <a:t> Internal</a:t>
            </a:r>
          </a:p>
        </p:txBody>
      </p:sp>
      <p:sp>
        <p:nvSpPr>
          <p:cNvPr id="4099" name="Content Placeholder 2"/>
          <p:cNvSpPr>
            <a:spLocks noGrp="1"/>
          </p:cNvSpPr>
          <p:nvPr>
            <p:ph idx="1"/>
          </p:nvPr>
        </p:nvSpPr>
        <p:spPr/>
        <p:txBody>
          <a:bodyPr/>
          <a:lstStyle/>
          <a:p>
            <a:pPr eaLnBrk="1" hangingPunct="1"/>
            <a:r>
              <a:rPr lang="en-US" smtClean="0"/>
              <a:t>External are outside the control of the business</a:t>
            </a:r>
          </a:p>
          <a:p>
            <a:pPr eaLnBrk="1" hangingPunct="1"/>
            <a:r>
              <a:rPr lang="en-US" smtClean="0"/>
              <a:t>Internal are within the control of the business</a:t>
            </a:r>
          </a:p>
          <a:p>
            <a:pPr eaLnBrk="1" hangingPunct="1"/>
            <a:r>
              <a:rPr lang="en-US" smtClean="0"/>
              <a:t>Sometimes there is overlap</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External Influences - Political</a:t>
            </a:r>
          </a:p>
        </p:txBody>
      </p:sp>
      <p:sp>
        <p:nvSpPr>
          <p:cNvPr id="18435" name="Content Placeholder 2"/>
          <p:cNvSpPr>
            <a:spLocks noGrp="1"/>
          </p:cNvSpPr>
          <p:nvPr>
            <p:ph sz="half" idx="1"/>
          </p:nvPr>
        </p:nvSpPr>
        <p:spPr/>
        <p:txBody>
          <a:bodyPr/>
          <a:lstStyle/>
          <a:p>
            <a:pPr eaLnBrk="1" hangingPunct="1"/>
            <a:r>
              <a:rPr lang="en-US" smtClean="0"/>
              <a:t>government regulators – ACCC ASIC</a:t>
            </a:r>
          </a:p>
          <a:p>
            <a:pPr eaLnBrk="1" hangingPunct="1"/>
            <a:r>
              <a:rPr lang="en-US" smtClean="0"/>
              <a:t>Political parties have different approaches to managing the economy</a:t>
            </a:r>
          </a:p>
          <a:p>
            <a:pPr eaLnBrk="1" hangingPunct="1"/>
            <a:r>
              <a:rPr lang="en-US" smtClean="0"/>
              <a:t>Tax and areas of Law</a:t>
            </a:r>
          </a:p>
        </p:txBody>
      </p:sp>
      <p:sp>
        <p:nvSpPr>
          <p:cNvPr id="18436" name="Content Placeholder 3"/>
          <p:cNvSpPr>
            <a:spLocks noGrp="1"/>
          </p:cNvSpPr>
          <p:nvPr>
            <p:ph sz="half" idx="2"/>
          </p:nvPr>
        </p:nvSpPr>
        <p:spPr/>
        <p:txBody>
          <a:bodyPr/>
          <a:lstStyle/>
          <a:p>
            <a:pPr eaLnBrk="1" hangingPunct="1"/>
            <a:r>
              <a:rPr lang="en-US" smtClean="0"/>
              <a:t>Floating of the Aus $ (Dec 1983)</a:t>
            </a:r>
          </a:p>
          <a:p>
            <a:pPr eaLnBrk="1" hangingPunct="1"/>
            <a:r>
              <a:rPr lang="en-US" smtClean="0"/>
              <a:t>GST was a huge change in 2000</a:t>
            </a:r>
          </a:p>
          <a:p>
            <a:pPr eaLnBrk="1" hangingPunct="1"/>
            <a:r>
              <a:rPr lang="en-US" smtClean="0"/>
              <a:t>Free trade – removal of protection</a:t>
            </a:r>
          </a:p>
          <a:p>
            <a:pPr eaLnBrk="1" hangingPunct="1"/>
            <a:r>
              <a:rPr lang="en-US" smtClean="0"/>
              <a:t>Government plays a major role in having a stable economy</a:t>
            </a:r>
          </a:p>
          <a:p>
            <a:pPr eaLnBrk="1" hangingPunct="1">
              <a:buFontTx/>
              <a:buNone/>
            </a:pPr>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762000"/>
          </a:xfrm>
        </p:spPr>
        <p:txBody>
          <a:bodyPr>
            <a:normAutofit fontScale="90000"/>
          </a:bodyPr>
          <a:lstStyle/>
          <a:p>
            <a:pPr eaLnBrk="1" hangingPunct="1">
              <a:defRPr/>
            </a:pPr>
            <a:r>
              <a:rPr lang="en-US" sz="2400" smtClean="0">
                <a:effectLst>
                  <a:outerShdw blurRad="38100" dist="38100" dir="2700000" algn="tl">
                    <a:srgbClr val="C0C0C0"/>
                  </a:outerShdw>
                </a:effectLst>
              </a:rPr>
              <a:t>Dollar dive: 40 US cents warning </a:t>
            </a:r>
            <a:br>
              <a:rPr lang="en-US" sz="2400" smtClean="0">
                <a:effectLst>
                  <a:outerShdw blurRad="38100" dist="38100" dir="2700000" algn="tl">
                    <a:srgbClr val="C0C0C0"/>
                  </a:outerShdw>
                </a:effectLst>
              </a:rPr>
            </a:br>
            <a:r>
              <a:rPr lang="en-US" sz="2400" smtClean="0">
                <a:effectLst>
                  <a:outerShdw blurRad="38100" dist="38100" dir="2700000" algn="tl">
                    <a:srgbClr val="C0C0C0"/>
                  </a:outerShdw>
                </a:effectLst>
              </a:rPr>
              <a:t>- </a:t>
            </a:r>
            <a:r>
              <a:rPr lang="en-US" sz="1600" smtClean="0">
                <a:effectLst>
                  <a:outerShdw blurRad="38100" dist="38100" dir="2700000" algn="tl">
                    <a:srgbClr val="C0C0C0"/>
                  </a:outerShdw>
                </a:effectLst>
              </a:rPr>
              <a:t>November 1, 2008 - 8:29AM </a:t>
            </a:r>
            <a:r>
              <a:rPr lang="en-US" sz="1600" b="0" smtClean="0">
                <a:effectLst>
                  <a:outerShdw blurRad="38100" dist="38100" dir="2700000" algn="tl">
                    <a:srgbClr val="C0C0C0"/>
                  </a:outerShdw>
                </a:effectLst>
              </a:rPr>
              <a:t>SMH</a:t>
            </a:r>
            <a:endParaRPr lang="en-US" sz="4800" smtClean="0">
              <a:effectLst>
                <a:outerShdw blurRad="38100" dist="38100" dir="2700000" algn="tl">
                  <a:srgbClr val="C0C0C0"/>
                </a:outerShdw>
              </a:effectLst>
            </a:endParaRPr>
          </a:p>
        </p:txBody>
      </p:sp>
      <p:sp>
        <p:nvSpPr>
          <p:cNvPr id="19459" name="Rectangle 3"/>
          <p:cNvSpPr>
            <a:spLocks noGrp="1" noChangeArrowheads="1"/>
          </p:cNvSpPr>
          <p:nvPr>
            <p:ph idx="1"/>
          </p:nvPr>
        </p:nvSpPr>
        <p:spPr>
          <a:xfrm>
            <a:off x="609600" y="1219200"/>
            <a:ext cx="7772400" cy="4114800"/>
          </a:xfrm>
        </p:spPr>
        <p:txBody>
          <a:bodyPr>
            <a:normAutofit fontScale="92500" lnSpcReduction="20000"/>
          </a:bodyPr>
          <a:lstStyle/>
          <a:p>
            <a:pPr eaLnBrk="1" hangingPunct="1"/>
            <a:r>
              <a:rPr lang="en-US" sz="1400" smtClean="0"/>
              <a:t>The Australian dollar may fall to a record low next year, possibly dipping below 40 US cents for the first time, as slowing growth in emerging markets cools demand for the raw materials exported by the nation.</a:t>
            </a:r>
          </a:p>
          <a:p>
            <a:pPr eaLnBrk="1" hangingPunct="1"/>
            <a:endParaRPr lang="en-US" sz="1400" smtClean="0"/>
          </a:p>
          <a:p>
            <a:pPr eaLnBrk="1" hangingPunct="1"/>
            <a:r>
              <a:rPr lang="en-US" sz="1400" smtClean="0"/>
              <a:t>The currency has dropped 31% since reaching a 25-year high of 98.49 US cents on July 16, sliding as prices of crude oil, gold and nickel declined. It reached 47.75 cents in April 2001, the lowest since it started trading freely in 1983.</a:t>
            </a:r>
          </a:p>
          <a:p>
            <a:pPr eaLnBrk="1" hangingPunct="1"/>
            <a:endParaRPr lang="en-US" sz="1400" smtClean="0"/>
          </a:p>
          <a:p>
            <a:pPr eaLnBrk="1" hangingPunct="1"/>
            <a:r>
              <a:rPr lang="en-US" sz="1400" smtClean="0"/>
              <a:t>"I can see it certainly dropping quite sharply from here," Carlin Doyle, a London-based currency strategist at State Street Global Markets said. The Australian dollar could fall "below the 40 cent level and I can see that happening in the next year or so," he added.</a:t>
            </a:r>
          </a:p>
          <a:p>
            <a:pPr eaLnBrk="1" hangingPunct="1"/>
            <a:endParaRPr lang="en-US" sz="1400" smtClean="0"/>
          </a:p>
          <a:p>
            <a:pPr eaLnBrk="1" hangingPunct="1"/>
            <a:r>
              <a:rPr lang="en-US" sz="1400" smtClean="0"/>
              <a:t>Australia's currency rose 5.3% to 68.43 cents at 7:03pm in Sydney, from 68.43 cents late yesterday in Asia.</a:t>
            </a:r>
          </a:p>
          <a:p>
            <a:pPr eaLnBrk="1" hangingPunct="1"/>
            <a:endParaRPr lang="en-US" sz="1400" smtClean="0"/>
          </a:p>
          <a:p>
            <a:pPr eaLnBrk="1" hangingPunct="1"/>
            <a:r>
              <a:rPr lang="en-US" sz="1400" smtClean="0"/>
              <a:t>The currency advanced to its July high as surging commodities prices and a benchmark interest rate of 7.25% helped attract investment. It has been the worst performer of the 16 most-traded currencies against the dollar and yen over the past 3 months as a seizure in credit markets fueled concern the global economy is headed for a recession.</a:t>
            </a:r>
          </a:p>
          <a:p>
            <a:pPr eaLnBrk="1" hangingPunct="1"/>
            <a:endParaRPr lang="en-US" sz="1400" smtClean="0"/>
          </a:p>
          <a:p>
            <a:pPr eaLnBrk="1" hangingPunct="1"/>
            <a:r>
              <a:rPr lang="en-US" sz="1400" smtClean="0"/>
              <a:t>Commodities account for about 60% of Australia's exports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188640"/>
            <a:ext cx="8229600" cy="1143000"/>
          </a:xfrm>
        </p:spPr>
        <p:txBody>
          <a:bodyPr/>
          <a:lstStyle/>
          <a:p>
            <a:pPr eaLnBrk="1" hangingPunct="1">
              <a:defRPr/>
            </a:pPr>
            <a:r>
              <a:rPr lang="en-GB" sz="3200" dirty="0" smtClean="0">
                <a:effectLst>
                  <a:outerShdw blurRad="38100" dist="38100" dir="2700000" algn="tl">
                    <a:srgbClr val="C0C0C0"/>
                  </a:outerShdw>
                </a:effectLst>
              </a:rPr>
              <a:t>External Influences – Exchange rates</a:t>
            </a:r>
            <a:endParaRPr lang="en-US" sz="3200" dirty="0" smtClean="0">
              <a:effectLst>
                <a:outerShdw blurRad="38100" dist="38100" dir="2700000" algn="tl">
                  <a:srgbClr val="C0C0C0"/>
                </a:outerShdw>
              </a:effectLst>
            </a:endParaRPr>
          </a:p>
        </p:txBody>
      </p:sp>
      <p:sp>
        <p:nvSpPr>
          <p:cNvPr id="22531" name="Rectangle 3"/>
          <p:cNvSpPr>
            <a:spLocks noGrp="1" noChangeArrowheads="1"/>
          </p:cNvSpPr>
          <p:nvPr>
            <p:ph idx="1"/>
          </p:nvPr>
        </p:nvSpPr>
        <p:spPr>
          <a:xfrm>
            <a:off x="0" y="1600200"/>
            <a:ext cx="5105400" cy="4648200"/>
          </a:xfrm>
        </p:spPr>
        <p:txBody>
          <a:bodyPr/>
          <a:lstStyle/>
          <a:p>
            <a:pPr eaLnBrk="1" hangingPunct="1">
              <a:lnSpc>
                <a:spcPct val="80000"/>
              </a:lnSpc>
            </a:pPr>
            <a:r>
              <a:rPr lang="en-GB" sz="2400" b="1" smtClean="0">
                <a:solidFill>
                  <a:srgbClr val="003366"/>
                </a:solidFill>
              </a:rPr>
              <a:t>Appreciation</a:t>
            </a:r>
            <a:r>
              <a:rPr lang="en-GB" sz="2400" smtClean="0"/>
              <a:t> – value of  $ against other currencies rises, e.g. AUD $1 = USD$ 0.75 to $1 AUD = USD $0.95</a:t>
            </a:r>
            <a:br>
              <a:rPr lang="en-GB" sz="2400" smtClean="0"/>
            </a:br>
            <a:endParaRPr lang="en-GB" sz="2400" smtClean="0"/>
          </a:p>
          <a:p>
            <a:pPr lvl="1" eaLnBrk="1" hangingPunct="1">
              <a:lnSpc>
                <a:spcPct val="80000"/>
              </a:lnSpc>
            </a:pPr>
            <a:r>
              <a:rPr lang="en-GB" sz="2000" smtClean="0">
                <a:solidFill>
                  <a:srgbClr val="003366"/>
                </a:solidFill>
              </a:rPr>
              <a:t>Exports</a:t>
            </a:r>
            <a:r>
              <a:rPr lang="en-GB" sz="2000" smtClean="0"/>
              <a:t> harder to sell abroad - foreign traders have to give up more of their currency to get same amount of AUD $ - export prices appear to rise</a:t>
            </a:r>
          </a:p>
          <a:p>
            <a:pPr lvl="1" eaLnBrk="1" hangingPunct="1">
              <a:lnSpc>
                <a:spcPct val="80000"/>
              </a:lnSpc>
            </a:pPr>
            <a:r>
              <a:rPr lang="en-GB" sz="2000" smtClean="0">
                <a:solidFill>
                  <a:srgbClr val="003366"/>
                </a:solidFill>
              </a:rPr>
              <a:t>Imports</a:t>
            </a:r>
            <a:r>
              <a:rPr lang="en-GB" sz="2000" smtClean="0"/>
              <a:t> appear to be cheaper – buyer in AUS gets more foreign currency for every AUD$ </a:t>
            </a:r>
            <a:endParaRPr lang="en-US" sz="2000" smtClean="0"/>
          </a:p>
        </p:txBody>
      </p:sp>
      <p:pic>
        <p:nvPicPr>
          <p:cNvPr id="22532" name="Picture 5"/>
          <p:cNvPicPr>
            <a:picLocks noChangeAspect="1"/>
          </p:cNvPicPr>
          <p:nvPr/>
        </p:nvPicPr>
        <p:blipFill>
          <a:blip r:embed="rId2" cstate="print"/>
          <a:srcRect/>
          <a:stretch>
            <a:fillRect/>
          </a:stretch>
        </p:blipFill>
        <p:spPr bwMode="auto">
          <a:xfrm>
            <a:off x="5180013" y="1905000"/>
            <a:ext cx="3963987" cy="269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lnSpc>
                <a:spcPct val="90000"/>
              </a:lnSpc>
              <a:defRPr/>
            </a:pPr>
            <a:r>
              <a:rPr lang="en-GB" sz="3200" smtClean="0">
                <a:effectLst>
                  <a:outerShdw blurRad="38100" dist="38100" dir="2700000" algn="tl">
                    <a:srgbClr val="C0C0C0"/>
                  </a:outerShdw>
                </a:effectLst>
              </a:rPr>
              <a:t>External Influences - </a:t>
            </a:r>
            <a:r>
              <a:rPr lang="en-GB" sz="3200" smtClean="0">
                <a:solidFill>
                  <a:srgbClr val="003366"/>
                </a:solidFill>
                <a:effectLst>
                  <a:outerShdw blurRad="38100" dist="38100" dir="2700000" algn="tl">
                    <a:srgbClr val="C0C0C0"/>
                  </a:outerShdw>
                </a:effectLst>
              </a:rPr>
              <a:t>Government Policies:</a:t>
            </a:r>
          </a:p>
        </p:txBody>
      </p:sp>
      <p:sp>
        <p:nvSpPr>
          <p:cNvPr id="23555" name="Rectangle 3"/>
          <p:cNvSpPr>
            <a:spLocks noGrp="1" noChangeArrowheads="1"/>
          </p:cNvSpPr>
          <p:nvPr>
            <p:ph idx="1"/>
          </p:nvPr>
        </p:nvSpPr>
        <p:spPr>
          <a:xfrm>
            <a:off x="228600" y="1752600"/>
            <a:ext cx="4648200" cy="4114800"/>
          </a:xfrm>
        </p:spPr>
        <p:txBody>
          <a:bodyPr>
            <a:normAutofit/>
          </a:bodyPr>
          <a:lstStyle/>
          <a:p>
            <a:pPr eaLnBrk="1" hangingPunct="1">
              <a:lnSpc>
                <a:spcPct val="90000"/>
              </a:lnSpc>
            </a:pPr>
            <a:r>
              <a:rPr lang="en-GB" sz="2000" dirty="0" smtClean="0">
                <a:solidFill>
                  <a:srgbClr val="003366"/>
                </a:solidFill>
              </a:rPr>
              <a:t>Fiscal Policy</a:t>
            </a:r>
            <a:r>
              <a:rPr lang="en-GB" sz="2000" dirty="0" smtClean="0"/>
              <a:t> – influencing economic and non-economic objectives through variations in public income and expenditure (tax revenue, borrowing and government spending)</a:t>
            </a:r>
          </a:p>
          <a:p>
            <a:pPr eaLnBrk="1" hangingPunct="1">
              <a:lnSpc>
                <a:spcPct val="90000"/>
              </a:lnSpc>
            </a:pPr>
            <a:r>
              <a:rPr lang="en-GB" sz="2000" dirty="0" smtClean="0">
                <a:solidFill>
                  <a:srgbClr val="003366"/>
                </a:solidFill>
              </a:rPr>
              <a:t>Affects all aspects of business activity</a:t>
            </a:r>
            <a:r>
              <a:rPr lang="en-GB" sz="2000" dirty="0" smtClean="0"/>
              <a:t> – regulations, infrastructure – roads, transport, etc, health and safety, support for industry, business taxation, employment laws and taxes – income tax and national insurance contributions, pension contributions, etc.</a:t>
            </a:r>
            <a:endParaRPr lang="en-US" sz="2000" dirty="0" smtClean="0"/>
          </a:p>
        </p:txBody>
      </p:sp>
      <p:pic>
        <p:nvPicPr>
          <p:cNvPr id="23556" name="Picture 6"/>
          <p:cNvPicPr>
            <a:picLocks noChangeAspect="1"/>
          </p:cNvPicPr>
          <p:nvPr/>
        </p:nvPicPr>
        <p:blipFill>
          <a:blip r:embed="rId2" cstate="print"/>
          <a:srcRect/>
          <a:stretch>
            <a:fillRect/>
          </a:stretch>
        </p:blipFill>
        <p:spPr bwMode="auto">
          <a:xfrm>
            <a:off x="5148064" y="2286000"/>
            <a:ext cx="3729038"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defRPr/>
            </a:pPr>
            <a:r>
              <a:rPr lang="en-GB" sz="3200" smtClean="0">
                <a:effectLst>
                  <a:outerShdw blurRad="38100" dist="38100" dir="2700000" algn="tl">
                    <a:srgbClr val="C0C0C0"/>
                  </a:outerShdw>
                </a:effectLst>
              </a:rPr>
              <a:t>External Influences – The Macro-Economy</a:t>
            </a:r>
            <a:endParaRPr lang="en-US" sz="3200" smtClean="0">
              <a:effectLst>
                <a:outerShdw blurRad="38100" dist="38100" dir="2700000" algn="tl">
                  <a:srgbClr val="C0C0C0"/>
                </a:outerShdw>
              </a:effectLst>
            </a:endParaRPr>
          </a:p>
        </p:txBody>
      </p:sp>
      <p:sp>
        <p:nvSpPr>
          <p:cNvPr id="24579" name="Rectangle 3"/>
          <p:cNvSpPr>
            <a:spLocks noGrp="1" noChangeArrowheads="1"/>
          </p:cNvSpPr>
          <p:nvPr>
            <p:ph type="body" sz="half" idx="1"/>
          </p:nvPr>
        </p:nvSpPr>
        <p:spPr>
          <a:xfrm>
            <a:off x="533400" y="1905000"/>
            <a:ext cx="3810000" cy="4114800"/>
          </a:xfrm>
        </p:spPr>
        <p:txBody>
          <a:bodyPr/>
          <a:lstStyle/>
          <a:p>
            <a:pPr eaLnBrk="1" hangingPunct="1">
              <a:lnSpc>
                <a:spcPct val="90000"/>
              </a:lnSpc>
            </a:pPr>
            <a:r>
              <a:rPr lang="en-GB" sz="2400" b="1" smtClean="0">
                <a:solidFill>
                  <a:srgbClr val="003366"/>
                </a:solidFill>
              </a:rPr>
              <a:t>Monetary Policy:</a:t>
            </a:r>
          </a:p>
          <a:p>
            <a:pPr eaLnBrk="1" hangingPunct="1">
              <a:lnSpc>
                <a:spcPct val="90000"/>
              </a:lnSpc>
            </a:pPr>
            <a:r>
              <a:rPr lang="en-GB" sz="2000" smtClean="0"/>
              <a:t>Changes in the rate </a:t>
            </a:r>
            <a:br>
              <a:rPr lang="en-GB" sz="2000" smtClean="0"/>
            </a:br>
            <a:r>
              <a:rPr lang="en-GB" sz="2000" smtClean="0"/>
              <a:t>of interest to help control the level of expenditure in the economy </a:t>
            </a:r>
            <a:br>
              <a:rPr lang="en-GB" sz="2000" smtClean="0"/>
            </a:br>
            <a:r>
              <a:rPr lang="en-GB" sz="2000" smtClean="0"/>
              <a:t>and therefore the level </a:t>
            </a:r>
            <a:br>
              <a:rPr lang="en-GB" sz="2000" smtClean="0"/>
            </a:br>
            <a:r>
              <a:rPr lang="en-GB" sz="2000" smtClean="0"/>
              <a:t>of inflation</a:t>
            </a:r>
          </a:p>
          <a:p>
            <a:pPr eaLnBrk="1" hangingPunct="1">
              <a:lnSpc>
                <a:spcPct val="90000"/>
              </a:lnSpc>
            </a:pPr>
            <a:r>
              <a:rPr lang="en-GB" sz="2000" smtClean="0"/>
              <a:t>In hands of the Reserve Bank of Australia RBA</a:t>
            </a:r>
            <a:br>
              <a:rPr lang="en-GB" sz="2000" smtClean="0"/>
            </a:br>
            <a:endParaRPr lang="en-GB" sz="2000" smtClean="0"/>
          </a:p>
          <a:p>
            <a:pPr eaLnBrk="1" hangingPunct="1">
              <a:lnSpc>
                <a:spcPct val="90000"/>
              </a:lnSpc>
            </a:pPr>
            <a:r>
              <a:rPr lang="en-GB" sz="2000" smtClean="0"/>
              <a:t>Significant effects </a:t>
            </a:r>
            <a:br>
              <a:rPr lang="en-GB" sz="2000" smtClean="0"/>
            </a:br>
            <a:r>
              <a:rPr lang="en-GB" sz="2000" smtClean="0"/>
              <a:t>on business activity:</a:t>
            </a:r>
            <a:endParaRPr lang="en-US" sz="2000" smtClean="0"/>
          </a:p>
        </p:txBody>
      </p:sp>
      <p:pic>
        <p:nvPicPr>
          <p:cNvPr id="24580" name="Picture 6" descr="bankofeng"/>
          <p:cNvPicPr>
            <a:picLocks noGrp="1" noChangeAspect="1" noChangeArrowheads="1"/>
          </p:cNvPicPr>
          <p:nvPr>
            <p:ph type="clipArt" sz="half" idx="2"/>
          </p:nvPr>
        </p:nvPicPr>
        <p:blipFill>
          <a:blip r:embed="rId2" cstate="print"/>
          <a:stretch>
            <a:fillRect/>
          </a:stretch>
        </p:blipFill>
        <p:spPr>
          <a:xfrm>
            <a:off x="4648200" y="2228850"/>
            <a:ext cx="3810000" cy="2857500"/>
          </a:xfrm>
          <a:noFill/>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GB" sz="3200" smtClean="0">
                <a:effectLst>
                  <a:outerShdw blurRad="38100" dist="38100" dir="2700000" algn="tl">
                    <a:srgbClr val="C0C0C0"/>
                  </a:outerShdw>
                </a:effectLst>
              </a:rPr>
              <a:t>External Influences – The Macro-Economy</a:t>
            </a:r>
            <a:endParaRPr lang="en-US" sz="3200" smtClean="0">
              <a:effectLst>
                <a:outerShdw blurRad="38100" dist="38100" dir="2700000" algn="tl">
                  <a:srgbClr val="C0C0C0"/>
                </a:outerShdw>
              </a:effectLst>
            </a:endParaRPr>
          </a:p>
        </p:txBody>
      </p:sp>
      <p:sp>
        <p:nvSpPr>
          <p:cNvPr id="25603" name="Rectangle 3"/>
          <p:cNvSpPr>
            <a:spLocks noGrp="1" noChangeArrowheads="1"/>
          </p:cNvSpPr>
          <p:nvPr>
            <p:ph idx="1"/>
          </p:nvPr>
        </p:nvSpPr>
        <p:spPr/>
        <p:txBody>
          <a:bodyPr/>
          <a:lstStyle/>
          <a:p>
            <a:pPr eaLnBrk="1" hangingPunct="1"/>
            <a:r>
              <a:rPr lang="en-GB" sz="2400" b="1" smtClean="0">
                <a:solidFill>
                  <a:srgbClr val="003366"/>
                </a:solidFill>
              </a:rPr>
              <a:t>Rising Interest Rates:</a:t>
            </a:r>
          </a:p>
          <a:p>
            <a:pPr lvl="1" eaLnBrk="1" hangingPunct="1"/>
            <a:r>
              <a:rPr lang="en-GB" sz="2000" smtClean="0"/>
              <a:t>Likely to depress consumer spending</a:t>
            </a:r>
          </a:p>
          <a:p>
            <a:pPr lvl="1" eaLnBrk="1" hangingPunct="1"/>
            <a:r>
              <a:rPr lang="en-GB" sz="2000" smtClean="0"/>
              <a:t>Increases the cost of borrowing – </a:t>
            </a:r>
            <a:br>
              <a:rPr lang="en-GB" sz="2000" smtClean="0"/>
            </a:br>
            <a:r>
              <a:rPr lang="en-GB" sz="2000" smtClean="0"/>
              <a:t>impacts on investment decisions</a:t>
            </a:r>
          </a:p>
          <a:p>
            <a:pPr lvl="1" eaLnBrk="1" hangingPunct="1"/>
            <a:r>
              <a:rPr lang="en-GB" sz="2000" smtClean="0"/>
              <a:t>Increases existing loan costs – the more highly geared the greater the impact</a:t>
            </a:r>
          </a:p>
          <a:p>
            <a:pPr lvl="1" eaLnBrk="1" hangingPunct="1"/>
            <a:r>
              <a:rPr lang="en-GB" sz="2000" smtClean="0"/>
              <a:t>Affects exchange rate – could impact </a:t>
            </a:r>
            <a:br>
              <a:rPr lang="en-GB" sz="2000" smtClean="0"/>
            </a:br>
            <a:r>
              <a:rPr lang="en-GB" sz="2000" smtClean="0"/>
              <a:t>on sales abroad (exports) </a:t>
            </a:r>
            <a:br>
              <a:rPr lang="en-GB" sz="2000" smtClean="0"/>
            </a:br>
            <a:r>
              <a:rPr lang="en-GB" sz="2000" smtClean="0"/>
              <a:t>or cost of imported resources</a:t>
            </a:r>
          </a:p>
          <a:p>
            <a:pPr eaLnBrk="1" hangingPunct="1"/>
            <a:r>
              <a:rPr lang="en-GB" sz="2400" smtClean="0"/>
              <a:t>Falling rates have the opposite effect</a:t>
            </a:r>
          </a:p>
          <a:p>
            <a:pPr eaLnBrk="1" hangingPunct="1"/>
            <a:endParaRPr lang="en-US" sz="240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technological</a:t>
            </a:r>
            <a:endParaRPr lang="en-AU" dirty="0"/>
          </a:p>
        </p:txBody>
      </p:sp>
      <p:sp>
        <p:nvSpPr>
          <p:cNvPr id="3" name="Content Placeholder 2"/>
          <p:cNvSpPr>
            <a:spLocks noGrp="1"/>
          </p:cNvSpPr>
          <p:nvPr>
            <p:ph idx="1"/>
          </p:nvPr>
        </p:nvSpPr>
        <p:spPr/>
        <p:txBody>
          <a:bodyPr>
            <a:normAutofit fontScale="92500" lnSpcReduction="20000"/>
          </a:bodyPr>
          <a:lstStyle/>
          <a:p>
            <a:r>
              <a:rPr lang="en-AU" dirty="0"/>
              <a:t>Provide opportunities for businesses to adopt new breakthroughs, innovations, and inventions to cut costs and develop new products.</a:t>
            </a:r>
          </a:p>
          <a:p>
            <a:endParaRPr lang="en-AU" dirty="0" smtClean="0"/>
          </a:p>
          <a:p>
            <a:r>
              <a:rPr lang="en-AU" dirty="0" smtClean="0"/>
              <a:t>A </a:t>
            </a:r>
            <a:r>
              <a:rPr lang="en-AU" dirty="0"/>
              <a:t>business producing confectionery like Cadbury Schweppes examines SLEPT factors in designing new products. </a:t>
            </a:r>
            <a:endParaRPr lang="en-AU" dirty="0" smtClean="0"/>
          </a:p>
          <a:p>
            <a:endParaRPr lang="en-AU" dirty="0"/>
          </a:p>
          <a:p>
            <a:r>
              <a:rPr lang="en-AU" dirty="0" smtClean="0"/>
              <a:t>For </a:t>
            </a:r>
            <a:r>
              <a:rPr lang="en-AU" dirty="0"/>
              <a:t>example, social factors that it needs to be aware of include changing patterns of eating. Today many consumers like to eat 'on the go' so bite sized chocolate treats are in great demand to top up consumers energy supplies. </a:t>
            </a:r>
            <a:endParaRPr lang="en-A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5791200" cy="762000"/>
          </a:xfrm>
        </p:spPr>
        <p:txBody>
          <a:bodyPr>
            <a:normAutofit fontScale="90000"/>
          </a:bodyPr>
          <a:lstStyle/>
          <a:p>
            <a:pPr eaLnBrk="1" hangingPunct="1">
              <a:defRPr/>
            </a:pPr>
            <a:r>
              <a:rPr lang="en-US" dirty="0" smtClean="0"/>
              <a:t>External influences- Technological Developments</a:t>
            </a:r>
          </a:p>
        </p:txBody>
      </p:sp>
      <p:sp>
        <p:nvSpPr>
          <p:cNvPr id="26626" name="Content Placeholder 2"/>
          <p:cNvSpPr>
            <a:spLocks noGrp="1"/>
          </p:cNvSpPr>
          <p:nvPr>
            <p:ph idx="1"/>
          </p:nvPr>
        </p:nvSpPr>
        <p:spPr>
          <a:xfrm>
            <a:off x="685800" y="2286000"/>
            <a:ext cx="3657600" cy="4114800"/>
          </a:xfrm>
        </p:spPr>
        <p:txBody>
          <a:bodyPr/>
          <a:lstStyle/>
          <a:p>
            <a:pPr eaLnBrk="1" hangingPunct="1"/>
            <a:r>
              <a:rPr lang="en-US" sz="2400" smtClean="0"/>
              <a:t>Increased productivity</a:t>
            </a:r>
          </a:p>
          <a:p>
            <a:pPr eaLnBrk="1" hangingPunct="1"/>
            <a:r>
              <a:rPr lang="en-US" sz="2400" smtClean="0"/>
              <a:t>Improved quality and range of goods</a:t>
            </a:r>
          </a:p>
          <a:p>
            <a:pPr eaLnBrk="1" hangingPunct="1"/>
            <a:r>
              <a:rPr lang="en-US" sz="2400" smtClean="0"/>
              <a:t>Reducing costs</a:t>
            </a:r>
          </a:p>
          <a:p>
            <a:pPr eaLnBrk="1" hangingPunct="1"/>
            <a:r>
              <a:rPr lang="en-US" sz="2400" smtClean="0"/>
              <a:t>Eliminating boring repetitious jobs</a:t>
            </a:r>
          </a:p>
          <a:p>
            <a:pPr eaLnBrk="1" hangingPunct="1"/>
            <a:r>
              <a:rPr lang="en-US" sz="2400" smtClean="0"/>
              <a:t>Increases need for highly skilled labour</a:t>
            </a:r>
          </a:p>
          <a:p>
            <a:pPr eaLnBrk="1" hangingPunct="1"/>
            <a:r>
              <a:rPr lang="en-US" sz="2400" smtClean="0"/>
              <a:t>Emphasis on training</a:t>
            </a:r>
          </a:p>
        </p:txBody>
      </p:sp>
      <p:pic>
        <p:nvPicPr>
          <p:cNvPr id="26627" name="Picture 3"/>
          <p:cNvPicPr>
            <a:picLocks noChangeAspect="1"/>
          </p:cNvPicPr>
          <p:nvPr/>
        </p:nvPicPr>
        <p:blipFill>
          <a:blip r:embed="rId2" cstate="print"/>
          <a:srcRect/>
          <a:stretch>
            <a:fillRect/>
          </a:stretch>
        </p:blipFill>
        <p:spPr bwMode="auto">
          <a:xfrm>
            <a:off x="5118100" y="393700"/>
            <a:ext cx="4025900" cy="6235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Activities</a:t>
            </a:r>
          </a:p>
        </p:txBody>
      </p:sp>
      <p:sp>
        <p:nvSpPr>
          <p:cNvPr id="27651" name="Content Placeholder 2"/>
          <p:cNvSpPr>
            <a:spLocks noGrp="1"/>
          </p:cNvSpPr>
          <p:nvPr>
            <p:ph idx="1"/>
          </p:nvPr>
        </p:nvSpPr>
        <p:spPr/>
        <p:txBody>
          <a:bodyPr/>
          <a:lstStyle/>
          <a:p>
            <a:pPr eaLnBrk="1" hangingPunct="1"/>
            <a:r>
              <a:rPr lang="en-US" smtClean="0"/>
              <a:t>Evaluate the accuracy of the following statement: ‘One of Australia’s main competitive advantages in terms of world trade is its geographic location within the Asia Pacific Region’</a:t>
            </a:r>
          </a:p>
          <a:p>
            <a:pPr eaLnBrk="1" hangingPunct="1"/>
            <a:r>
              <a:rPr lang="en-US" smtClean="0"/>
              <a:t>Select two demographic influences on business and explain how they lead to opportunities and threats for businesses.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Sources of Change</a:t>
            </a:r>
          </a:p>
        </p:txBody>
      </p:sp>
      <p:sp>
        <p:nvSpPr>
          <p:cNvPr id="5123" name="Text Placeholder 2"/>
          <p:cNvSpPr>
            <a:spLocks noGrp="1"/>
          </p:cNvSpPr>
          <p:nvPr>
            <p:ph type="body" sz="half" idx="1"/>
          </p:nvPr>
        </p:nvSpPr>
        <p:spPr/>
        <p:txBody>
          <a:bodyPr/>
          <a:lstStyle/>
          <a:p>
            <a:pPr eaLnBrk="1" hangingPunct="1">
              <a:buFontTx/>
              <a:buNone/>
            </a:pPr>
            <a:r>
              <a:rPr lang="en-US" u="sng" smtClean="0"/>
              <a:t>External</a:t>
            </a:r>
          </a:p>
          <a:p>
            <a:pPr eaLnBrk="1" hangingPunct="1"/>
            <a:r>
              <a:rPr lang="en-US" sz="2000" smtClean="0"/>
              <a:t>Changing nature of markets</a:t>
            </a:r>
          </a:p>
          <a:p>
            <a:pPr eaLnBrk="1" hangingPunct="1"/>
            <a:r>
              <a:rPr lang="en-US" sz="2000" smtClean="0"/>
              <a:t>Economic</a:t>
            </a:r>
          </a:p>
          <a:p>
            <a:pPr eaLnBrk="1" hangingPunct="1"/>
            <a:r>
              <a:rPr lang="en-US" sz="2000" smtClean="0"/>
              <a:t>Financial</a:t>
            </a:r>
          </a:p>
          <a:p>
            <a:pPr eaLnBrk="1" hangingPunct="1"/>
            <a:r>
              <a:rPr lang="en-US" sz="2000" smtClean="0"/>
              <a:t>Geographic</a:t>
            </a:r>
          </a:p>
          <a:p>
            <a:pPr eaLnBrk="1" hangingPunct="1"/>
            <a:r>
              <a:rPr lang="en-US" sz="2000" smtClean="0"/>
              <a:t>Social</a:t>
            </a:r>
          </a:p>
          <a:p>
            <a:pPr eaLnBrk="1" hangingPunct="1"/>
            <a:r>
              <a:rPr lang="en-US" sz="2000" smtClean="0"/>
              <a:t>Legal</a:t>
            </a:r>
          </a:p>
          <a:p>
            <a:pPr eaLnBrk="1" hangingPunct="1"/>
            <a:r>
              <a:rPr lang="en-US" sz="2000" smtClean="0"/>
              <a:t>Political</a:t>
            </a:r>
          </a:p>
          <a:p>
            <a:pPr eaLnBrk="1" hangingPunct="1"/>
            <a:r>
              <a:rPr lang="en-US" sz="2000" smtClean="0"/>
              <a:t>Technological</a:t>
            </a:r>
          </a:p>
        </p:txBody>
      </p:sp>
      <p:sp>
        <p:nvSpPr>
          <p:cNvPr id="5" name="Text Placeholder 2"/>
          <p:cNvSpPr txBox="1">
            <a:spLocks/>
          </p:cNvSpPr>
          <p:nvPr/>
        </p:nvSpPr>
        <p:spPr bwMode="auto">
          <a:xfrm>
            <a:off x="4876800" y="1600200"/>
            <a:ext cx="3810000" cy="4114800"/>
          </a:xfrm>
          <a:prstGeom prst="rect">
            <a:avLst/>
          </a:prstGeom>
          <a:noFill/>
          <a:ln w="9525">
            <a:noFill/>
            <a:miter lim="800000"/>
            <a:headEnd/>
            <a:tailEnd/>
          </a:ln>
          <a:effectLst/>
        </p:spPr>
        <p:txBody>
          <a:bodyPr/>
          <a:lstStyle/>
          <a:p>
            <a:pPr marL="342900" indent="-342900">
              <a:spcBef>
                <a:spcPct val="20000"/>
              </a:spcBef>
              <a:buClr>
                <a:srgbClr val="5C89C2"/>
              </a:buClr>
              <a:defRPr/>
            </a:pPr>
            <a:r>
              <a:rPr lang="en-US" sz="2800" u="sng" kern="0" dirty="0">
                <a:latin typeface="+mn-lt"/>
                <a:cs typeface="+mn-cs"/>
              </a:rPr>
              <a:t>Internal</a:t>
            </a:r>
          </a:p>
          <a:p>
            <a:pPr marL="342900" indent="-342900">
              <a:spcBef>
                <a:spcPct val="20000"/>
              </a:spcBef>
              <a:buClr>
                <a:srgbClr val="5C89C2"/>
              </a:buClr>
              <a:buFontTx/>
              <a:buChar char="•"/>
              <a:defRPr/>
            </a:pPr>
            <a:r>
              <a:rPr lang="en-US" sz="2000" kern="0" dirty="0">
                <a:latin typeface="+mn-lt"/>
                <a:cs typeface="+mn-cs"/>
              </a:rPr>
              <a:t>Accelerating technology</a:t>
            </a:r>
          </a:p>
          <a:p>
            <a:pPr marL="342900" indent="-342900">
              <a:spcBef>
                <a:spcPct val="20000"/>
              </a:spcBef>
              <a:buClr>
                <a:srgbClr val="5C89C2"/>
              </a:buClr>
              <a:buFontTx/>
              <a:buChar char="•"/>
              <a:defRPr/>
            </a:pPr>
            <a:r>
              <a:rPr lang="en-US" sz="2000" kern="0" dirty="0">
                <a:latin typeface="+mn-lt"/>
                <a:cs typeface="+mn-cs"/>
              </a:rPr>
              <a:t>E-commerce</a:t>
            </a:r>
          </a:p>
          <a:p>
            <a:pPr marL="342900" indent="-342900">
              <a:spcBef>
                <a:spcPct val="20000"/>
              </a:spcBef>
              <a:buClr>
                <a:srgbClr val="5C89C2"/>
              </a:buClr>
              <a:buFontTx/>
              <a:buChar char="•"/>
              <a:defRPr/>
            </a:pPr>
            <a:r>
              <a:rPr lang="en-US" sz="2000" kern="0" dirty="0">
                <a:latin typeface="+mn-lt"/>
                <a:cs typeface="+mn-cs"/>
              </a:rPr>
              <a:t>New systems and procedures</a:t>
            </a:r>
          </a:p>
          <a:p>
            <a:pPr marL="342900" indent="-342900">
              <a:spcBef>
                <a:spcPct val="20000"/>
              </a:spcBef>
              <a:buClr>
                <a:srgbClr val="5C89C2"/>
              </a:buClr>
              <a:buFontTx/>
              <a:buChar char="•"/>
              <a:defRPr/>
            </a:pPr>
            <a:r>
              <a:rPr lang="en-US" sz="2000" kern="0" dirty="0">
                <a:latin typeface="+mn-lt"/>
                <a:cs typeface="+mn-cs"/>
              </a:rPr>
              <a:t>New business cultures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GB" sz="5400" smtClean="0">
                <a:effectLst>
                  <a:outerShdw blurRad="38100" dist="38100" dir="2700000" algn="tl">
                    <a:srgbClr val="C0C0C0"/>
                  </a:outerShdw>
                </a:effectLst>
              </a:rPr>
              <a:t>External Sources of Change</a:t>
            </a:r>
            <a:endParaRPr lang="en-US" sz="540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external influences</a:t>
            </a:r>
            <a:endParaRPr lang="en-AU" dirty="0"/>
          </a:p>
        </p:txBody>
      </p:sp>
      <p:sp>
        <p:nvSpPr>
          <p:cNvPr id="3" name="Content Placeholder 2"/>
          <p:cNvSpPr>
            <a:spLocks noGrp="1"/>
          </p:cNvSpPr>
          <p:nvPr>
            <p:ph idx="1"/>
          </p:nvPr>
        </p:nvSpPr>
        <p:spPr/>
        <p:txBody>
          <a:bodyPr>
            <a:normAutofit/>
          </a:bodyPr>
          <a:lstStyle/>
          <a:p>
            <a:r>
              <a:rPr lang="en-AU" dirty="0"/>
              <a:t>Businesses operate in an external environment in which as well as competition from rivals businesses have to take account of legal, political, social and economic influences</a:t>
            </a:r>
            <a:r>
              <a:rPr lang="en-AU" dirty="0" smtClean="0"/>
              <a:t>.</a:t>
            </a:r>
          </a:p>
          <a:p>
            <a:endParaRPr lang="en-AU" dirty="0"/>
          </a:p>
          <a:p>
            <a:r>
              <a:rPr lang="en-AU" dirty="0"/>
              <a:t>A SLEPT(Social, Legal, Economic, Political, Technological) analysis is often carried out by business planners which enables them to develop more informed strategies (i.e. long term plans</a:t>
            </a:r>
            <a:r>
              <a:rPr lang="en-AU" dirty="0" smtClean="0"/>
              <a:t>).</a:t>
            </a: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The changing nature of markets</a:t>
            </a:r>
          </a:p>
        </p:txBody>
      </p:sp>
      <p:sp>
        <p:nvSpPr>
          <p:cNvPr id="7171" name="Content Placeholder 2"/>
          <p:cNvSpPr>
            <a:spLocks noGrp="1"/>
          </p:cNvSpPr>
          <p:nvPr>
            <p:ph sz="half" idx="1"/>
          </p:nvPr>
        </p:nvSpPr>
        <p:spPr/>
        <p:txBody>
          <a:bodyPr/>
          <a:lstStyle/>
          <a:p>
            <a:pPr eaLnBrk="1" hangingPunct="1"/>
            <a:r>
              <a:rPr lang="en-US" smtClean="0"/>
              <a:t>Globalisation: </a:t>
            </a:r>
          </a:p>
        </p:txBody>
      </p:sp>
      <p:sp>
        <p:nvSpPr>
          <p:cNvPr id="7172" name="Content Placeholder 3"/>
          <p:cNvSpPr>
            <a:spLocks noGrp="1"/>
          </p:cNvSpPr>
          <p:nvPr>
            <p:ph sz="half" idx="2"/>
          </p:nvPr>
        </p:nvSpPr>
        <p:spPr/>
        <p:txBody>
          <a:bodyPr/>
          <a:lstStyle/>
          <a:p>
            <a:pPr eaLnBrk="1" hangingPunct="1"/>
            <a:r>
              <a:rPr lang="en-US" smtClean="0"/>
              <a:t>Process of increasing the connectivity and mobility of the world's markets and businesses.</a:t>
            </a:r>
          </a:p>
        </p:txBody>
      </p:sp>
      <p:sp>
        <p:nvSpPr>
          <p:cNvPr id="7173" name="TextBox 4"/>
          <p:cNvSpPr txBox="1">
            <a:spLocks noChangeArrowheads="1"/>
          </p:cNvSpPr>
          <p:nvPr/>
        </p:nvSpPr>
        <p:spPr bwMode="auto">
          <a:xfrm>
            <a:off x="990600" y="5638800"/>
            <a:ext cx="7010400" cy="461963"/>
          </a:xfrm>
          <a:prstGeom prst="rect">
            <a:avLst/>
          </a:prstGeom>
          <a:noFill/>
          <a:ln w="9525">
            <a:noFill/>
            <a:miter lim="800000"/>
            <a:headEnd/>
            <a:tailEnd/>
          </a:ln>
        </p:spPr>
        <p:txBody>
          <a:bodyPr>
            <a:spAutoFit/>
          </a:bodyPr>
          <a:lstStyle/>
          <a:p>
            <a:r>
              <a:rPr lang="en-US">
                <a:latin typeface="Abadi MT Condensed Extra Bold" pitchFamily="-109" charset="0"/>
              </a:rPr>
              <a:t>Why is globalisation a concern for Australian Businesses?</a:t>
            </a:r>
          </a:p>
        </p:txBody>
      </p:sp>
      <p:pic>
        <p:nvPicPr>
          <p:cNvPr id="7174" name="Picture 5"/>
          <p:cNvPicPr>
            <a:picLocks noChangeAspect="1"/>
          </p:cNvPicPr>
          <p:nvPr/>
        </p:nvPicPr>
        <p:blipFill>
          <a:blip r:embed="rId2" cstate="print"/>
          <a:srcRect/>
          <a:stretch>
            <a:fillRect/>
          </a:stretch>
        </p:blipFill>
        <p:spPr bwMode="auto">
          <a:xfrm>
            <a:off x="533400" y="2597150"/>
            <a:ext cx="3833813" cy="2660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The changing nature of markets</a:t>
            </a:r>
          </a:p>
        </p:txBody>
      </p:sp>
      <p:sp>
        <p:nvSpPr>
          <p:cNvPr id="8195" name="Content Placeholder 2"/>
          <p:cNvSpPr>
            <a:spLocks noGrp="1"/>
          </p:cNvSpPr>
          <p:nvPr>
            <p:ph idx="1"/>
          </p:nvPr>
        </p:nvSpPr>
        <p:spPr/>
        <p:txBody>
          <a:bodyPr/>
          <a:lstStyle/>
          <a:p>
            <a:pPr eaLnBrk="1" hangingPunct="1"/>
            <a:r>
              <a:rPr lang="en-US" smtClean="0"/>
              <a:t>Downsizing</a:t>
            </a:r>
          </a:p>
          <a:p>
            <a:pPr eaLnBrk="1" hangingPunct="1"/>
            <a:r>
              <a:rPr lang="en-US" smtClean="0"/>
              <a:t>Casualisation of workforce</a:t>
            </a:r>
          </a:p>
          <a:p>
            <a:pPr eaLnBrk="1" hangingPunct="1"/>
            <a:r>
              <a:rPr lang="en-US" smtClean="0"/>
              <a:t>E-commerce</a:t>
            </a:r>
          </a:p>
          <a:p>
            <a:pPr eaLnBrk="1" hangingPunct="1"/>
            <a:r>
              <a:rPr lang="en-US" smtClean="0"/>
              <a:t>Dominant Retailers</a:t>
            </a:r>
          </a:p>
        </p:txBody>
      </p:sp>
      <p:pic>
        <p:nvPicPr>
          <p:cNvPr id="8197" name="Picture 4"/>
          <p:cNvPicPr>
            <a:picLocks noChangeAspect="1"/>
          </p:cNvPicPr>
          <p:nvPr/>
        </p:nvPicPr>
        <p:blipFill>
          <a:blip r:embed="rId2" cstate="print"/>
          <a:srcRect/>
          <a:stretch>
            <a:fillRect/>
          </a:stretch>
        </p:blipFill>
        <p:spPr bwMode="auto">
          <a:xfrm>
            <a:off x="4139952" y="4574654"/>
            <a:ext cx="3422532" cy="2283346"/>
          </a:xfrm>
          <a:prstGeom prst="rect">
            <a:avLst/>
          </a:prstGeom>
          <a:noFill/>
          <a:ln w="9525">
            <a:noFill/>
            <a:miter lim="800000"/>
            <a:headEnd/>
            <a:tailEnd/>
          </a:ln>
        </p:spPr>
      </p:pic>
      <p:pic>
        <p:nvPicPr>
          <p:cNvPr id="8198" name="Picture 5"/>
          <p:cNvPicPr>
            <a:picLocks noChangeAspect="1"/>
          </p:cNvPicPr>
          <p:nvPr/>
        </p:nvPicPr>
        <p:blipFill>
          <a:blip r:embed="rId3" cstate="print"/>
          <a:srcRect/>
          <a:stretch>
            <a:fillRect/>
          </a:stretch>
        </p:blipFill>
        <p:spPr bwMode="auto">
          <a:xfrm>
            <a:off x="228600" y="4038600"/>
            <a:ext cx="3810000" cy="2413000"/>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6175648" y="2060848"/>
            <a:ext cx="2968352" cy="296835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533400"/>
            <a:ext cx="7772400" cy="762000"/>
          </a:xfrm>
        </p:spPr>
        <p:txBody>
          <a:bodyPr/>
          <a:lstStyle/>
          <a:p>
            <a:pPr eaLnBrk="1" hangingPunct="1">
              <a:defRPr/>
            </a:pPr>
            <a:r>
              <a:rPr lang="en-GB" sz="3200" smtClean="0">
                <a:effectLst>
                  <a:outerShdw blurRad="38100" dist="38100" dir="2700000" algn="tl">
                    <a:srgbClr val="C0C0C0"/>
                  </a:outerShdw>
                </a:effectLst>
              </a:rPr>
              <a:t>External Influences – The Economy</a:t>
            </a:r>
            <a:endParaRPr lang="en-US" sz="3200" smtClean="0">
              <a:effectLst>
                <a:outerShdw blurRad="38100" dist="38100" dir="2700000" algn="tl">
                  <a:srgbClr val="C0C0C0"/>
                </a:outerShdw>
              </a:effectLst>
            </a:endParaRPr>
          </a:p>
        </p:txBody>
      </p:sp>
      <p:sp>
        <p:nvSpPr>
          <p:cNvPr id="9219" name="Content Placeholder 5"/>
          <p:cNvSpPr>
            <a:spLocks noGrp="1"/>
          </p:cNvSpPr>
          <p:nvPr>
            <p:ph idx="1"/>
          </p:nvPr>
        </p:nvSpPr>
        <p:spPr/>
        <p:txBody>
          <a:bodyPr/>
          <a:lstStyle/>
          <a:p>
            <a:pPr eaLnBrk="1" hangingPunct="1">
              <a:buFontTx/>
              <a:buNone/>
            </a:pPr>
            <a:r>
              <a:rPr lang="en-US" smtClean="0"/>
              <a:t>The Economic Cycle</a:t>
            </a:r>
          </a:p>
        </p:txBody>
      </p:sp>
      <p:pic>
        <p:nvPicPr>
          <p:cNvPr id="7" name="Picture 6"/>
          <p:cNvPicPr>
            <a:picLocks noChangeAspect="1"/>
          </p:cNvPicPr>
          <p:nvPr/>
        </p:nvPicPr>
        <p:blipFill>
          <a:blip r:embed="rId2" cstate="print"/>
          <a:srcRect/>
          <a:stretch>
            <a:fillRect/>
          </a:stretch>
        </p:blipFill>
        <p:spPr bwMode="auto">
          <a:xfrm>
            <a:off x="4644008" y="1574504"/>
            <a:ext cx="4347592" cy="4521496"/>
          </a:xfrm>
          <a:prstGeom prst="rect">
            <a:avLst/>
          </a:prstGeom>
          <a:noFill/>
          <a:ln w="9525">
            <a:noFill/>
            <a:miter lim="800000"/>
            <a:headEnd/>
            <a:tailEnd/>
          </a:ln>
        </p:spPr>
      </p:pic>
      <p:pic>
        <p:nvPicPr>
          <p:cNvPr id="8" name="Picture 7"/>
          <p:cNvPicPr>
            <a:picLocks noChangeAspect="1"/>
          </p:cNvPicPr>
          <p:nvPr/>
        </p:nvPicPr>
        <p:blipFill>
          <a:blip r:embed="rId3" cstate="print"/>
          <a:srcRect/>
          <a:stretch>
            <a:fillRect/>
          </a:stretch>
        </p:blipFill>
        <p:spPr bwMode="auto">
          <a:xfrm>
            <a:off x="0" y="2286000"/>
            <a:ext cx="4527550" cy="3416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economic cycle.jpg"/>
          <p:cNvPicPr>
            <a:picLocks noChangeAspect="1"/>
          </p:cNvPicPr>
          <p:nvPr/>
        </p:nvPicPr>
        <p:blipFill>
          <a:blip r:embed="rId2" cstate="print">
            <a:lum bright="2000" contrast="26000"/>
          </a:blip>
          <a:srcRect/>
          <a:stretch>
            <a:fillRect/>
          </a:stretch>
        </p:blipFill>
        <p:spPr bwMode="auto">
          <a:xfrm>
            <a:off x="914400" y="111125"/>
            <a:ext cx="7437438" cy="6746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TotalTime>
  <Words>1060</Words>
  <Application>Microsoft Office PowerPoint</Application>
  <PresentationFormat>On-screen Show (4:3)</PresentationFormat>
  <Paragraphs>140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influences in the business environment</vt:lpstr>
      <vt:lpstr>External v Internal</vt:lpstr>
      <vt:lpstr>Sources of Change</vt:lpstr>
      <vt:lpstr>External Sources of Change</vt:lpstr>
      <vt:lpstr>external influences</vt:lpstr>
      <vt:lpstr>The changing nature of markets</vt:lpstr>
      <vt:lpstr>The changing nature of markets</vt:lpstr>
      <vt:lpstr>External Influences – The Economy</vt:lpstr>
      <vt:lpstr>PowerPoint Presentation</vt:lpstr>
      <vt:lpstr>PowerPoint Presentation</vt:lpstr>
      <vt:lpstr>External Influences – The Economy</vt:lpstr>
      <vt:lpstr>External Influences –Financial Markets</vt:lpstr>
      <vt:lpstr>External Influences - Geographical</vt:lpstr>
      <vt:lpstr>social</vt:lpstr>
      <vt:lpstr>External Influences –  Social Influences</vt:lpstr>
      <vt:lpstr>legal</vt:lpstr>
      <vt:lpstr>External Influences - Legal Influences</vt:lpstr>
      <vt:lpstr>External Influences - Legal Influences</vt:lpstr>
      <vt:lpstr>political</vt:lpstr>
      <vt:lpstr>External Influences - Political</vt:lpstr>
      <vt:lpstr>Dollar dive: 40 US cents warning  - November 1, 2008 - 8:29AM SMH</vt:lpstr>
      <vt:lpstr>External Influences – Exchange rates</vt:lpstr>
      <vt:lpstr>External Influences - Government Policies:</vt:lpstr>
      <vt:lpstr>External Influences – The Macro-Economy</vt:lpstr>
      <vt:lpstr>External Influences – The Macro-Economy</vt:lpstr>
      <vt:lpstr>technological</vt:lpstr>
      <vt:lpstr>External influences- Technological Developments</vt:lpstr>
      <vt:lpstr>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influences in the business environment</dc:title>
  <dc:creator>Kelly</dc:creator>
  <cp:lastModifiedBy>kelly.hammond10</cp:lastModifiedBy>
  <cp:revision>4</cp:revision>
  <cp:lastPrinted>2015-03-01T23:05:46Z</cp:lastPrinted>
  <dcterms:created xsi:type="dcterms:W3CDTF">2015-03-01T10:40:21Z</dcterms:created>
  <dcterms:modified xsi:type="dcterms:W3CDTF">2015-03-02T00:02:03Z</dcterms:modified>
</cp:coreProperties>
</file>