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2" r:id="rId37"/>
    <p:sldId id="291" r:id="rId38"/>
    <p:sldId id="29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48EB1539-6AD5-485C-AAB5-6D850A10B8FF}" type="datetimeFigureOut">
              <a:rPr lang="en-AU" smtClean="0"/>
              <a:pPr/>
              <a:t>9/03/2015</a:t>
            </a:fld>
            <a:endParaRPr lang="en-AU"/>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AU"/>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23D8CB4-03F6-4AB4-92BB-A35AB1885420}"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EB1539-6AD5-485C-AAB5-6D850A10B8FF}" type="datetimeFigureOut">
              <a:rPr lang="en-AU" smtClean="0"/>
              <a:pPr/>
              <a:t>9/03/2015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23D8CB4-03F6-4AB4-92BB-A35AB1885420}"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EB1539-6AD5-485C-AAB5-6D850A10B8FF}" type="datetimeFigureOut">
              <a:rPr lang="en-AU" smtClean="0"/>
              <a:pPr/>
              <a:t>9/03/2015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23D8CB4-03F6-4AB4-92BB-A35AB1885420}"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48EB1539-6AD5-485C-AAB5-6D850A10B8FF}" type="datetimeFigureOut">
              <a:rPr lang="en-AU" smtClean="0"/>
              <a:pPr/>
              <a:t>9/03/2015</a:t>
            </a:fld>
            <a:endParaRPr lang="en-AU"/>
          </a:p>
        </p:txBody>
      </p:sp>
      <p:sp>
        <p:nvSpPr>
          <p:cNvPr id="5" name="Footer Placeholder 4"/>
          <p:cNvSpPr>
            <a:spLocks noGrp="1"/>
          </p:cNvSpPr>
          <p:nvPr>
            <p:ph type="ftr" sz="quarter" idx="11"/>
          </p:nvPr>
        </p:nvSpPr>
        <p:spPr>
          <a:xfrm>
            <a:off x="457200" y="6480969"/>
            <a:ext cx="4260056" cy="300831"/>
          </a:xfrm>
        </p:spPr>
        <p:txBody>
          <a:bodyPr/>
          <a:lstStyle/>
          <a:p>
            <a:endParaRPr lang="en-AU"/>
          </a:p>
        </p:txBody>
      </p:sp>
      <p:sp>
        <p:nvSpPr>
          <p:cNvPr id="6" name="Slide Number Placeholder 5"/>
          <p:cNvSpPr>
            <a:spLocks noGrp="1"/>
          </p:cNvSpPr>
          <p:nvPr>
            <p:ph type="sldNum" sz="quarter" idx="12"/>
          </p:nvPr>
        </p:nvSpPr>
        <p:spPr/>
        <p:txBody>
          <a:bodyPr/>
          <a:lstStyle/>
          <a:p>
            <a:fld id="{F23D8CB4-03F6-4AB4-92BB-A35AB1885420}"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48EB1539-6AD5-485C-AAB5-6D850A10B8FF}" type="datetimeFigureOut">
              <a:rPr lang="en-AU" smtClean="0"/>
              <a:pPr/>
              <a:t>9/03/2015</a:t>
            </a:fld>
            <a:endParaRPr lang="en-AU"/>
          </a:p>
        </p:txBody>
      </p:sp>
      <p:sp>
        <p:nvSpPr>
          <p:cNvPr id="5" name="Footer Placeholder 4"/>
          <p:cNvSpPr>
            <a:spLocks noGrp="1"/>
          </p:cNvSpPr>
          <p:nvPr>
            <p:ph type="ftr" sz="quarter" idx="11"/>
          </p:nvPr>
        </p:nvSpPr>
        <p:spPr>
          <a:xfrm>
            <a:off x="2619376" y="6480969"/>
            <a:ext cx="4260056" cy="300831"/>
          </a:xfrm>
        </p:spPr>
        <p:txBody>
          <a:bodyPr/>
          <a:lstStyle/>
          <a:p>
            <a:endParaRPr lang="en-AU"/>
          </a:p>
        </p:txBody>
      </p:sp>
      <p:sp>
        <p:nvSpPr>
          <p:cNvPr id="6" name="Slide Number Placeholder 5"/>
          <p:cNvSpPr>
            <a:spLocks noGrp="1"/>
          </p:cNvSpPr>
          <p:nvPr>
            <p:ph type="sldNum" sz="quarter" idx="12"/>
          </p:nvPr>
        </p:nvSpPr>
        <p:spPr>
          <a:xfrm>
            <a:off x="8451056" y="809624"/>
            <a:ext cx="502920" cy="300831"/>
          </a:xfrm>
        </p:spPr>
        <p:txBody>
          <a:bodyPr/>
          <a:lstStyle/>
          <a:p>
            <a:fld id="{F23D8CB4-03F6-4AB4-92BB-A35AB1885420}" type="slidenum">
              <a:rPr lang="en-AU" smtClean="0"/>
              <a:pPr/>
              <a:t>‹#›</a:t>
            </a:fld>
            <a:endParaRPr lang="en-AU"/>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48EB1539-6AD5-485C-AAB5-6D850A10B8FF}" type="datetimeFigureOut">
              <a:rPr lang="en-AU" smtClean="0"/>
              <a:pPr/>
              <a:t>9/03/2015</a:t>
            </a:fld>
            <a:endParaRPr lang="en-AU"/>
          </a:p>
        </p:txBody>
      </p:sp>
      <p:sp>
        <p:nvSpPr>
          <p:cNvPr id="6" name="Footer Placeholder 5"/>
          <p:cNvSpPr>
            <a:spLocks noGrp="1"/>
          </p:cNvSpPr>
          <p:nvPr>
            <p:ph type="ftr" sz="quarter" idx="11"/>
          </p:nvPr>
        </p:nvSpPr>
        <p:spPr>
          <a:xfrm>
            <a:off x="457200" y="6480969"/>
            <a:ext cx="4260056" cy="301752"/>
          </a:xfrm>
        </p:spPr>
        <p:txBody>
          <a:bodyPr/>
          <a:lstStyle/>
          <a:p>
            <a:endParaRPr lang="en-AU"/>
          </a:p>
        </p:txBody>
      </p:sp>
      <p:sp>
        <p:nvSpPr>
          <p:cNvPr id="7" name="Slide Number Placeholder 6"/>
          <p:cNvSpPr>
            <a:spLocks noGrp="1"/>
          </p:cNvSpPr>
          <p:nvPr>
            <p:ph type="sldNum" sz="quarter" idx="12"/>
          </p:nvPr>
        </p:nvSpPr>
        <p:spPr>
          <a:xfrm>
            <a:off x="7589520" y="6480969"/>
            <a:ext cx="502920" cy="301752"/>
          </a:xfrm>
        </p:spPr>
        <p:txBody>
          <a:bodyPr/>
          <a:lstStyle/>
          <a:p>
            <a:fld id="{F23D8CB4-03F6-4AB4-92BB-A35AB1885420}"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48EB1539-6AD5-485C-AAB5-6D850A10B8FF}" type="datetimeFigureOut">
              <a:rPr lang="en-AU" smtClean="0"/>
              <a:pPr/>
              <a:t>9/03/2015</a:t>
            </a:fld>
            <a:endParaRPr lang="en-AU"/>
          </a:p>
        </p:txBody>
      </p:sp>
      <p:sp>
        <p:nvSpPr>
          <p:cNvPr id="8" name="Footer Placeholder 7"/>
          <p:cNvSpPr>
            <a:spLocks noGrp="1"/>
          </p:cNvSpPr>
          <p:nvPr>
            <p:ph type="ftr" sz="quarter" idx="11"/>
          </p:nvPr>
        </p:nvSpPr>
        <p:spPr>
          <a:xfrm>
            <a:off x="457200" y="6480969"/>
            <a:ext cx="4261104" cy="301752"/>
          </a:xfrm>
        </p:spPr>
        <p:txBody>
          <a:bodyPr/>
          <a:lstStyle/>
          <a:p>
            <a:endParaRPr lang="en-AU"/>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F23D8CB4-03F6-4AB4-92BB-A35AB1885420}" type="slidenum">
              <a:rPr lang="en-AU" smtClean="0"/>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8EB1539-6AD5-485C-AAB5-6D850A10B8FF}" type="datetimeFigureOut">
              <a:rPr lang="en-AU" smtClean="0"/>
              <a:pPr/>
              <a:t>9/03/2015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23D8CB4-03F6-4AB4-92BB-A35AB1885420}"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48EB1539-6AD5-485C-AAB5-6D850A10B8FF}" type="datetimeFigureOut">
              <a:rPr lang="en-AU" smtClean="0"/>
              <a:pPr/>
              <a:t>9/03/2015</a:t>
            </a:fld>
            <a:endParaRPr lang="en-AU"/>
          </a:p>
        </p:txBody>
      </p:sp>
      <p:sp>
        <p:nvSpPr>
          <p:cNvPr id="3" name="Footer Placeholder 2"/>
          <p:cNvSpPr>
            <a:spLocks noGrp="1"/>
          </p:cNvSpPr>
          <p:nvPr>
            <p:ph type="ftr" sz="quarter" idx="11"/>
          </p:nvPr>
        </p:nvSpPr>
        <p:spPr>
          <a:xfrm>
            <a:off x="457200" y="6481890"/>
            <a:ext cx="4260056" cy="300831"/>
          </a:xfrm>
        </p:spPr>
        <p:txBody>
          <a:bodyPr/>
          <a:lstStyle/>
          <a:p>
            <a:endParaRPr lang="en-AU"/>
          </a:p>
        </p:txBody>
      </p:sp>
      <p:sp>
        <p:nvSpPr>
          <p:cNvPr id="4" name="Slide Number Placeholder 3"/>
          <p:cNvSpPr>
            <a:spLocks noGrp="1"/>
          </p:cNvSpPr>
          <p:nvPr>
            <p:ph type="sldNum" sz="quarter" idx="12"/>
          </p:nvPr>
        </p:nvSpPr>
        <p:spPr>
          <a:xfrm>
            <a:off x="7589520" y="6480969"/>
            <a:ext cx="502920" cy="301752"/>
          </a:xfrm>
        </p:spPr>
        <p:txBody>
          <a:bodyPr/>
          <a:lstStyle/>
          <a:p>
            <a:fld id="{F23D8CB4-03F6-4AB4-92BB-A35AB1885420}"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48EB1539-6AD5-485C-AAB5-6D850A10B8FF}" type="datetimeFigureOut">
              <a:rPr lang="en-AU" smtClean="0"/>
              <a:pPr/>
              <a:t>9/03/2015</a:t>
            </a:fld>
            <a:endParaRPr lang="en-AU"/>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AU"/>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F23D8CB4-03F6-4AB4-92BB-A35AB1885420}" type="slidenum">
              <a:rPr lang="en-AU" smtClean="0"/>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48EB1539-6AD5-485C-AAB5-6D850A10B8FF}" type="datetimeFigureOut">
              <a:rPr lang="en-AU" smtClean="0"/>
              <a:pPr/>
              <a:t>9/03/2015</a:t>
            </a:fld>
            <a:endParaRPr lang="en-AU"/>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AU"/>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F23D8CB4-03F6-4AB4-92BB-A35AB1885420}" type="slidenum">
              <a:rPr lang="en-AU" smtClean="0"/>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8EB1539-6AD5-485C-AAB5-6D850A10B8FF}" type="datetimeFigureOut">
              <a:rPr lang="en-AU" smtClean="0"/>
              <a:pPr/>
              <a:t>9/03/2015</a:t>
            </a:fld>
            <a:endParaRPr lang="en-AU"/>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AU"/>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23D8CB4-03F6-4AB4-92BB-A35AB1885420}" type="slidenum">
              <a:rPr lang="en-AU" smtClean="0"/>
              <a:pPr/>
              <a:t>‹#›</a:t>
            </a:fld>
            <a:endParaRPr lang="en-A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Internal Influences in the Business Environment</a:t>
            </a:r>
            <a:endParaRPr lang="en-AU" dirty="0"/>
          </a:p>
        </p:txBody>
      </p:sp>
      <p:sp>
        <p:nvSpPr>
          <p:cNvPr id="3" name="Subtitle 2"/>
          <p:cNvSpPr>
            <a:spLocks noGrp="1"/>
          </p:cNvSpPr>
          <p:nvPr>
            <p:ph type="subTitle" idx="1"/>
          </p:nvPr>
        </p:nvSpPr>
        <p:spPr/>
        <p:txBody>
          <a:bodyPr/>
          <a:lstStyle/>
          <a:p>
            <a:endParaRPr lang="en-A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pic>
        <p:nvPicPr>
          <p:cNvPr id="3074" name="Picture 2"/>
          <p:cNvPicPr>
            <a:picLocks noGrp="1" noChangeAspect="1" noChangeArrowheads="1"/>
          </p:cNvPicPr>
          <p:nvPr>
            <p:ph idx="1"/>
          </p:nvPr>
        </p:nvPicPr>
        <p:blipFill>
          <a:blip r:embed="rId2" cstate="print"/>
          <a:srcRect/>
          <a:stretch>
            <a:fillRect/>
          </a:stretch>
        </p:blipFill>
        <p:spPr bwMode="auto">
          <a:xfrm>
            <a:off x="0" y="2276872"/>
            <a:ext cx="9235749" cy="241406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Management and business culture </a:t>
            </a:r>
            <a:endParaRPr lang="en-AU" dirty="0"/>
          </a:p>
        </p:txBody>
      </p:sp>
      <p:sp>
        <p:nvSpPr>
          <p:cNvPr id="3" name="Content Placeholder 2"/>
          <p:cNvSpPr>
            <a:spLocks noGrp="1"/>
          </p:cNvSpPr>
          <p:nvPr>
            <p:ph idx="1"/>
          </p:nvPr>
        </p:nvSpPr>
        <p:spPr>
          <a:xfrm>
            <a:off x="467544" y="2286000"/>
            <a:ext cx="8229600" cy="4572000"/>
          </a:xfrm>
        </p:spPr>
        <p:txBody>
          <a:bodyPr/>
          <a:lstStyle/>
          <a:p>
            <a:r>
              <a:rPr lang="en-AU" dirty="0" smtClean="0">
                <a:solidFill>
                  <a:schemeClr val="accent1">
                    <a:lumMod val="75000"/>
                  </a:schemeClr>
                </a:solidFill>
              </a:rPr>
              <a:t>Management and business culture refer to the attitudes and values of the managers and employees within the business. </a:t>
            </a:r>
          </a:p>
          <a:p>
            <a:r>
              <a:rPr lang="en-AU" dirty="0" smtClean="0">
                <a:solidFill>
                  <a:schemeClr val="accent1">
                    <a:lumMod val="75000"/>
                  </a:schemeClr>
                </a:solidFill>
              </a:rPr>
              <a:t>There is an important relationship between the way things are done in a business and profitability</a:t>
            </a:r>
            <a:endParaRPr lang="en-AU" dirty="0">
              <a:solidFill>
                <a:schemeClr val="accent1">
                  <a:lumMod val="7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618096"/>
          </a:xfrm>
        </p:spPr>
        <p:txBody>
          <a:bodyPr>
            <a:normAutofit lnSpcReduction="10000"/>
          </a:bodyPr>
          <a:lstStyle/>
          <a:p>
            <a:r>
              <a:rPr lang="en-AU" dirty="0" smtClean="0">
                <a:solidFill>
                  <a:schemeClr val="accent1">
                    <a:lumMod val="75000"/>
                  </a:schemeClr>
                </a:solidFill>
              </a:rPr>
              <a:t>A business culture needs to be based on ‘best practice’ rather than the way things may have been done in the past. </a:t>
            </a:r>
          </a:p>
          <a:p>
            <a:r>
              <a:rPr lang="en-AU" dirty="0" smtClean="0">
                <a:solidFill>
                  <a:schemeClr val="accent1">
                    <a:lumMod val="75000"/>
                  </a:schemeClr>
                </a:solidFill>
              </a:rPr>
              <a:t>Best practice refers to the way the most competitive businesses in the industry do things and clearly involves ideas such as efficiency, quality production, and high levels of customer service. </a:t>
            </a:r>
          </a:p>
          <a:p>
            <a:r>
              <a:rPr lang="en-AU" dirty="0" smtClean="0"/>
              <a:t>Failure to adopt ideas like these may lead to a gradual loss of customers as they switch to businesses that better meet their needs</a:t>
            </a:r>
            <a:endParaRPr lang="en-A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618096"/>
          </a:xfrm>
        </p:spPr>
        <p:txBody>
          <a:bodyPr>
            <a:normAutofit/>
          </a:bodyPr>
          <a:lstStyle/>
          <a:p>
            <a:r>
              <a:rPr lang="en-AU" dirty="0" smtClean="0">
                <a:solidFill>
                  <a:schemeClr val="accent1">
                    <a:lumMod val="75000"/>
                  </a:schemeClr>
                </a:solidFill>
              </a:rPr>
              <a:t>Managers need to make clear expectations when employees are first introduced to the business and reinforce those expectations through training and rewards. </a:t>
            </a:r>
          </a:p>
          <a:p>
            <a:r>
              <a:rPr lang="en-AU" dirty="0" err="1" smtClean="0"/>
              <a:t>Bunnings</a:t>
            </a:r>
            <a:r>
              <a:rPr lang="en-AU" dirty="0" smtClean="0"/>
              <a:t> Hardware, a Wesfarmers business, regularly rewards employees demonstrating the attitudes and values in the business culture with small rewards such as $50 vouchers, tickets to sporting and entertainment events and so on.</a:t>
            </a:r>
            <a:endParaRPr lang="en-A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690104"/>
          </a:xfrm>
        </p:spPr>
        <p:txBody>
          <a:bodyPr/>
          <a:lstStyle/>
          <a:p>
            <a:r>
              <a:rPr lang="en-AU" dirty="0" smtClean="0">
                <a:solidFill>
                  <a:schemeClr val="accent1">
                    <a:lumMod val="75000"/>
                  </a:schemeClr>
                </a:solidFill>
              </a:rPr>
              <a:t>The most important aspect of an effective business culture is where employees and managers embrace change. </a:t>
            </a:r>
          </a:p>
          <a:p>
            <a:r>
              <a:rPr lang="en-AU" dirty="0" smtClean="0"/>
              <a:t>Change provides the opportunities to meet customer needs better than competing businesses. </a:t>
            </a:r>
          </a:p>
          <a:p>
            <a:r>
              <a:rPr lang="en-AU" dirty="0" smtClean="0"/>
              <a:t>Where this happens customers change to the business with better products.</a:t>
            </a:r>
            <a:endParaRPr lang="en-A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pic>
        <p:nvPicPr>
          <p:cNvPr id="4098" name="Picture 2"/>
          <p:cNvPicPr>
            <a:picLocks noGrp="1" noChangeAspect="1" noChangeArrowheads="1"/>
          </p:cNvPicPr>
          <p:nvPr>
            <p:ph idx="1"/>
          </p:nvPr>
        </p:nvPicPr>
        <p:blipFill>
          <a:blip r:embed="rId2" cstate="print"/>
          <a:srcRect/>
          <a:stretch>
            <a:fillRect/>
          </a:stretch>
        </p:blipFill>
        <p:spPr bwMode="auto">
          <a:xfrm>
            <a:off x="827584" y="0"/>
            <a:ext cx="6621159" cy="6791478"/>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Stakeholders</a:t>
            </a:r>
            <a:endParaRPr lang="en-AU" dirty="0"/>
          </a:p>
        </p:txBody>
      </p:sp>
      <p:sp>
        <p:nvSpPr>
          <p:cNvPr id="3" name="Content Placeholder 2"/>
          <p:cNvSpPr>
            <a:spLocks noGrp="1"/>
          </p:cNvSpPr>
          <p:nvPr>
            <p:ph idx="1"/>
          </p:nvPr>
        </p:nvSpPr>
        <p:spPr/>
        <p:txBody>
          <a:bodyPr/>
          <a:lstStyle/>
          <a:p>
            <a:r>
              <a:rPr lang="en-AU" dirty="0" smtClean="0">
                <a:solidFill>
                  <a:schemeClr val="accent3">
                    <a:lumMod val="20000"/>
                    <a:lumOff val="80000"/>
                  </a:schemeClr>
                </a:solidFill>
              </a:rPr>
              <a:t>Stakeholders are any group or individual on whom the decisions or the actions of a business have an impact and who therefore have an interest in the things a business does.</a:t>
            </a:r>
            <a:endParaRPr lang="en-AU" dirty="0">
              <a:solidFill>
                <a:schemeClr val="accent3">
                  <a:lumMod val="20000"/>
                  <a:lumOff val="80000"/>
                </a:schemeClr>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5122" name="Picture 2"/>
          <p:cNvPicPr>
            <a:picLocks noChangeAspect="1" noChangeArrowheads="1"/>
          </p:cNvPicPr>
          <p:nvPr/>
        </p:nvPicPr>
        <p:blipFill>
          <a:blip r:embed="rId2" cstate="print"/>
          <a:srcRect/>
          <a:stretch>
            <a:fillRect/>
          </a:stretch>
        </p:blipFill>
        <p:spPr bwMode="auto">
          <a:xfrm>
            <a:off x="1547664" y="548680"/>
            <a:ext cx="6096000" cy="607695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29600" cy="5796136"/>
          </a:xfrm>
        </p:spPr>
        <p:txBody>
          <a:bodyPr>
            <a:normAutofit fontScale="92500" lnSpcReduction="10000"/>
          </a:bodyPr>
          <a:lstStyle/>
          <a:p>
            <a:r>
              <a:rPr lang="en-AU" dirty="0" smtClean="0">
                <a:solidFill>
                  <a:schemeClr val="accent3">
                    <a:lumMod val="20000"/>
                    <a:lumOff val="80000"/>
                  </a:schemeClr>
                </a:solidFill>
              </a:rPr>
              <a:t>Whenever important decisions are made, effective managers always identify the stakeholders – the individuals or groups - that will be affected by that decision. </a:t>
            </a:r>
          </a:p>
          <a:p>
            <a:r>
              <a:rPr lang="en-AU" dirty="0" smtClean="0"/>
              <a:t>The reason is to work out how these stakeholders will react to the decision. </a:t>
            </a:r>
          </a:p>
          <a:p>
            <a:endParaRPr lang="en-AU" dirty="0" smtClean="0"/>
          </a:p>
          <a:p>
            <a:r>
              <a:rPr lang="en-AU" dirty="0" smtClean="0"/>
              <a:t>For example, when Rupert Murdoch decided to move the printing of his English newspapers from Fleet Street to Wapping in order to cut costs, he identified the Fleet Street printing unions as groups that would resist the change. He planned for this resistance and the change was effective.</a:t>
            </a:r>
            <a:endParaRPr lang="en-A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402072"/>
          </a:xfrm>
        </p:spPr>
        <p:txBody>
          <a:bodyPr>
            <a:normAutofit lnSpcReduction="10000"/>
          </a:bodyPr>
          <a:lstStyle/>
          <a:p>
            <a:r>
              <a:rPr lang="en-AU" dirty="0" smtClean="0"/>
              <a:t>There are both internal and external stakeholders in a business. </a:t>
            </a:r>
          </a:p>
          <a:p>
            <a:r>
              <a:rPr lang="en-AU" dirty="0" smtClean="0"/>
              <a:t>Internal stakeholders are those within the business. </a:t>
            </a:r>
          </a:p>
          <a:p>
            <a:r>
              <a:rPr lang="en-AU" dirty="0" smtClean="0"/>
              <a:t>They include shareholders, employees and managers. </a:t>
            </a:r>
          </a:p>
          <a:p>
            <a:r>
              <a:rPr lang="en-AU" dirty="0" smtClean="0"/>
              <a:t>External stakeholders are those outside the business. </a:t>
            </a:r>
          </a:p>
          <a:p>
            <a:r>
              <a:rPr lang="en-AU" dirty="0" smtClean="0"/>
              <a:t>They include investors, customers, suppliers, competitors, unions, government and the community</a:t>
            </a:r>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Internal influences</a:t>
            </a:r>
            <a:endParaRPr lang="en-AU" dirty="0"/>
          </a:p>
        </p:txBody>
      </p:sp>
      <p:sp>
        <p:nvSpPr>
          <p:cNvPr id="3" name="Content Placeholder 2"/>
          <p:cNvSpPr>
            <a:spLocks noGrp="1"/>
          </p:cNvSpPr>
          <p:nvPr>
            <p:ph idx="1"/>
          </p:nvPr>
        </p:nvSpPr>
        <p:spPr/>
        <p:txBody>
          <a:bodyPr/>
          <a:lstStyle/>
          <a:p>
            <a:r>
              <a:rPr lang="en-AU" dirty="0" smtClean="0">
                <a:solidFill>
                  <a:schemeClr val="accent1"/>
                </a:solidFill>
              </a:rPr>
              <a:t>Internal influences are things that have the potential to affect business performance but that managers can influence. </a:t>
            </a:r>
          </a:p>
          <a:p>
            <a:r>
              <a:rPr lang="en-AU" dirty="0" smtClean="0"/>
              <a:t>Managers can often determine the success or failure of a business through decisions to make a certain product, locate a business or the type of resources they will use in the business. </a:t>
            </a:r>
            <a:endParaRPr lang="en-A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pic>
        <p:nvPicPr>
          <p:cNvPr id="6146" name="Picture 2"/>
          <p:cNvPicPr>
            <a:picLocks noGrp="1" noChangeAspect="1" noChangeArrowheads="1"/>
          </p:cNvPicPr>
          <p:nvPr>
            <p:ph idx="1"/>
          </p:nvPr>
        </p:nvPicPr>
        <p:blipFill>
          <a:blip r:embed="rId2" cstate="print"/>
          <a:srcRect/>
          <a:stretch>
            <a:fillRect/>
          </a:stretch>
        </p:blipFill>
        <p:spPr bwMode="auto">
          <a:xfrm>
            <a:off x="755576" y="980728"/>
            <a:ext cx="7577744" cy="5163914"/>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Effects of an internal Change on Stakeholders</a:t>
            </a:r>
            <a:endParaRPr lang="en-AU" dirty="0"/>
          </a:p>
        </p:txBody>
      </p:sp>
      <p:sp>
        <p:nvSpPr>
          <p:cNvPr id="3" name="Content Placeholder 2"/>
          <p:cNvSpPr>
            <a:spLocks noGrp="1"/>
          </p:cNvSpPr>
          <p:nvPr>
            <p:ph idx="1"/>
          </p:nvPr>
        </p:nvSpPr>
        <p:spPr/>
        <p:txBody>
          <a:bodyPr/>
          <a:lstStyle/>
          <a:p>
            <a:r>
              <a:rPr lang="en-AU" dirty="0" smtClean="0"/>
              <a:t>Any internal change will have positive or negative effects on stakeholders.</a:t>
            </a:r>
          </a:p>
          <a:p>
            <a:endParaRPr lang="en-AU" dirty="0" smtClean="0"/>
          </a:p>
          <a:p>
            <a:r>
              <a:rPr lang="en-AU" dirty="0" smtClean="0"/>
              <a:t>The major stakeholders affected by an internal change include customers, government, owners, employees and society</a:t>
            </a:r>
            <a:endParaRPr lang="en-A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Customers</a:t>
            </a:r>
            <a:endParaRPr lang="en-AU" dirty="0"/>
          </a:p>
        </p:txBody>
      </p:sp>
      <p:sp>
        <p:nvSpPr>
          <p:cNvPr id="3" name="Content Placeholder 2"/>
          <p:cNvSpPr>
            <a:spLocks noGrp="1"/>
          </p:cNvSpPr>
          <p:nvPr>
            <p:ph idx="1"/>
          </p:nvPr>
        </p:nvSpPr>
        <p:spPr/>
        <p:txBody>
          <a:bodyPr/>
          <a:lstStyle/>
          <a:p>
            <a:r>
              <a:rPr lang="en-AU" dirty="0" smtClean="0">
                <a:solidFill>
                  <a:schemeClr val="accent3">
                    <a:lumMod val="20000"/>
                    <a:lumOff val="80000"/>
                  </a:schemeClr>
                </a:solidFill>
              </a:rPr>
              <a:t>Positive Impact – If the new business strategy, </a:t>
            </a:r>
            <a:r>
              <a:rPr lang="en-AU" dirty="0" err="1" smtClean="0">
                <a:solidFill>
                  <a:schemeClr val="accent3">
                    <a:lumMod val="20000"/>
                    <a:lumOff val="80000"/>
                  </a:schemeClr>
                </a:solidFill>
              </a:rPr>
              <a:t>eg</a:t>
            </a:r>
            <a:r>
              <a:rPr lang="en-AU" dirty="0" smtClean="0">
                <a:solidFill>
                  <a:schemeClr val="accent3">
                    <a:lumMod val="20000"/>
                    <a:lumOff val="80000"/>
                  </a:schemeClr>
                </a:solidFill>
              </a:rPr>
              <a:t> marketing campaign, is successful, this will generally result in an increase in customers.</a:t>
            </a:r>
          </a:p>
          <a:p>
            <a:endParaRPr lang="en-AU" dirty="0" smtClean="0">
              <a:solidFill>
                <a:schemeClr val="accent3">
                  <a:lumMod val="20000"/>
                  <a:lumOff val="80000"/>
                </a:schemeClr>
              </a:solidFill>
            </a:endParaRPr>
          </a:p>
          <a:p>
            <a:r>
              <a:rPr lang="en-AU" dirty="0" smtClean="0">
                <a:solidFill>
                  <a:schemeClr val="accent3">
                    <a:lumMod val="20000"/>
                    <a:lumOff val="80000"/>
                  </a:schemeClr>
                </a:solidFill>
              </a:rPr>
              <a:t>Negative Impact – If the strategy is unsuccessful, the business can expect customer levels to remain the same, despite promotional costs increasing.</a:t>
            </a:r>
            <a:endParaRPr lang="en-AU" dirty="0">
              <a:solidFill>
                <a:schemeClr val="accent3">
                  <a:lumMod val="20000"/>
                  <a:lumOff val="80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Creditors</a:t>
            </a:r>
            <a:endParaRPr lang="en-AU" dirty="0"/>
          </a:p>
        </p:txBody>
      </p:sp>
      <p:sp>
        <p:nvSpPr>
          <p:cNvPr id="3" name="Content Placeholder 2"/>
          <p:cNvSpPr>
            <a:spLocks noGrp="1"/>
          </p:cNvSpPr>
          <p:nvPr>
            <p:ph idx="1"/>
          </p:nvPr>
        </p:nvSpPr>
        <p:spPr/>
        <p:txBody>
          <a:bodyPr/>
          <a:lstStyle/>
          <a:p>
            <a:r>
              <a:rPr lang="en-AU" dirty="0" smtClean="0">
                <a:solidFill>
                  <a:schemeClr val="accent3">
                    <a:lumMod val="20000"/>
                    <a:lumOff val="80000"/>
                  </a:schemeClr>
                </a:solidFill>
              </a:rPr>
              <a:t>Positive – Creditors are more willing to give credit if they can make their money back in a timely manner. Successful strategy = easier access to credit.</a:t>
            </a:r>
          </a:p>
          <a:p>
            <a:endParaRPr lang="en-AU" dirty="0" smtClean="0">
              <a:solidFill>
                <a:schemeClr val="accent3">
                  <a:lumMod val="20000"/>
                  <a:lumOff val="80000"/>
                </a:schemeClr>
              </a:solidFill>
            </a:endParaRPr>
          </a:p>
          <a:p>
            <a:r>
              <a:rPr lang="en-AU" dirty="0" smtClean="0">
                <a:solidFill>
                  <a:schemeClr val="accent3">
                    <a:lumMod val="20000"/>
                    <a:lumOff val="80000"/>
                  </a:schemeClr>
                </a:solidFill>
              </a:rPr>
              <a:t>Negative – If business strategy fails, credit can be more difficult to obtain.</a:t>
            </a:r>
            <a:endParaRPr lang="en-AU" dirty="0">
              <a:solidFill>
                <a:schemeClr val="accent3">
                  <a:lumMod val="20000"/>
                  <a:lumOff val="80000"/>
                </a:schemeClr>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Government</a:t>
            </a:r>
            <a:endParaRPr lang="en-AU" dirty="0"/>
          </a:p>
        </p:txBody>
      </p:sp>
      <p:sp>
        <p:nvSpPr>
          <p:cNvPr id="3" name="Content Placeholder 2"/>
          <p:cNvSpPr>
            <a:spLocks noGrp="1"/>
          </p:cNvSpPr>
          <p:nvPr>
            <p:ph idx="1"/>
          </p:nvPr>
        </p:nvSpPr>
        <p:spPr/>
        <p:txBody>
          <a:bodyPr/>
          <a:lstStyle/>
          <a:p>
            <a:r>
              <a:rPr lang="en-AU" dirty="0" smtClean="0">
                <a:solidFill>
                  <a:schemeClr val="accent3">
                    <a:lumMod val="20000"/>
                    <a:lumOff val="80000"/>
                  </a:schemeClr>
                </a:solidFill>
              </a:rPr>
              <a:t>Positive – If a business implements a strategy in line with the government of the day, they may receive incentives and assistance.</a:t>
            </a:r>
          </a:p>
          <a:p>
            <a:endParaRPr lang="en-AU" dirty="0" smtClean="0">
              <a:solidFill>
                <a:schemeClr val="accent3">
                  <a:lumMod val="20000"/>
                  <a:lumOff val="80000"/>
                </a:schemeClr>
              </a:solidFill>
            </a:endParaRPr>
          </a:p>
          <a:p>
            <a:r>
              <a:rPr lang="en-AU" dirty="0" smtClean="0">
                <a:solidFill>
                  <a:schemeClr val="accent3">
                    <a:lumMod val="20000"/>
                    <a:lumOff val="80000"/>
                  </a:schemeClr>
                </a:solidFill>
              </a:rPr>
              <a:t>Negative – If a company undertakes production methods which go against the government of the day, it may be penalised.</a:t>
            </a:r>
            <a:endParaRPr lang="en-AU" dirty="0">
              <a:solidFill>
                <a:schemeClr val="accent3">
                  <a:lumMod val="20000"/>
                  <a:lumOff val="80000"/>
                </a:schemeClr>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Owners</a:t>
            </a:r>
            <a:endParaRPr lang="en-AU" dirty="0"/>
          </a:p>
        </p:txBody>
      </p:sp>
      <p:sp>
        <p:nvSpPr>
          <p:cNvPr id="3" name="Content Placeholder 2"/>
          <p:cNvSpPr>
            <a:spLocks noGrp="1"/>
          </p:cNvSpPr>
          <p:nvPr>
            <p:ph idx="1"/>
          </p:nvPr>
        </p:nvSpPr>
        <p:spPr/>
        <p:txBody>
          <a:bodyPr/>
          <a:lstStyle/>
          <a:p>
            <a:r>
              <a:rPr lang="en-AU" dirty="0" smtClean="0">
                <a:solidFill>
                  <a:schemeClr val="accent3">
                    <a:lumMod val="20000"/>
                    <a:lumOff val="80000"/>
                  </a:schemeClr>
                </a:solidFill>
              </a:rPr>
              <a:t>Positive – Successful business strategy = higher profits</a:t>
            </a:r>
          </a:p>
          <a:p>
            <a:endParaRPr lang="en-AU" dirty="0" smtClean="0">
              <a:solidFill>
                <a:schemeClr val="accent3">
                  <a:lumMod val="20000"/>
                  <a:lumOff val="80000"/>
                </a:schemeClr>
              </a:solidFill>
            </a:endParaRPr>
          </a:p>
          <a:p>
            <a:r>
              <a:rPr lang="en-AU" dirty="0" smtClean="0">
                <a:solidFill>
                  <a:schemeClr val="accent3">
                    <a:lumMod val="20000"/>
                    <a:lumOff val="80000"/>
                  </a:schemeClr>
                </a:solidFill>
              </a:rPr>
              <a:t>Negative – if new business strategy falls through there could be increased costs and reduction in profitability.</a:t>
            </a:r>
            <a:endParaRPr lang="en-AU" dirty="0">
              <a:solidFill>
                <a:schemeClr val="accent3">
                  <a:lumMod val="20000"/>
                  <a:lumOff val="80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Employees</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solidFill>
                  <a:schemeClr val="accent3">
                    <a:lumMod val="20000"/>
                    <a:lumOff val="80000"/>
                  </a:schemeClr>
                </a:solidFill>
              </a:rPr>
              <a:t>Positive – successful strategy  can mean motivated employees, increase in diversification of job descriptions, opportunity for promotion, wage rises, and increased employee benefits.</a:t>
            </a:r>
          </a:p>
          <a:p>
            <a:endParaRPr lang="en-AU" dirty="0" smtClean="0">
              <a:solidFill>
                <a:schemeClr val="accent3">
                  <a:lumMod val="20000"/>
                  <a:lumOff val="80000"/>
                </a:schemeClr>
              </a:solidFill>
            </a:endParaRPr>
          </a:p>
          <a:p>
            <a:r>
              <a:rPr lang="en-AU" dirty="0" smtClean="0">
                <a:solidFill>
                  <a:schemeClr val="accent3">
                    <a:lumMod val="20000"/>
                    <a:lumOff val="80000"/>
                  </a:schemeClr>
                </a:solidFill>
              </a:rPr>
              <a:t>Negative – Unsuccessful strategy can mean minimal changes in roles and less opportunity for career advancement. If there is a large increase in costs could lead to redundancy of reduced hours.</a:t>
            </a:r>
            <a:endParaRPr lang="en-AU" dirty="0">
              <a:solidFill>
                <a:schemeClr val="accent3">
                  <a:lumMod val="20000"/>
                  <a:lumOff val="80000"/>
                </a:schemeClr>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Society</a:t>
            </a:r>
            <a:endParaRPr lang="en-AU" dirty="0"/>
          </a:p>
        </p:txBody>
      </p:sp>
      <p:sp>
        <p:nvSpPr>
          <p:cNvPr id="3" name="Content Placeholder 2"/>
          <p:cNvSpPr>
            <a:spLocks noGrp="1"/>
          </p:cNvSpPr>
          <p:nvPr>
            <p:ph idx="1"/>
          </p:nvPr>
        </p:nvSpPr>
        <p:spPr/>
        <p:txBody>
          <a:bodyPr>
            <a:normAutofit fontScale="92500"/>
          </a:bodyPr>
          <a:lstStyle/>
          <a:p>
            <a:r>
              <a:rPr lang="en-AU" dirty="0" smtClean="0">
                <a:solidFill>
                  <a:schemeClr val="accent3">
                    <a:lumMod val="20000"/>
                    <a:lumOff val="80000"/>
                  </a:schemeClr>
                </a:solidFill>
              </a:rPr>
              <a:t>Positive – If business strategy is successful society will benefit through increased employment, competition, economic growth and increased product and service diversity.</a:t>
            </a:r>
          </a:p>
          <a:p>
            <a:endParaRPr lang="en-AU" dirty="0" smtClean="0">
              <a:solidFill>
                <a:schemeClr val="accent3">
                  <a:lumMod val="20000"/>
                  <a:lumOff val="80000"/>
                </a:schemeClr>
              </a:solidFill>
            </a:endParaRPr>
          </a:p>
          <a:p>
            <a:r>
              <a:rPr lang="en-AU" dirty="0" smtClean="0">
                <a:solidFill>
                  <a:schemeClr val="accent3">
                    <a:lumMod val="20000"/>
                    <a:lumOff val="80000"/>
                  </a:schemeClr>
                </a:solidFill>
              </a:rPr>
              <a:t>Negative – If the strategy is unsuccessful the society could be disadvantaged through increased unemployment, less competition, lower levels of growth and less diversity.</a:t>
            </a:r>
            <a:endParaRPr lang="en-AU" dirty="0">
              <a:solidFill>
                <a:schemeClr val="accent3">
                  <a:lumMod val="20000"/>
                  <a:lumOff val="80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Prompt for remembering</a:t>
            </a:r>
            <a:endParaRPr lang="en-AU" dirty="0"/>
          </a:p>
        </p:txBody>
      </p:sp>
      <p:sp>
        <p:nvSpPr>
          <p:cNvPr id="3" name="Content Placeholder 2"/>
          <p:cNvSpPr>
            <a:spLocks noGrp="1"/>
          </p:cNvSpPr>
          <p:nvPr>
            <p:ph idx="1"/>
          </p:nvPr>
        </p:nvSpPr>
        <p:spPr/>
        <p:txBody>
          <a:bodyPr/>
          <a:lstStyle/>
          <a:p>
            <a:r>
              <a:rPr lang="en-AU" dirty="0" smtClean="0">
                <a:solidFill>
                  <a:schemeClr val="accent1"/>
                </a:solidFill>
              </a:rPr>
              <a:t>C - </a:t>
            </a:r>
            <a:r>
              <a:rPr lang="en-AU" dirty="0" smtClean="0">
                <a:solidFill>
                  <a:schemeClr val="accent2">
                    <a:lumMod val="20000"/>
                    <a:lumOff val="80000"/>
                  </a:schemeClr>
                </a:solidFill>
              </a:rPr>
              <a:t>Customers/ creditors</a:t>
            </a:r>
            <a:endParaRPr lang="en-AU" dirty="0" smtClean="0">
              <a:solidFill>
                <a:schemeClr val="accent1"/>
              </a:solidFill>
            </a:endParaRPr>
          </a:p>
          <a:p>
            <a:r>
              <a:rPr lang="en-AU" dirty="0" smtClean="0">
                <a:solidFill>
                  <a:schemeClr val="accent1"/>
                </a:solidFill>
              </a:rPr>
              <a:t>G - </a:t>
            </a:r>
            <a:r>
              <a:rPr lang="en-AU" dirty="0" smtClean="0">
                <a:solidFill>
                  <a:schemeClr val="accent2">
                    <a:lumMod val="20000"/>
                    <a:lumOff val="80000"/>
                  </a:schemeClr>
                </a:solidFill>
              </a:rPr>
              <a:t>Governments</a:t>
            </a:r>
          </a:p>
          <a:p>
            <a:r>
              <a:rPr lang="en-AU" dirty="0" smtClean="0">
                <a:solidFill>
                  <a:schemeClr val="accent1"/>
                </a:solidFill>
              </a:rPr>
              <a:t>O - </a:t>
            </a:r>
            <a:r>
              <a:rPr lang="en-AU" dirty="0" smtClean="0">
                <a:solidFill>
                  <a:schemeClr val="accent2">
                    <a:lumMod val="20000"/>
                    <a:lumOff val="80000"/>
                  </a:schemeClr>
                </a:solidFill>
              </a:rPr>
              <a:t>Owners</a:t>
            </a:r>
            <a:endParaRPr lang="en-AU" dirty="0" smtClean="0">
              <a:solidFill>
                <a:schemeClr val="accent1"/>
              </a:solidFill>
            </a:endParaRPr>
          </a:p>
          <a:p>
            <a:r>
              <a:rPr lang="en-AU" dirty="0" smtClean="0">
                <a:solidFill>
                  <a:schemeClr val="accent1"/>
                </a:solidFill>
              </a:rPr>
              <a:t>E - </a:t>
            </a:r>
            <a:r>
              <a:rPr lang="en-AU" dirty="0" smtClean="0">
                <a:solidFill>
                  <a:schemeClr val="accent2">
                    <a:lumMod val="20000"/>
                    <a:lumOff val="80000"/>
                  </a:schemeClr>
                </a:solidFill>
              </a:rPr>
              <a:t>Employees</a:t>
            </a:r>
            <a:endParaRPr lang="en-AU" dirty="0" smtClean="0">
              <a:solidFill>
                <a:schemeClr val="accent1"/>
              </a:solidFill>
            </a:endParaRPr>
          </a:p>
          <a:p>
            <a:r>
              <a:rPr lang="en-AU" dirty="0" smtClean="0">
                <a:solidFill>
                  <a:schemeClr val="accent1"/>
                </a:solidFill>
              </a:rPr>
              <a:t>S - </a:t>
            </a:r>
            <a:r>
              <a:rPr lang="en-AU" dirty="0" smtClean="0">
                <a:solidFill>
                  <a:schemeClr val="accent2">
                    <a:lumMod val="20000"/>
                    <a:lumOff val="80000"/>
                  </a:schemeClr>
                </a:solidFill>
              </a:rPr>
              <a:t>Society</a:t>
            </a:r>
            <a:endParaRPr lang="en-AU" dirty="0">
              <a:solidFill>
                <a:schemeClr val="accent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700808"/>
            <a:ext cx="8229600" cy="1399032"/>
          </a:xfrm>
        </p:spPr>
        <p:txBody>
          <a:bodyPr>
            <a:normAutofit fontScale="90000"/>
          </a:bodyPr>
          <a:lstStyle/>
          <a:p>
            <a:r>
              <a:rPr lang="en-AU" dirty="0" smtClean="0"/>
              <a:t>The Effects of an Internal Change on the Financial Situation of a Business</a:t>
            </a: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Products</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solidFill>
                  <a:schemeClr val="accent1"/>
                </a:solidFill>
              </a:rPr>
              <a:t>The most important influence from the internal environment is the good the business is producing or the service it is delivering. </a:t>
            </a:r>
          </a:p>
          <a:p>
            <a:r>
              <a:rPr lang="en-AU" dirty="0" smtClean="0"/>
              <a:t>A number of businesses will be competing to produce a product that meets the needs of its customers better than its competitors. </a:t>
            </a:r>
          </a:p>
          <a:p>
            <a:r>
              <a:rPr lang="en-AU" dirty="0" smtClean="0"/>
              <a:t>The product may be more competitive because it is better quality, or in the opinion of the customer offers better value for money or possibly provides better customer service.</a:t>
            </a:r>
            <a:endParaRPr lang="en-A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Revenue</a:t>
            </a:r>
            <a:endParaRPr lang="en-AU" dirty="0"/>
          </a:p>
        </p:txBody>
      </p:sp>
      <p:sp>
        <p:nvSpPr>
          <p:cNvPr id="3" name="Content Placeholder 2"/>
          <p:cNvSpPr>
            <a:spLocks noGrp="1"/>
          </p:cNvSpPr>
          <p:nvPr>
            <p:ph idx="1"/>
          </p:nvPr>
        </p:nvSpPr>
        <p:spPr/>
        <p:txBody>
          <a:bodyPr/>
          <a:lstStyle/>
          <a:p>
            <a:r>
              <a:rPr lang="en-AU" dirty="0" smtClean="0">
                <a:solidFill>
                  <a:schemeClr val="accent2">
                    <a:lumMod val="20000"/>
                    <a:lumOff val="80000"/>
                  </a:schemeClr>
                </a:solidFill>
              </a:rPr>
              <a:t>Positive – Successful strategy should result in more revenue (T</a:t>
            </a:r>
            <a:r>
              <a:rPr lang="en-AU" dirty="0" smtClean="0">
                <a:solidFill>
                  <a:schemeClr val="accent2">
                    <a:lumMod val="20000"/>
                    <a:lumOff val="80000"/>
                  </a:schemeClr>
                </a:solidFill>
              </a:rPr>
              <a:t>he income generated from sale of goods or </a:t>
            </a:r>
            <a:r>
              <a:rPr lang="en-AU" dirty="0" smtClean="0">
                <a:solidFill>
                  <a:schemeClr val="accent2">
                    <a:lumMod val="20000"/>
                    <a:lumOff val="80000"/>
                  </a:schemeClr>
                </a:solidFill>
              </a:rPr>
              <a:t>services)</a:t>
            </a:r>
          </a:p>
          <a:p>
            <a:endParaRPr lang="en-AU" dirty="0" smtClean="0">
              <a:solidFill>
                <a:schemeClr val="accent2">
                  <a:lumMod val="20000"/>
                  <a:lumOff val="80000"/>
                </a:schemeClr>
              </a:solidFill>
            </a:endParaRPr>
          </a:p>
          <a:p>
            <a:r>
              <a:rPr lang="en-AU" dirty="0" smtClean="0">
                <a:solidFill>
                  <a:schemeClr val="accent2">
                    <a:lumMod val="20000"/>
                    <a:lumOff val="80000"/>
                  </a:schemeClr>
                </a:solidFill>
              </a:rPr>
              <a:t>Negative – If strategy is unsuccessful revenue may fall.</a:t>
            </a:r>
            <a:endParaRPr lang="en-AU" dirty="0">
              <a:solidFill>
                <a:schemeClr val="accent2">
                  <a:lumMod val="20000"/>
                  <a:lumOff val="80000"/>
                </a:schemeClr>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Ownership</a:t>
            </a:r>
            <a:endParaRPr lang="en-AU" dirty="0"/>
          </a:p>
        </p:txBody>
      </p:sp>
      <p:sp>
        <p:nvSpPr>
          <p:cNvPr id="3" name="Content Placeholder 2"/>
          <p:cNvSpPr>
            <a:spLocks noGrp="1"/>
          </p:cNvSpPr>
          <p:nvPr>
            <p:ph idx="1"/>
          </p:nvPr>
        </p:nvSpPr>
        <p:spPr/>
        <p:txBody>
          <a:bodyPr/>
          <a:lstStyle/>
          <a:p>
            <a:r>
              <a:rPr lang="en-AU" dirty="0" smtClean="0">
                <a:solidFill>
                  <a:schemeClr val="accent2">
                    <a:lumMod val="20000"/>
                    <a:lumOff val="80000"/>
                  </a:schemeClr>
                </a:solidFill>
              </a:rPr>
              <a:t>Positive – The value of a business may rise and fall. If successful, the business may be bought out, resulting in a change of ownership and rewards for the original shareholders.</a:t>
            </a:r>
            <a:endParaRPr lang="en-AU" dirty="0">
              <a:solidFill>
                <a:schemeClr val="accent2">
                  <a:lumMod val="20000"/>
                  <a:lumOff val="80000"/>
                </a:schemeClr>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Costs</a:t>
            </a:r>
            <a:endParaRPr lang="en-AU" dirty="0"/>
          </a:p>
        </p:txBody>
      </p:sp>
      <p:sp>
        <p:nvSpPr>
          <p:cNvPr id="3" name="Content Placeholder 2"/>
          <p:cNvSpPr>
            <a:spLocks noGrp="1"/>
          </p:cNvSpPr>
          <p:nvPr>
            <p:ph idx="1"/>
          </p:nvPr>
        </p:nvSpPr>
        <p:spPr/>
        <p:txBody>
          <a:bodyPr/>
          <a:lstStyle/>
          <a:p>
            <a:r>
              <a:rPr lang="en-AU" dirty="0" smtClean="0">
                <a:solidFill>
                  <a:schemeClr val="accent2">
                    <a:lumMod val="20000"/>
                    <a:lumOff val="80000"/>
                  </a:schemeClr>
                </a:solidFill>
              </a:rPr>
              <a:t>Positive – When implementing a new strategy, costs will initially rise. If successful the cost is covered in the long term.</a:t>
            </a:r>
          </a:p>
          <a:p>
            <a:endParaRPr lang="en-AU" dirty="0" smtClean="0">
              <a:solidFill>
                <a:schemeClr val="accent2">
                  <a:lumMod val="20000"/>
                  <a:lumOff val="80000"/>
                </a:schemeClr>
              </a:solidFill>
            </a:endParaRPr>
          </a:p>
          <a:p>
            <a:r>
              <a:rPr lang="en-AU" dirty="0" smtClean="0">
                <a:solidFill>
                  <a:schemeClr val="accent2">
                    <a:lumMod val="20000"/>
                    <a:lumOff val="80000"/>
                  </a:schemeClr>
                </a:solidFill>
              </a:rPr>
              <a:t>Negative – If strategy fails, the increase in initial costs will not be matched by cost benefits.</a:t>
            </a:r>
            <a:endParaRPr lang="en-AU" dirty="0">
              <a:solidFill>
                <a:schemeClr val="accent2">
                  <a:lumMod val="20000"/>
                  <a:lumOff val="80000"/>
                </a:schemeClr>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Profits</a:t>
            </a:r>
            <a:endParaRPr lang="en-AU" dirty="0"/>
          </a:p>
        </p:txBody>
      </p:sp>
      <p:sp>
        <p:nvSpPr>
          <p:cNvPr id="3" name="Content Placeholder 2"/>
          <p:cNvSpPr>
            <a:spLocks noGrp="1"/>
          </p:cNvSpPr>
          <p:nvPr>
            <p:ph idx="1"/>
          </p:nvPr>
        </p:nvSpPr>
        <p:spPr/>
        <p:txBody>
          <a:bodyPr/>
          <a:lstStyle/>
          <a:p>
            <a:r>
              <a:rPr lang="en-AU" dirty="0" smtClean="0">
                <a:solidFill>
                  <a:schemeClr val="accent2">
                    <a:lumMod val="20000"/>
                    <a:lumOff val="80000"/>
                  </a:schemeClr>
                </a:solidFill>
              </a:rPr>
              <a:t>Positive – If a new business strategy is successful, revenue should rise in turn increasing profits.</a:t>
            </a:r>
          </a:p>
          <a:p>
            <a:endParaRPr lang="en-AU" dirty="0" smtClean="0">
              <a:solidFill>
                <a:schemeClr val="accent2">
                  <a:lumMod val="20000"/>
                  <a:lumOff val="80000"/>
                </a:schemeClr>
              </a:solidFill>
            </a:endParaRPr>
          </a:p>
          <a:p>
            <a:r>
              <a:rPr lang="en-AU" dirty="0" smtClean="0">
                <a:solidFill>
                  <a:schemeClr val="accent2">
                    <a:lumMod val="20000"/>
                    <a:lumOff val="80000"/>
                  </a:schemeClr>
                </a:solidFill>
              </a:rPr>
              <a:t>Negative – if the strategy is ineffective, the business could experience a decrease in revenues or an increase in costs which both result in lower profits.</a:t>
            </a:r>
            <a:endParaRPr lang="en-AU" dirty="0">
              <a:solidFill>
                <a:schemeClr val="accent2">
                  <a:lumMod val="20000"/>
                  <a:lumOff val="80000"/>
                </a:schemeClr>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Enhancing Shareholder Value</a:t>
            </a:r>
            <a:endParaRPr lang="en-AU" dirty="0"/>
          </a:p>
        </p:txBody>
      </p:sp>
      <p:sp>
        <p:nvSpPr>
          <p:cNvPr id="3" name="Content Placeholder 2"/>
          <p:cNvSpPr>
            <a:spLocks noGrp="1"/>
          </p:cNvSpPr>
          <p:nvPr>
            <p:ph idx="1"/>
          </p:nvPr>
        </p:nvSpPr>
        <p:spPr/>
        <p:txBody>
          <a:bodyPr/>
          <a:lstStyle/>
          <a:p>
            <a:r>
              <a:rPr lang="en-AU" dirty="0" smtClean="0">
                <a:solidFill>
                  <a:schemeClr val="accent2">
                    <a:lumMod val="20000"/>
                    <a:lumOff val="80000"/>
                  </a:schemeClr>
                </a:solidFill>
              </a:rPr>
              <a:t>Positive – The increase in value experienced by stakeholders when a strategy is successfully introduced </a:t>
            </a:r>
            <a:r>
              <a:rPr lang="en-AU" dirty="0" err="1" smtClean="0">
                <a:solidFill>
                  <a:schemeClr val="accent2">
                    <a:lumMod val="20000"/>
                    <a:lumOff val="80000"/>
                  </a:schemeClr>
                </a:solidFill>
              </a:rPr>
              <a:t>eg</a:t>
            </a:r>
            <a:r>
              <a:rPr lang="en-AU" dirty="0" smtClean="0">
                <a:solidFill>
                  <a:schemeClr val="accent2">
                    <a:lumMod val="20000"/>
                    <a:lumOff val="80000"/>
                  </a:schemeClr>
                </a:solidFill>
              </a:rPr>
              <a:t>. Business becomes more profitable, shareholders receive bigger return on investment.</a:t>
            </a:r>
            <a:endParaRPr lang="en-AU" dirty="0">
              <a:solidFill>
                <a:schemeClr val="accent2">
                  <a:lumMod val="20000"/>
                  <a:lumOff val="80000"/>
                </a:schemeClr>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Dividends</a:t>
            </a:r>
            <a:endParaRPr lang="en-AU" dirty="0"/>
          </a:p>
        </p:txBody>
      </p:sp>
      <p:sp>
        <p:nvSpPr>
          <p:cNvPr id="3" name="Content Placeholder 2"/>
          <p:cNvSpPr>
            <a:spLocks noGrp="1"/>
          </p:cNvSpPr>
          <p:nvPr>
            <p:ph idx="1"/>
          </p:nvPr>
        </p:nvSpPr>
        <p:spPr/>
        <p:txBody>
          <a:bodyPr/>
          <a:lstStyle/>
          <a:p>
            <a:r>
              <a:rPr lang="en-AU" dirty="0" smtClean="0">
                <a:solidFill>
                  <a:schemeClr val="accent2">
                    <a:lumMod val="20000"/>
                    <a:lumOff val="80000"/>
                  </a:schemeClr>
                </a:solidFill>
              </a:rPr>
              <a:t>Positive – As shareholder value is enhanced, shareholders/owners can also expect greater dividends/return. </a:t>
            </a:r>
          </a:p>
          <a:p>
            <a:endParaRPr lang="en-AU" dirty="0" smtClean="0">
              <a:solidFill>
                <a:schemeClr val="accent2">
                  <a:lumMod val="20000"/>
                  <a:lumOff val="80000"/>
                </a:schemeClr>
              </a:solidFill>
            </a:endParaRPr>
          </a:p>
          <a:p>
            <a:r>
              <a:rPr lang="en-AU" dirty="0" smtClean="0"/>
              <a:t>The business may choose to use it’s extra profits to expand or invest into the company.</a:t>
            </a:r>
            <a:endParaRPr lang="en-AU"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Share Price/ Value of the Business</a:t>
            </a:r>
            <a:endParaRPr lang="en-AU" dirty="0"/>
          </a:p>
        </p:txBody>
      </p:sp>
      <p:sp>
        <p:nvSpPr>
          <p:cNvPr id="3" name="Content Placeholder 2"/>
          <p:cNvSpPr>
            <a:spLocks noGrp="1"/>
          </p:cNvSpPr>
          <p:nvPr>
            <p:ph idx="1"/>
          </p:nvPr>
        </p:nvSpPr>
        <p:spPr/>
        <p:txBody>
          <a:bodyPr/>
          <a:lstStyle/>
          <a:p>
            <a:r>
              <a:rPr lang="en-AU" dirty="0" smtClean="0">
                <a:solidFill>
                  <a:schemeClr val="accent2">
                    <a:lumMod val="20000"/>
                    <a:lumOff val="80000"/>
                  </a:schemeClr>
                </a:solidFill>
              </a:rPr>
              <a:t>Positive – Successful strategy = greater return for investment causing rise in share price. Other investors will pay more for the business or shares in the business.</a:t>
            </a:r>
          </a:p>
          <a:p>
            <a:endParaRPr lang="en-AU" dirty="0" smtClean="0">
              <a:solidFill>
                <a:schemeClr val="accent2">
                  <a:lumMod val="20000"/>
                  <a:lumOff val="80000"/>
                </a:schemeClr>
              </a:solidFill>
            </a:endParaRPr>
          </a:p>
          <a:p>
            <a:r>
              <a:rPr lang="en-AU" dirty="0" smtClean="0">
                <a:solidFill>
                  <a:schemeClr val="accent2">
                    <a:lumMod val="20000"/>
                    <a:lumOff val="80000"/>
                  </a:schemeClr>
                </a:solidFill>
              </a:rPr>
              <a:t>Negative – Unsuccessful strategy = falling investor confidence and investors selling their shares to minimise loss.</a:t>
            </a:r>
            <a:endParaRPr lang="en-AU" dirty="0">
              <a:solidFill>
                <a:schemeClr val="accent2">
                  <a:lumMod val="20000"/>
                  <a:lumOff val="80000"/>
                </a:schemeClr>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Prompt for remembering</a:t>
            </a:r>
            <a:endParaRPr lang="en-AU" dirty="0"/>
          </a:p>
        </p:txBody>
      </p:sp>
      <p:sp>
        <p:nvSpPr>
          <p:cNvPr id="3" name="Content Placeholder 2"/>
          <p:cNvSpPr>
            <a:spLocks noGrp="1"/>
          </p:cNvSpPr>
          <p:nvPr>
            <p:ph idx="1"/>
          </p:nvPr>
        </p:nvSpPr>
        <p:spPr/>
        <p:txBody>
          <a:bodyPr/>
          <a:lstStyle/>
          <a:p>
            <a:r>
              <a:rPr lang="en-AU" dirty="0" err="1" smtClean="0">
                <a:solidFill>
                  <a:schemeClr val="accent1"/>
                </a:solidFill>
              </a:rPr>
              <a:t>ROC</a:t>
            </a:r>
            <a:r>
              <a:rPr lang="en-AU" dirty="0" err="1" smtClean="0">
                <a:solidFill>
                  <a:schemeClr val="accent2">
                    <a:lumMod val="20000"/>
                    <a:lumOff val="80000"/>
                  </a:schemeClr>
                </a:solidFill>
              </a:rPr>
              <a:t>k</a:t>
            </a:r>
            <a:r>
              <a:rPr lang="en-AU" dirty="0" smtClean="0">
                <a:solidFill>
                  <a:schemeClr val="accent1"/>
                </a:solidFill>
              </a:rPr>
              <a:t> PEDS</a:t>
            </a:r>
          </a:p>
          <a:p>
            <a:r>
              <a:rPr lang="en-AU" dirty="0" smtClean="0">
                <a:solidFill>
                  <a:schemeClr val="accent2">
                    <a:lumMod val="20000"/>
                    <a:lumOff val="80000"/>
                  </a:schemeClr>
                </a:solidFill>
              </a:rPr>
              <a:t>R - Revenue</a:t>
            </a:r>
            <a:br>
              <a:rPr lang="en-AU" dirty="0" smtClean="0">
                <a:solidFill>
                  <a:schemeClr val="accent2">
                    <a:lumMod val="20000"/>
                    <a:lumOff val="80000"/>
                  </a:schemeClr>
                </a:solidFill>
              </a:rPr>
            </a:br>
            <a:r>
              <a:rPr lang="en-AU" dirty="0" smtClean="0">
                <a:solidFill>
                  <a:schemeClr val="accent2">
                    <a:lumMod val="20000"/>
                    <a:lumOff val="80000"/>
                  </a:schemeClr>
                </a:solidFill>
              </a:rPr>
              <a:t>O – Ownership</a:t>
            </a:r>
            <a:br>
              <a:rPr lang="en-AU" dirty="0" smtClean="0">
                <a:solidFill>
                  <a:schemeClr val="accent2">
                    <a:lumMod val="20000"/>
                    <a:lumOff val="80000"/>
                  </a:schemeClr>
                </a:solidFill>
              </a:rPr>
            </a:br>
            <a:r>
              <a:rPr lang="en-AU" dirty="0" smtClean="0">
                <a:solidFill>
                  <a:schemeClr val="accent2">
                    <a:lumMod val="20000"/>
                    <a:lumOff val="80000"/>
                  </a:schemeClr>
                </a:solidFill>
              </a:rPr>
              <a:t>C(k)- Costs</a:t>
            </a:r>
          </a:p>
          <a:p>
            <a:r>
              <a:rPr lang="en-AU" dirty="0" smtClean="0">
                <a:solidFill>
                  <a:schemeClr val="accent2">
                    <a:lumMod val="20000"/>
                    <a:lumOff val="80000"/>
                  </a:schemeClr>
                </a:solidFill>
              </a:rPr>
              <a:t>P - Profits</a:t>
            </a:r>
            <a:br>
              <a:rPr lang="en-AU" dirty="0" smtClean="0">
                <a:solidFill>
                  <a:schemeClr val="accent2">
                    <a:lumMod val="20000"/>
                    <a:lumOff val="80000"/>
                  </a:schemeClr>
                </a:solidFill>
              </a:rPr>
            </a:br>
            <a:r>
              <a:rPr lang="en-AU" dirty="0" smtClean="0">
                <a:solidFill>
                  <a:schemeClr val="accent2">
                    <a:lumMod val="20000"/>
                    <a:lumOff val="80000"/>
                  </a:schemeClr>
                </a:solidFill>
              </a:rPr>
              <a:t>E – Enhancing shareholder value</a:t>
            </a:r>
            <a:br>
              <a:rPr lang="en-AU" dirty="0" smtClean="0">
                <a:solidFill>
                  <a:schemeClr val="accent2">
                    <a:lumMod val="20000"/>
                    <a:lumOff val="80000"/>
                  </a:schemeClr>
                </a:solidFill>
              </a:rPr>
            </a:br>
            <a:r>
              <a:rPr lang="en-AU" dirty="0" smtClean="0">
                <a:solidFill>
                  <a:schemeClr val="accent2">
                    <a:lumMod val="20000"/>
                    <a:lumOff val="80000"/>
                  </a:schemeClr>
                </a:solidFill>
              </a:rPr>
              <a:t>D - Dividends</a:t>
            </a:r>
            <a:br>
              <a:rPr lang="en-AU" dirty="0" smtClean="0">
                <a:solidFill>
                  <a:schemeClr val="accent2">
                    <a:lumMod val="20000"/>
                    <a:lumOff val="80000"/>
                  </a:schemeClr>
                </a:solidFill>
              </a:rPr>
            </a:br>
            <a:r>
              <a:rPr lang="en-AU" dirty="0" smtClean="0">
                <a:solidFill>
                  <a:schemeClr val="accent2">
                    <a:lumMod val="20000"/>
                    <a:lumOff val="80000"/>
                  </a:schemeClr>
                </a:solidFill>
              </a:rPr>
              <a:t>S – Share Price</a:t>
            </a:r>
            <a:endParaRPr lang="en-AU" dirty="0">
              <a:solidFill>
                <a:schemeClr val="accent2">
                  <a:lumMod val="20000"/>
                  <a:lumOff val="80000"/>
                </a:schemeClr>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Complete Examining Business </a:t>
            </a:r>
            <a:r>
              <a:rPr lang="en-AU" smtClean="0"/>
              <a:t>Studies worksheets</a:t>
            </a:r>
            <a:endParaRPr lang="en-AU"/>
          </a:p>
        </p:txBody>
      </p:sp>
      <p:sp>
        <p:nvSpPr>
          <p:cNvPr id="3" name="Content Placeholder 2"/>
          <p:cNvSpPr>
            <a:spLocks noGrp="1"/>
          </p:cNvSpPr>
          <p:nvPr>
            <p:ph idx="1"/>
          </p:nvPr>
        </p:nvSpPr>
        <p:spPr/>
        <p:txBody>
          <a:bodyPr/>
          <a:lstStyle/>
          <a:p>
            <a:endParaRPr lang="en-A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690104"/>
          </a:xfrm>
        </p:spPr>
        <p:txBody>
          <a:bodyPr>
            <a:normAutofit lnSpcReduction="10000"/>
          </a:bodyPr>
          <a:lstStyle/>
          <a:p>
            <a:r>
              <a:rPr lang="en-AU" dirty="0" smtClean="0">
                <a:solidFill>
                  <a:schemeClr val="accent1"/>
                </a:solidFill>
              </a:rPr>
              <a:t>Managers need to be aware of all the things that contribute to the overall customer need and develop a product that meets that need. </a:t>
            </a:r>
          </a:p>
          <a:p>
            <a:r>
              <a:rPr lang="en-AU" dirty="0" smtClean="0"/>
              <a:t>The managers of </a:t>
            </a:r>
            <a:r>
              <a:rPr lang="en-AU" dirty="0" err="1" smtClean="0"/>
              <a:t>Easyfoods</a:t>
            </a:r>
            <a:r>
              <a:rPr lang="en-AU" dirty="0" smtClean="0"/>
              <a:t> Limited, for example, could have developed products to compete with McCain Foods (NZ) Limited ‘Healthy Choice’ brand, or Heinz </a:t>
            </a:r>
            <a:r>
              <a:rPr lang="en-AU" dirty="0" err="1" smtClean="0"/>
              <a:t>Wattie’s</a:t>
            </a:r>
            <a:r>
              <a:rPr lang="en-AU" dirty="0" smtClean="0"/>
              <a:t> Limited ‘</a:t>
            </a:r>
            <a:r>
              <a:rPr lang="en-AU" dirty="0" err="1" smtClean="0"/>
              <a:t>WeightWatchers’</a:t>
            </a:r>
            <a:r>
              <a:rPr lang="en-AU" dirty="0" smtClean="0"/>
              <a:t> brand or Nestlé Australia’s Limited ‘Lean Cuisine’ brand. It would be very difficult to compete with these global businesses in the supermarket freezers!</a:t>
            </a:r>
            <a:endParaRPr lang="en-A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546088"/>
          </a:xfrm>
        </p:spPr>
        <p:txBody>
          <a:bodyPr>
            <a:normAutofit/>
          </a:bodyPr>
          <a:lstStyle/>
          <a:p>
            <a:r>
              <a:rPr lang="en-AU" dirty="0" smtClean="0"/>
              <a:t>Instead, the managers of </a:t>
            </a:r>
            <a:r>
              <a:rPr lang="en-AU" dirty="0" err="1" smtClean="0"/>
              <a:t>Easyfoods</a:t>
            </a:r>
            <a:r>
              <a:rPr lang="en-AU" dirty="0" smtClean="0"/>
              <a:t> chose to develop products that used a different technology to provide quicker, more delicious, ready meals that better met the needs of specific groups of customers such as those with type 2 diabetes. </a:t>
            </a:r>
          </a:p>
          <a:p>
            <a:r>
              <a:rPr lang="en-AU" dirty="0" smtClean="0"/>
              <a:t>The way the managers responded to the internal environmental influence of products is one of the main reasons the business is growing strongly</a:t>
            </a:r>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Location</a:t>
            </a:r>
            <a:endParaRPr lang="en-AU" dirty="0"/>
          </a:p>
        </p:txBody>
      </p:sp>
      <p:sp>
        <p:nvSpPr>
          <p:cNvPr id="3" name="Content Placeholder 2"/>
          <p:cNvSpPr>
            <a:spLocks noGrp="1"/>
          </p:cNvSpPr>
          <p:nvPr>
            <p:ph idx="1"/>
          </p:nvPr>
        </p:nvSpPr>
        <p:spPr/>
        <p:txBody>
          <a:bodyPr>
            <a:normAutofit lnSpcReduction="10000"/>
          </a:bodyPr>
          <a:lstStyle/>
          <a:p>
            <a:r>
              <a:rPr lang="en-AU" dirty="0" smtClean="0"/>
              <a:t>Managers of a business can also choose the location of the business. </a:t>
            </a:r>
          </a:p>
          <a:p>
            <a:r>
              <a:rPr lang="en-AU" dirty="0" smtClean="0">
                <a:solidFill>
                  <a:schemeClr val="accent1">
                    <a:lumMod val="75000"/>
                  </a:schemeClr>
                </a:solidFill>
              </a:rPr>
              <a:t>Location is an </a:t>
            </a:r>
          </a:p>
          <a:p>
            <a:pPr>
              <a:buNone/>
            </a:pPr>
            <a:r>
              <a:rPr lang="en-AU" dirty="0" smtClean="0">
                <a:solidFill>
                  <a:schemeClr val="accent1">
                    <a:lumMod val="75000"/>
                  </a:schemeClr>
                </a:solidFill>
              </a:rPr>
              <a:t>internal influence</a:t>
            </a:r>
          </a:p>
          <a:p>
            <a:pPr>
              <a:buNone/>
            </a:pPr>
            <a:r>
              <a:rPr lang="en-AU" dirty="0" smtClean="0">
                <a:solidFill>
                  <a:schemeClr val="accent1">
                    <a:lumMod val="75000"/>
                  </a:schemeClr>
                </a:solidFill>
              </a:rPr>
              <a:t>that will have a </a:t>
            </a:r>
          </a:p>
          <a:p>
            <a:pPr>
              <a:buNone/>
            </a:pPr>
            <a:r>
              <a:rPr lang="en-AU" dirty="0" smtClean="0">
                <a:solidFill>
                  <a:schemeClr val="accent1">
                    <a:lumMod val="75000"/>
                  </a:schemeClr>
                </a:solidFill>
              </a:rPr>
              <a:t>strong influence </a:t>
            </a:r>
          </a:p>
          <a:p>
            <a:pPr>
              <a:buNone/>
            </a:pPr>
            <a:r>
              <a:rPr lang="en-AU" dirty="0" smtClean="0">
                <a:solidFill>
                  <a:schemeClr val="accent1">
                    <a:lumMod val="75000"/>
                  </a:schemeClr>
                </a:solidFill>
              </a:rPr>
              <a:t>on the success </a:t>
            </a:r>
          </a:p>
          <a:p>
            <a:pPr>
              <a:buNone/>
            </a:pPr>
            <a:r>
              <a:rPr lang="en-AU" dirty="0" smtClean="0">
                <a:solidFill>
                  <a:schemeClr val="accent1">
                    <a:lumMod val="75000"/>
                  </a:schemeClr>
                </a:solidFill>
              </a:rPr>
              <a:t>of many </a:t>
            </a:r>
          </a:p>
          <a:p>
            <a:pPr>
              <a:buNone/>
            </a:pPr>
            <a:r>
              <a:rPr lang="en-AU" dirty="0" smtClean="0">
                <a:solidFill>
                  <a:schemeClr val="accent1">
                    <a:lumMod val="75000"/>
                  </a:schemeClr>
                </a:solidFill>
              </a:rPr>
              <a:t>businesses. </a:t>
            </a:r>
            <a:endParaRPr lang="en-AU" dirty="0">
              <a:solidFill>
                <a:schemeClr val="accent1">
                  <a:lumMod val="75000"/>
                </a:schemeClr>
              </a:solidFill>
            </a:endParaRPr>
          </a:p>
        </p:txBody>
      </p:sp>
      <p:pic>
        <p:nvPicPr>
          <p:cNvPr id="1027" name="Picture 3"/>
          <p:cNvPicPr>
            <a:picLocks noChangeAspect="1" noChangeArrowheads="1"/>
          </p:cNvPicPr>
          <p:nvPr/>
        </p:nvPicPr>
        <p:blipFill>
          <a:blip r:embed="rId2" cstate="print"/>
          <a:srcRect/>
          <a:stretch>
            <a:fillRect/>
          </a:stretch>
        </p:blipFill>
        <p:spPr bwMode="auto">
          <a:xfrm>
            <a:off x="3779912" y="3068960"/>
            <a:ext cx="5133975" cy="34766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78136"/>
          </a:xfrm>
        </p:spPr>
        <p:txBody>
          <a:bodyPr/>
          <a:lstStyle/>
          <a:p>
            <a:r>
              <a:rPr lang="en-AU" dirty="0" smtClean="0"/>
              <a:t>The success of many of the food franchise businesses such as Gloria Jean’s coffee, Subway, McDonalds or Kentucky Fried Chicken, for example, will depend very much on the location of the business. </a:t>
            </a:r>
          </a:p>
          <a:p>
            <a:endParaRPr lang="en-AU" dirty="0" smtClean="0"/>
          </a:p>
          <a:p>
            <a:r>
              <a:rPr lang="en-AU" dirty="0" smtClean="0"/>
              <a:t>In fact, most retail businesses depend on location for their success. </a:t>
            </a:r>
            <a:endParaRPr lang="en-A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This is why the owners of many retail businesses are prepared to pay very large rents or leases in shopping centres. The shopping centre delivers the ‘passing trade’ essential for a retail business.</a:t>
            </a:r>
            <a:endParaRPr lang="en-AU" dirty="0"/>
          </a:p>
        </p:txBody>
      </p:sp>
      <p:pic>
        <p:nvPicPr>
          <p:cNvPr id="2050" name="Picture 2"/>
          <p:cNvPicPr>
            <a:picLocks noChangeAspect="1" noChangeArrowheads="1"/>
          </p:cNvPicPr>
          <p:nvPr/>
        </p:nvPicPr>
        <p:blipFill>
          <a:blip r:embed="rId2" cstate="print"/>
          <a:srcRect/>
          <a:stretch>
            <a:fillRect/>
          </a:stretch>
        </p:blipFill>
        <p:spPr bwMode="auto">
          <a:xfrm>
            <a:off x="206891" y="4581129"/>
            <a:ext cx="8937110" cy="2276872"/>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Resources</a:t>
            </a:r>
            <a:endParaRPr lang="en-AU" dirty="0"/>
          </a:p>
        </p:txBody>
      </p:sp>
      <p:sp>
        <p:nvSpPr>
          <p:cNvPr id="3" name="Content Placeholder 2"/>
          <p:cNvSpPr>
            <a:spLocks noGrp="1"/>
          </p:cNvSpPr>
          <p:nvPr>
            <p:ph idx="1"/>
          </p:nvPr>
        </p:nvSpPr>
        <p:spPr/>
        <p:txBody>
          <a:bodyPr>
            <a:normAutofit fontScale="92500"/>
          </a:bodyPr>
          <a:lstStyle/>
          <a:p>
            <a:r>
              <a:rPr lang="en-AU" dirty="0" smtClean="0">
                <a:solidFill>
                  <a:schemeClr val="accent1">
                    <a:lumMod val="75000"/>
                  </a:schemeClr>
                </a:solidFill>
              </a:rPr>
              <a:t>The manager of a business also has control over the resources needed to conduct the operations of the business. </a:t>
            </a:r>
          </a:p>
          <a:p>
            <a:r>
              <a:rPr lang="en-AU" dirty="0" smtClean="0">
                <a:solidFill>
                  <a:schemeClr val="accent1">
                    <a:lumMod val="75000"/>
                  </a:schemeClr>
                </a:solidFill>
              </a:rPr>
              <a:t>Resources refer to things like finance, employees, equipment and raw materials. </a:t>
            </a:r>
          </a:p>
          <a:p>
            <a:r>
              <a:rPr lang="en-AU" dirty="0" smtClean="0"/>
              <a:t>The way the resources are acquired and used will affect things like the quality and value for money of the product and directly impact on the competitiveness of the product.</a:t>
            </a:r>
            <a:endParaRPr lang="en-A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64</TotalTime>
  <Words>1520</Words>
  <Application>Microsoft Office PowerPoint</Application>
  <PresentationFormat>On-screen Show (4:3)</PresentationFormat>
  <Paragraphs>115</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Verve</vt:lpstr>
      <vt:lpstr>Internal Influences in the Business Environment</vt:lpstr>
      <vt:lpstr>Internal influences</vt:lpstr>
      <vt:lpstr>Products</vt:lpstr>
      <vt:lpstr>Slide 4</vt:lpstr>
      <vt:lpstr>Slide 5</vt:lpstr>
      <vt:lpstr>Location</vt:lpstr>
      <vt:lpstr>Slide 7</vt:lpstr>
      <vt:lpstr>Slide 8</vt:lpstr>
      <vt:lpstr>Resources</vt:lpstr>
      <vt:lpstr>Slide 10</vt:lpstr>
      <vt:lpstr>Management and business culture </vt:lpstr>
      <vt:lpstr>Slide 12</vt:lpstr>
      <vt:lpstr>Slide 13</vt:lpstr>
      <vt:lpstr>Slide 14</vt:lpstr>
      <vt:lpstr>Slide 15</vt:lpstr>
      <vt:lpstr>Stakeholders</vt:lpstr>
      <vt:lpstr>Slide 17</vt:lpstr>
      <vt:lpstr>Slide 18</vt:lpstr>
      <vt:lpstr>Slide 19</vt:lpstr>
      <vt:lpstr>Slide 20</vt:lpstr>
      <vt:lpstr>Effects of an internal Change on Stakeholders</vt:lpstr>
      <vt:lpstr>Customers</vt:lpstr>
      <vt:lpstr>Creditors</vt:lpstr>
      <vt:lpstr>Government</vt:lpstr>
      <vt:lpstr>Owners</vt:lpstr>
      <vt:lpstr>Employees</vt:lpstr>
      <vt:lpstr>Society</vt:lpstr>
      <vt:lpstr>Prompt for remembering</vt:lpstr>
      <vt:lpstr>The Effects of an Internal Change on the Financial Situation of a Business</vt:lpstr>
      <vt:lpstr>Revenue</vt:lpstr>
      <vt:lpstr>Ownership</vt:lpstr>
      <vt:lpstr>Costs</vt:lpstr>
      <vt:lpstr>Profits</vt:lpstr>
      <vt:lpstr>Enhancing Shareholder Value</vt:lpstr>
      <vt:lpstr>Dividends</vt:lpstr>
      <vt:lpstr>Share Price/ Value of the Business</vt:lpstr>
      <vt:lpstr>Prompt for remembering</vt:lpstr>
      <vt:lpstr>Complete Examining Business Studies worksheets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Influences in the Business Environment</dc:title>
  <dc:creator>Kelly</dc:creator>
  <cp:lastModifiedBy>Kelly</cp:lastModifiedBy>
  <cp:revision>7</cp:revision>
  <dcterms:created xsi:type="dcterms:W3CDTF">2015-03-04T10:48:39Z</dcterms:created>
  <dcterms:modified xsi:type="dcterms:W3CDTF">2015-03-09T10:43:19Z</dcterms:modified>
</cp:coreProperties>
</file>