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5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7" r:id="rId17"/>
    <p:sldId id="278" r:id="rId18"/>
    <p:sldId id="271" r:id="rId19"/>
    <p:sldId id="272" r:id="rId20"/>
    <p:sldId id="273" r:id="rId21"/>
    <p:sldId id="274" r:id="rId22"/>
    <p:sldId id="275" r:id="rId23"/>
    <p:sldId id="276"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300" r:id="rId45"/>
    <p:sldId id="299"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0"/>
  </p:normalViewPr>
  <p:slideViewPr>
    <p:cSldViewPr snapToGrid="0" snapToObjects="1">
      <p:cViewPr varScale="1">
        <p:scale>
          <a:sx n="100" d="100"/>
          <a:sy n="100" d="100"/>
        </p:scale>
        <p:origin x="464"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handoutMaster" Target="handoutMasters/handout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C941BE1-F15B-574F-A23B-A37D2FF9DE94}" type="datetimeFigureOut">
              <a:rPr lang="en-US" smtClean="0"/>
              <a:t>6/28/16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988BBF-0986-CD4D-AD30-79FE17EDDF04}" type="slidenum">
              <a:rPr lang="en-US" smtClean="0"/>
              <a:t>‹#›</a:t>
            </a:fld>
            <a:endParaRPr lang="en-US"/>
          </a:p>
        </p:txBody>
      </p:sp>
    </p:spTree>
    <p:extLst>
      <p:ext uri="{BB962C8B-B14F-4D97-AF65-F5344CB8AC3E}">
        <p14:creationId xmlns:p14="http://schemas.microsoft.com/office/powerpoint/2010/main" val="10864177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6/28/16</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6/28/16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6/28/16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6/28/16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6/28/16</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Key influences on Human Resource Management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475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81304"/>
            <a:ext cx="10018713" cy="1221828"/>
          </a:xfrm>
        </p:spPr>
        <p:txBody>
          <a:bodyPr/>
          <a:lstStyle/>
          <a:p>
            <a:r>
              <a:rPr lang="en-US" b="1"/>
              <a:t>Society </a:t>
            </a:r>
            <a:endParaRPr lang="en-US"/>
          </a:p>
        </p:txBody>
      </p:sp>
      <p:sp>
        <p:nvSpPr>
          <p:cNvPr id="3" name="Content Placeholder 2"/>
          <p:cNvSpPr>
            <a:spLocks noGrp="1"/>
          </p:cNvSpPr>
          <p:nvPr>
            <p:ph idx="1"/>
          </p:nvPr>
        </p:nvSpPr>
        <p:spPr>
          <a:xfrm>
            <a:off x="1040524" y="1403132"/>
            <a:ext cx="11151476" cy="5312977"/>
          </a:xfrm>
        </p:spPr>
        <p:txBody>
          <a:bodyPr>
            <a:normAutofit/>
          </a:bodyPr>
          <a:lstStyle/>
          <a:p>
            <a:r>
              <a:rPr lang="en-US" i="1" dirty="0">
                <a:solidFill>
                  <a:srgbClr val="FF0000"/>
                </a:solidFill>
              </a:rPr>
              <a:t>Society </a:t>
            </a:r>
            <a:r>
              <a:rPr lang="en-US" dirty="0">
                <a:solidFill>
                  <a:srgbClr val="FF0000"/>
                </a:solidFill>
              </a:rPr>
              <a:t>is an often ignored but most important stakeholder in the human resource management process. </a:t>
            </a:r>
            <a:endParaRPr lang="en-US" dirty="0" smtClean="0">
              <a:solidFill>
                <a:srgbClr val="FF0000"/>
              </a:solidFill>
            </a:endParaRPr>
          </a:p>
          <a:p>
            <a:r>
              <a:rPr lang="en-US" dirty="0" smtClean="0">
                <a:solidFill>
                  <a:srgbClr val="FF0000"/>
                </a:solidFill>
              </a:rPr>
              <a:t>This </a:t>
            </a:r>
            <a:r>
              <a:rPr lang="en-US" dirty="0">
                <a:solidFill>
                  <a:srgbClr val="FF0000"/>
                </a:solidFill>
              </a:rPr>
              <a:t>is because businesses operate within society and the decisions they make impact on society. </a:t>
            </a:r>
            <a:endParaRPr lang="en-US" dirty="0" smtClean="0">
              <a:solidFill>
                <a:srgbClr val="FF0000"/>
              </a:solidFill>
            </a:endParaRPr>
          </a:p>
          <a:p>
            <a:r>
              <a:rPr lang="en-US" dirty="0" smtClean="0"/>
              <a:t>The </a:t>
            </a:r>
            <a:r>
              <a:rPr lang="en-US" dirty="0"/>
              <a:t>people who own businesses and the people who work in them make up most of society. </a:t>
            </a:r>
            <a:endParaRPr lang="en-US" dirty="0" smtClean="0"/>
          </a:p>
          <a:p>
            <a:r>
              <a:rPr lang="en-US" dirty="0" smtClean="0"/>
              <a:t>Decision </a:t>
            </a:r>
            <a:r>
              <a:rPr lang="en-US" dirty="0"/>
              <a:t>making in the human resource process influences the availability of goods and services and the prices they are sold at. </a:t>
            </a:r>
            <a:endParaRPr lang="en-US" dirty="0" smtClean="0"/>
          </a:p>
          <a:p>
            <a:r>
              <a:rPr lang="en-US" dirty="0" smtClean="0"/>
              <a:t>The </a:t>
            </a:r>
            <a:r>
              <a:rPr lang="en-US" dirty="0"/>
              <a:t>decisions made in the human resource management process affect the standard of living and the rate of economic growth and these influence all Australians. </a:t>
            </a:r>
          </a:p>
        </p:txBody>
      </p:sp>
    </p:spTree>
    <p:extLst>
      <p:ext uri="{BB962C8B-B14F-4D97-AF65-F5344CB8AC3E}">
        <p14:creationId xmlns:p14="http://schemas.microsoft.com/office/powerpoint/2010/main" val="17308372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040525"/>
            <a:ext cx="10018713" cy="4750676"/>
          </a:xfrm>
        </p:spPr>
        <p:txBody>
          <a:bodyPr/>
          <a:lstStyle/>
          <a:p>
            <a:r>
              <a:rPr lang="en-US" sz="2800" dirty="0"/>
              <a:t>When employees and employers are unable to resolve disputes, society may be inconvenienced by strikes. </a:t>
            </a:r>
            <a:endParaRPr lang="en-US" sz="2800" dirty="0" smtClean="0"/>
          </a:p>
          <a:p>
            <a:r>
              <a:rPr lang="en-US" sz="2800" dirty="0" smtClean="0"/>
              <a:t>In </a:t>
            </a:r>
            <a:r>
              <a:rPr lang="en-US" sz="2800" dirty="0"/>
              <a:t>the past that was very common but under the Fair Work Act there has been a significant reduction in industrial action. </a:t>
            </a:r>
          </a:p>
          <a:p>
            <a:endParaRPr lang="en-US" dirty="0"/>
          </a:p>
        </p:txBody>
      </p:sp>
    </p:spTree>
    <p:extLst>
      <p:ext uri="{BB962C8B-B14F-4D97-AF65-F5344CB8AC3E}">
        <p14:creationId xmlns:p14="http://schemas.microsoft.com/office/powerpoint/2010/main" val="5305135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4311" y="685800"/>
            <a:ext cx="10018712" cy="267792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4311" y="3547242"/>
            <a:ext cx="10058400" cy="2847996"/>
          </a:xfrm>
          <a:prstGeom prst="rect">
            <a:avLst/>
          </a:prstGeom>
        </p:spPr>
      </p:pic>
    </p:spTree>
    <p:extLst>
      <p:ext uri="{BB962C8B-B14F-4D97-AF65-F5344CB8AC3E}">
        <p14:creationId xmlns:p14="http://schemas.microsoft.com/office/powerpoint/2010/main" val="2000957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4311" y="0"/>
            <a:ext cx="9931667" cy="31242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4624" y="3481114"/>
            <a:ext cx="10058400" cy="2739215"/>
          </a:xfrm>
          <a:prstGeom prst="rect">
            <a:avLst/>
          </a:prstGeom>
        </p:spPr>
      </p:pic>
    </p:spTree>
    <p:extLst>
      <p:ext uri="{BB962C8B-B14F-4D97-AF65-F5344CB8AC3E}">
        <p14:creationId xmlns:p14="http://schemas.microsoft.com/office/powerpoint/2010/main" val="217484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89367" y="1768366"/>
            <a:ext cx="9608600" cy="3124200"/>
          </a:xfrm>
        </p:spPr>
      </p:pic>
    </p:spTree>
    <p:extLst>
      <p:ext uri="{BB962C8B-B14F-4D97-AF65-F5344CB8AC3E}">
        <p14:creationId xmlns:p14="http://schemas.microsoft.com/office/powerpoint/2010/main" val="2056221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the table below and outline the responsibilities of each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7677077"/>
              </p:ext>
            </p:extLst>
          </p:nvPr>
        </p:nvGraphicFramePr>
        <p:xfrm>
          <a:off x="1484313" y="2667000"/>
          <a:ext cx="10018712" cy="3859926"/>
        </p:xfrm>
        <a:graphic>
          <a:graphicData uri="http://schemas.openxmlformats.org/drawingml/2006/table">
            <a:tbl>
              <a:tblPr firstRow="1" bandRow="1">
                <a:tableStyleId>{5C22544A-7EE6-4342-B048-85BDC9FD1C3A}</a:tableStyleId>
              </a:tblPr>
              <a:tblGrid>
                <a:gridCol w="5009356"/>
                <a:gridCol w="5009356"/>
              </a:tblGrid>
              <a:tr h="551418">
                <a:tc>
                  <a:txBody>
                    <a:bodyPr/>
                    <a:lstStyle/>
                    <a:p>
                      <a:r>
                        <a:rPr lang="en-US" sz="2800" dirty="0" smtClean="0"/>
                        <a:t>STAKEHOLDER</a:t>
                      </a:r>
                      <a:endParaRPr lang="en-US" sz="2800" dirty="0"/>
                    </a:p>
                  </a:txBody>
                  <a:tcPr/>
                </a:tc>
                <a:tc>
                  <a:txBody>
                    <a:bodyPr/>
                    <a:lstStyle/>
                    <a:p>
                      <a:r>
                        <a:rPr lang="en-US" sz="2800" dirty="0" smtClean="0"/>
                        <a:t>RESPONSIBILITIES</a:t>
                      </a:r>
                      <a:endParaRPr lang="en-US" sz="2800" dirty="0"/>
                    </a:p>
                  </a:txBody>
                  <a:tcPr/>
                </a:tc>
              </a:tr>
              <a:tr h="551418">
                <a:tc>
                  <a:txBody>
                    <a:bodyPr/>
                    <a:lstStyle/>
                    <a:p>
                      <a:r>
                        <a:rPr lang="en-US" sz="2800" dirty="0" smtClean="0"/>
                        <a:t>Employers</a:t>
                      </a:r>
                      <a:endParaRPr lang="en-US" sz="2800" dirty="0"/>
                    </a:p>
                  </a:txBody>
                  <a:tcPr/>
                </a:tc>
                <a:tc>
                  <a:txBody>
                    <a:bodyPr/>
                    <a:lstStyle/>
                    <a:p>
                      <a:endParaRPr lang="en-US"/>
                    </a:p>
                  </a:txBody>
                  <a:tcPr/>
                </a:tc>
              </a:tr>
              <a:tr h="551418">
                <a:tc>
                  <a:txBody>
                    <a:bodyPr/>
                    <a:lstStyle/>
                    <a:p>
                      <a:r>
                        <a:rPr lang="en-US" sz="2800" dirty="0" smtClean="0"/>
                        <a:t>Employees</a:t>
                      </a:r>
                      <a:endParaRPr lang="en-US" sz="2800" dirty="0"/>
                    </a:p>
                  </a:txBody>
                  <a:tcPr/>
                </a:tc>
                <a:tc>
                  <a:txBody>
                    <a:bodyPr/>
                    <a:lstStyle/>
                    <a:p>
                      <a:endParaRPr lang="en-US"/>
                    </a:p>
                  </a:txBody>
                  <a:tcPr/>
                </a:tc>
              </a:tr>
              <a:tr h="551418">
                <a:tc>
                  <a:txBody>
                    <a:bodyPr/>
                    <a:lstStyle/>
                    <a:p>
                      <a:r>
                        <a:rPr lang="en-US" sz="2800" dirty="0" smtClean="0"/>
                        <a:t>Employer associations</a:t>
                      </a:r>
                      <a:endParaRPr lang="en-US" sz="2800" dirty="0"/>
                    </a:p>
                  </a:txBody>
                  <a:tcPr/>
                </a:tc>
                <a:tc>
                  <a:txBody>
                    <a:bodyPr/>
                    <a:lstStyle/>
                    <a:p>
                      <a:endParaRPr lang="en-US"/>
                    </a:p>
                  </a:txBody>
                  <a:tcPr/>
                </a:tc>
              </a:tr>
              <a:tr h="551418">
                <a:tc>
                  <a:txBody>
                    <a:bodyPr/>
                    <a:lstStyle/>
                    <a:p>
                      <a:r>
                        <a:rPr lang="en-US" sz="2800" dirty="0" smtClean="0"/>
                        <a:t>Unions</a:t>
                      </a:r>
                      <a:endParaRPr lang="en-US" sz="2800" dirty="0"/>
                    </a:p>
                  </a:txBody>
                  <a:tcPr/>
                </a:tc>
                <a:tc>
                  <a:txBody>
                    <a:bodyPr/>
                    <a:lstStyle/>
                    <a:p>
                      <a:endParaRPr lang="en-US"/>
                    </a:p>
                  </a:txBody>
                  <a:tcPr/>
                </a:tc>
              </a:tr>
              <a:tr h="551418">
                <a:tc>
                  <a:txBody>
                    <a:bodyPr/>
                    <a:lstStyle/>
                    <a:p>
                      <a:r>
                        <a:rPr lang="en-US" sz="2800" dirty="0" smtClean="0"/>
                        <a:t>Government </a:t>
                      </a:r>
                      <a:r>
                        <a:rPr lang="en-US" sz="2800" dirty="0" err="1" smtClean="0"/>
                        <a:t>organisations</a:t>
                      </a:r>
                      <a:endParaRPr lang="en-US" sz="2800" dirty="0"/>
                    </a:p>
                  </a:txBody>
                  <a:tcPr/>
                </a:tc>
                <a:tc>
                  <a:txBody>
                    <a:bodyPr/>
                    <a:lstStyle/>
                    <a:p>
                      <a:endParaRPr lang="en-US"/>
                    </a:p>
                  </a:txBody>
                  <a:tcPr/>
                </a:tc>
              </a:tr>
              <a:tr h="551418">
                <a:tc>
                  <a:txBody>
                    <a:bodyPr/>
                    <a:lstStyle/>
                    <a:p>
                      <a:r>
                        <a:rPr lang="en-US" sz="2800" dirty="0" smtClean="0"/>
                        <a:t>Society</a:t>
                      </a:r>
                      <a:endParaRPr lang="en-US" sz="2800"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0959328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Short answer questions</a:t>
            </a:r>
            <a:endParaRPr lang="en-AU" dirty="0"/>
          </a:p>
        </p:txBody>
      </p:sp>
      <p:sp>
        <p:nvSpPr>
          <p:cNvPr id="3" name="Content Placeholder 2"/>
          <p:cNvSpPr>
            <a:spLocks noGrp="1"/>
          </p:cNvSpPr>
          <p:nvPr>
            <p:ph idx="1"/>
          </p:nvPr>
        </p:nvSpPr>
        <p:spPr/>
        <p:txBody>
          <a:bodyPr/>
          <a:lstStyle/>
          <a:p>
            <a:pPr marL="457200" indent="-457200">
              <a:buFont typeface="+mj-lt"/>
              <a:buAutoNum type="arabicPeriod"/>
            </a:pPr>
            <a:r>
              <a:rPr lang="en-AU" dirty="0" smtClean="0"/>
              <a:t>Briefly explain the key difference between stakeholders and share holders.</a:t>
            </a:r>
          </a:p>
          <a:p>
            <a:pPr marL="457200" indent="-457200">
              <a:buFont typeface="+mj-lt"/>
              <a:buAutoNum type="arabicPeriod"/>
            </a:pPr>
            <a:r>
              <a:rPr lang="en-AU" dirty="0" smtClean="0"/>
              <a:t>Explain two reasons why some stakeholders are more important than others.</a:t>
            </a:r>
            <a:endParaRPr lang="en-AU" dirty="0"/>
          </a:p>
        </p:txBody>
      </p:sp>
    </p:spTree>
    <p:extLst>
      <p:ext uri="{BB962C8B-B14F-4D97-AF65-F5344CB8AC3E}">
        <p14:creationId xmlns:p14="http://schemas.microsoft.com/office/powerpoint/2010/main" val="4226304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Casestudy</a:t>
            </a:r>
            <a:endParaRPr lang="en-AU" dirty="0"/>
          </a:p>
        </p:txBody>
      </p:sp>
      <p:sp>
        <p:nvSpPr>
          <p:cNvPr id="3" name="Content Placeholder 2"/>
          <p:cNvSpPr>
            <a:spLocks noGrp="1"/>
          </p:cNvSpPr>
          <p:nvPr>
            <p:ph idx="1"/>
          </p:nvPr>
        </p:nvSpPr>
        <p:spPr/>
        <p:txBody>
          <a:bodyPr/>
          <a:lstStyle/>
          <a:p>
            <a:r>
              <a:rPr lang="en-AU" dirty="0" smtClean="0"/>
              <a:t>Choose one business that you  are interested in.</a:t>
            </a:r>
          </a:p>
          <a:p>
            <a:r>
              <a:rPr lang="en-AU" dirty="0" smtClean="0"/>
              <a:t>Identify the stakeholders of the business</a:t>
            </a:r>
          </a:p>
          <a:p>
            <a:r>
              <a:rPr lang="en-AU" dirty="0" smtClean="0"/>
              <a:t>Go to  the Fair Work Commission. What award would the employees of your chosen business  work under?</a:t>
            </a:r>
          </a:p>
          <a:p>
            <a:r>
              <a:rPr lang="en-AU" dirty="0" smtClean="0"/>
              <a:t>What sorts of things are covered by this award?</a:t>
            </a:r>
            <a:endParaRPr lang="en-AU" dirty="0"/>
          </a:p>
        </p:txBody>
      </p:sp>
    </p:spTree>
    <p:extLst>
      <p:ext uri="{BB962C8B-B14F-4D97-AF65-F5344CB8AC3E}">
        <p14:creationId xmlns:p14="http://schemas.microsoft.com/office/powerpoint/2010/main" val="10913257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u="sng" dirty="0"/>
              <a:t>Legal - the current legal framework </a:t>
            </a:r>
            <a:r>
              <a:rPr lang="en-US" dirty="0"/>
              <a:t/>
            </a:r>
            <a:br>
              <a:rPr lang="en-US" dirty="0"/>
            </a:br>
            <a:endParaRPr lang="en-US" dirty="0"/>
          </a:p>
        </p:txBody>
      </p:sp>
      <p:sp>
        <p:nvSpPr>
          <p:cNvPr id="3" name="Content Placeholder 2"/>
          <p:cNvSpPr>
            <a:spLocks noGrp="1"/>
          </p:cNvSpPr>
          <p:nvPr>
            <p:ph idx="1"/>
          </p:nvPr>
        </p:nvSpPr>
        <p:spPr>
          <a:xfrm>
            <a:off x="1484310" y="1813034"/>
            <a:ext cx="10018713" cy="5044965"/>
          </a:xfrm>
        </p:spPr>
        <p:txBody>
          <a:bodyPr>
            <a:normAutofit/>
          </a:bodyPr>
          <a:lstStyle/>
          <a:p>
            <a:r>
              <a:rPr lang="en-US" dirty="0"/>
              <a:t>The current legal framework influencing human resource management consists of statute law and common law. </a:t>
            </a:r>
            <a:endParaRPr lang="en-US" dirty="0" smtClean="0"/>
          </a:p>
          <a:p>
            <a:r>
              <a:rPr lang="en-US" dirty="0" smtClean="0">
                <a:solidFill>
                  <a:srgbClr val="FF0000"/>
                </a:solidFill>
              </a:rPr>
              <a:t>The </a:t>
            </a:r>
            <a:r>
              <a:rPr lang="en-US" i="1" dirty="0">
                <a:solidFill>
                  <a:srgbClr val="FF0000"/>
                </a:solidFill>
              </a:rPr>
              <a:t>common law </a:t>
            </a:r>
            <a:r>
              <a:rPr lang="en-US" dirty="0">
                <a:solidFill>
                  <a:srgbClr val="FF0000"/>
                </a:solidFill>
              </a:rPr>
              <a:t>refers to laws made by judges in courts. </a:t>
            </a:r>
            <a:endParaRPr lang="en-US" dirty="0" smtClean="0">
              <a:solidFill>
                <a:srgbClr val="FF0000"/>
              </a:solidFill>
            </a:endParaRPr>
          </a:p>
          <a:p>
            <a:r>
              <a:rPr lang="en-US" dirty="0" smtClean="0"/>
              <a:t>These </a:t>
            </a:r>
            <a:r>
              <a:rPr lang="en-US" dirty="0"/>
              <a:t>laws are made as cases go before courts and the courts make a decision. </a:t>
            </a:r>
            <a:endParaRPr lang="en-US" dirty="0" smtClean="0"/>
          </a:p>
          <a:p>
            <a:r>
              <a:rPr lang="en-US" dirty="0" smtClean="0"/>
              <a:t>When </a:t>
            </a:r>
            <a:r>
              <a:rPr lang="en-US" dirty="0"/>
              <a:t>superior courts make decisions they become precedents that lower courts have to follow. </a:t>
            </a:r>
            <a:endParaRPr lang="en-US" dirty="0" smtClean="0"/>
          </a:p>
          <a:p>
            <a:r>
              <a:rPr lang="en-US" i="1" dirty="0" smtClean="0">
                <a:solidFill>
                  <a:srgbClr val="FF0000"/>
                </a:solidFill>
              </a:rPr>
              <a:t>Statute </a:t>
            </a:r>
            <a:r>
              <a:rPr lang="en-US" i="1" dirty="0">
                <a:solidFill>
                  <a:srgbClr val="FF0000"/>
                </a:solidFill>
              </a:rPr>
              <a:t>laws </a:t>
            </a:r>
            <a:r>
              <a:rPr lang="en-US" dirty="0">
                <a:solidFill>
                  <a:srgbClr val="FF0000"/>
                </a:solidFill>
              </a:rPr>
              <a:t>are those made by the Parliament</a:t>
            </a:r>
            <a:r>
              <a:rPr lang="en-US" dirty="0"/>
              <a:t>. </a:t>
            </a:r>
            <a:endParaRPr lang="en-US" dirty="0" smtClean="0"/>
          </a:p>
          <a:p>
            <a:r>
              <a:rPr lang="en-US" dirty="0" smtClean="0">
                <a:solidFill>
                  <a:srgbClr val="FF0000"/>
                </a:solidFill>
              </a:rPr>
              <a:t>The </a:t>
            </a:r>
            <a:r>
              <a:rPr lang="en-US" dirty="0">
                <a:solidFill>
                  <a:srgbClr val="FF0000"/>
                </a:solidFill>
              </a:rPr>
              <a:t>statute law is the Fair Work Act (</a:t>
            </a:r>
            <a:r>
              <a:rPr lang="en-US" dirty="0" err="1">
                <a:solidFill>
                  <a:srgbClr val="FF0000"/>
                </a:solidFill>
              </a:rPr>
              <a:t>Cth</a:t>
            </a:r>
            <a:r>
              <a:rPr lang="en-US" dirty="0">
                <a:solidFill>
                  <a:srgbClr val="FF0000"/>
                </a:solidFill>
              </a:rPr>
              <a:t>) 2009. </a:t>
            </a:r>
            <a:endParaRPr lang="en-US" dirty="0" smtClean="0">
              <a:solidFill>
                <a:srgbClr val="FF0000"/>
              </a:solidFill>
            </a:endParaRPr>
          </a:p>
          <a:p>
            <a:r>
              <a:rPr lang="en-US" dirty="0" smtClean="0">
                <a:solidFill>
                  <a:srgbClr val="FF0000"/>
                </a:solidFill>
              </a:rPr>
              <a:t>This </a:t>
            </a:r>
            <a:r>
              <a:rPr lang="en-US" dirty="0">
                <a:solidFill>
                  <a:srgbClr val="FF0000"/>
                </a:solidFill>
              </a:rPr>
              <a:t>legislation established Fair Work Australia as the independent ‘umpire’. </a:t>
            </a:r>
          </a:p>
          <a:p>
            <a:endParaRPr lang="en-US" dirty="0">
              <a:solidFill>
                <a:srgbClr val="FF0000"/>
              </a:solidFill>
            </a:endParaRPr>
          </a:p>
        </p:txBody>
      </p:sp>
    </p:spTree>
    <p:extLst>
      <p:ext uri="{BB962C8B-B14F-4D97-AF65-F5344CB8AC3E}">
        <p14:creationId xmlns:p14="http://schemas.microsoft.com/office/powerpoint/2010/main" val="12750785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0" y="685800"/>
            <a:ext cx="10018713" cy="5888421"/>
          </a:xfrm>
        </p:spPr>
        <p:txBody>
          <a:bodyPr/>
          <a:lstStyle/>
          <a:p>
            <a:r>
              <a:rPr lang="en-US" dirty="0">
                <a:solidFill>
                  <a:srgbClr val="FF0000"/>
                </a:solidFill>
              </a:rPr>
              <a:t>Fair Work Australia has established the </a:t>
            </a:r>
            <a:r>
              <a:rPr lang="en-US" i="1" dirty="0">
                <a:solidFill>
                  <a:srgbClr val="FF0000"/>
                </a:solidFill>
              </a:rPr>
              <a:t>minimum </a:t>
            </a:r>
            <a:r>
              <a:rPr lang="en-US" dirty="0">
                <a:solidFill>
                  <a:srgbClr val="FF0000"/>
                </a:solidFill>
              </a:rPr>
              <a:t>conditions for employment and deals with things like pay, working conditions, hours of work and holidays on an industry basis in what are called </a:t>
            </a:r>
            <a:r>
              <a:rPr lang="en-US" i="1" dirty="0">
                <a:solidFill>
                  <a:srgbClr val="FF0000"/>
                </a:solidFill>
              </a:rPr>
              <a:t>modern awards</a:t>
            </a:r>
            <a:r>
              <a:rPr lang="en-US" dirty="0">
                <a:solidFill>
                  <a:srgbClr val="FF0000"/>
                </a:solidFill>
              </a:rPr>
              <a:t>. </a:t>
            </a:r>
            <a:endParaRPr lang="en-US" dirty="0" smtClean="0">
              <a:solidFill>
                <a:srgbClr val="FF0000"/>
              </a:solidFill>
            </a:endParaRPr>
          </a:p>
          <a:p>
            <a:endParaRPr lang="en-US" dirty="0"/>
          </a:p>
          <a:p>
            <a:r>
              <a:rPr lang="en-US" dirty="0" smtClean="0"/>
              <a:t>Modern </a:t>
            </a:r>
            <a:r>
              <a:rPr lang="en-US" dirty="0"/>
              <a:t>awards commenced on January 1 2010 and it is intended that there will be a continuous shift of employees from state awards to the Federal modern awards. </a:t>
            </a:r>
          </a:p>
          <a:p>
            <a:endParaRPr lang="en-US" dirty="0"/>
          </a:p>
        </p:txBody>
      </p:sp>
    </p:spTree>
    <p:extLst>
      <p:ext uri="{BB962C8B-B14F-4D97-AF65-F5344CB8AC3E}">
        <p14:creationId xmlns:p14="http://schemas.microsoft.com/office/powerpoint/2010/main" val="703670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six key influences to consider.</a:t>
            </a:r>
            <a:endParaRPr lang="en-US" dirty="0"/>
          </a:p>
        </p:txBody>
      </p:sp>
      <p:sp>
        <p:nvSpPr>
          <p:cNvPr id="3" name="Content Placeholder 2"/>
          <p:cNvSpPr>
            <a:spLocks noGrp="1"/>
          </p:cNvSpPr>
          <p:nvPr>
            <p:ph idx="1"/>
          </p:nvPr>
        </p:nvSpPr>
        <p:spPr/>
        <p:txBody>
          <a:bodyPr/>
          <a:lstStyle/>
          <a:p>
            <a:r>
              <a:rPr lang="en-US" dirty="0" smtClean="0"/>
              <a:t>Stakeholders</a:t>
            </a:r>
          </a:p>
          <a:p>
            <a:r>
              <a:rPr lang="en-US" dirty="0" smtClean="0"/>
              <a:t>Legal framework</a:t>
            </a:r>
          </a:p>
          <a:p>
            <a:r>
              <a:rPr lang="en-US" dirty="0" smtClean="0"/>
              <a:t>Economic</a:t>
            </a:r>
          </a:p>
          <a:p>
            <a:r>
              <a:rPr lang="en-US" dirty="0" smtClean="0"/>
              <a:t>Social</a:t>
            </a:r>
          </a:p>
          <a:p>
            <a:r>
              <a:rPr lang="en-US" dirty="0" smtClean="0"/>
              <a:t>Technological</a:t>
            </a:r>
          </a:p>
          <a:p>
            <a:r>
              <a:rPr lang="en-US" dirty="0" smtClean="0"/>
              <a:t>Ethics and corporate responsibility</a:t>
            </a:r>
            <a:endParaRPr lang="en-US" dirty="0"/>
          </a:p>
        </p:txBody>
      </p:sp>
    </p:spTree>
    <p:extLst>
      <p:ext uri="{BB962C8B-B14F-4D97-AF65-F5344CB8AC3E}">
        <p14:creationId xmlns:p14="http://schemas.microsoft.com/office/powerpoint/2010/main" val="16915710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220717"/>
            <a:ext cx="10018713" cy="5570483"/>
          </a:xfrm>
        </p:spPr>
        <p:txBody>
          <a:bodyPr>
            <a:normAutofit/>
          </a:bodyPr>
          <a:lstStyle/>
          <a:p>
            <a:r>
              <a:rPr lang="en-US" dirty="0"/>
              <a:t>To gain conditions above the award (and there are a large number of workers on the award) employer and employees need to negotiate. </a:t>
            </a:r>
            <a:endParaRPr lang="en-US" dirty="0" smtClean="0"/>
          </a:p>
          <a:p>
            <a:r>
              <a:rPr lang="en-US" dirty="0" smtClean="0"/>
              <a:t>Employees </a:t>
            </a:r>
            <a:r>
              <a:rPr lang="en-US" dirty="0"/>
              <a:t>want more benefits. </a:t>
            </a:r>
            <a:endParaRPr lang="en-US" dirty="0" smtClean="0"/>
          </a:p>
          <a:p>
            <a:r>
              <a:rPr lang="en-US" dirty="0" smtClean="0"/>
              <a:t>Employers </a:t>
            </a:r>
            <a:r>
              <a:rPr lang="en-US" dirty="0"/>
              <a:t>want two key things in return for more benefits: they are </a:t>
            </a:r>
            <a:r>
              <a:rPr lang="en-US" i="1" dirty="0"/>
              <a:t>changes </a:t>
            </a:r>
            <a:r>
              <a:rPr lang="en-US" dirty="0"/>
              <a:t>in the way things are done and higher productivity. </a:t>
            </a:r>
            <a:endParaRPr lang="en-US" dirty="0" smtClean="0"/>
          </a:p>
          <a:p>
            <a:r>
              <a:rPr lang="en-US" dirty="0" smtClean="0"/>
              <a:t>Negotiations </a:t>
            </a:r>
            <a:r>
              <a:rPr lang="en-US" dirty="0"/>
              <a:t>to achieve agreement must be in </a:t>
            </a:r>
            <a:r>
              <a:rPr lang="en-US" i="1" dirty="0"/>
              <a:t>good faith</a:t>
            </a:r>
            <a:r>
              <a:rPr lang="en-US" dirty="0"/>
              <a:t>. </a:t>
            </a:r>
            <a:endParaRPr lang="en-US" dirty="0" smtClean="0"/>
          </a:p>
          <a:p>
            <a:r>
              <a:rPr lang="en-US" dirty="0" smtClean="0">
                <a:solidFill>
                  <a:srgbClr val="FF0000"/>
                </a:solidFill>
              </a:rPr>
              <a:t>Work </a:t>
            </a:r>
            <a:r>
              <a:rPr lang="en-US" dirty="0">
                <a:solidFill>
                  <a:srgbClr val="FF0000"/>
                </a:solidFill>
              </a:rPr>
              <a:t>Place Australia will deal harshly with either employer or employee who fails to negotiate in good faith. </a:t>
            </a:r>
          </a:p>
          <a:p>
            <a:endParaRPr lang="en-US" dirty="0"/>
          </a:p>
        </p:txBody>
      </p:sp>
    </p:spTree>
    <p:extLst>
      <p:ext uri="{BB962C8B-B14F-4D97-AF65-F5344CB8AC3E}">
        <p14:creationId xmlns:p14="http://schemas.microsoft.com/office/powerpoint/2010/main" val="15508699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236483"/>
            <a:ext cx="10018713" cy="6321972"/>
          </a:xfrm>
        </p:spPr>
        <p:txBody>
          <a:bodyPr>
            <a:normAutofit/>
          </a:bodyPr>
          <a:lstStyle/>
          <a:p>
            <a:r>
              <a:rPr lang="en-US" dirty="0">
                <a:solidFill>
                  <a:srgbClr val="FF0000"/>
                </a:solidFill>
              </a:rPr>
              <a:t>Once an agreement is reached a contract is signed and, if either party breaches that contract, the other can go to the Federal Court to seek compensation for any damage they may have experienced. </a:t>
            </a:r>
            <a:endParaRPr lang="en-US" dirty="0" smtClean="0">
              <a:solidFill>
                <a:srgbClr val="FF0000"/>
              </a:solidFill>
            </a:endParaRPr>
          </a:p>
          <a:p>
            <a:r>
              <a:rPr lang="en-US" dirty="0" smtClean="0"/>
              <a:t>There </a:t>
            </a:r>
            <a:r>
              <a:rPr lang="en-US" dirty="0"/>
              <a:t>will be no industrial action during the term of the agreement. </a:t>
            </a:r>
            <a:endParaRPr lang="en-US" dirty="0" smtClean="0"/>
          </a:p>
          <a:p>
            <a:r>
              <a:rPr lang="en-US" dirty="0" smtClean="0"/>
              <a:t>There is a </a:t>
            </a:r>
            <a:r>
              <a:rPr lang="en-US" i="1" dirty="0"/>
              <a:t>protected period </a:t>
            </a:r>
            <a:r>
              <a:rPr lang="en-US" dirty="0"/>
              <a:t>towards the end of an agreement where industrial action such as strikes, lockouts, work to rule, bans and pickets can be employed while the new agreement is being negotiated. </a:t>
            </a:r>
          </a:p>
          <a:p>
            <a:r>
              <a:rPr lang="en-US" dirty="0"/>
              <a:t>However, there are limits on industrial tactics</a:t>
            </a:r>
            <a:r>
              <a:rPr lang="en-US" dirty="0" smtClean="0"/>
              <a:t>.</a:t>
            </a:r>
          </a:p>
          <a:p>
            <a:r>
              <a:rPr lang="en-US" dirty="0" smtClean="0"/>
              <a:t> </a:t>
            </a:r>
            <a:r>
              <a:rPr lang="en-US" dirty="0"/>
              <a:t>These include a requirement to give 72 </a:t>
            </a:r>
            <a:r>
              <a:rPr lang="en-US" dirty="0" smtClean="0"/>
              <a:t>hours’ notice </a:t>
            </a:r>
            <a:r>
              <a:rPr lang="en-US" dirty="0"/>
              <a:t>and to hold a secret ballot on members’ views of the type of action that could take place.</a:t>
            </a:r>
            <a:br>
              <a:rPr lang="en-US" dirty="0"/>
            </a:br>
            <a:endParaRPr lang="en-US" dirty="0" smtClean="0"/>
          </a:p>
          <a:p>
            <a:r>
              <a:rPr lang="en-US" dirty="0" smtClean="0"/>
              <a:t>For </a:t>
            </a:r>
            <a:r>
              <a:rPr lang="en-US" dirty="0"/>
              <a:t>example, in July 2011 members of the Australian and International Pilots Association gave </a:t>
            </a:r>
            <a:r>
              <a:rPr lang="en-US" b="1" dirty="0"/>
              <a:t>287 </a:t>
            </a:r>
            <a:r>
              <a:rPr lang="en-US" dirty="0"/>
              <a:t>Qantas pilots permission for a 48-hour strike if the union considered it necessary. </a:t>
            </a:r>
          </a:p>
          <a:p>
            <a:endParaRPr lang="en-US" dirty="0"/>
          </a:p>
        </p:txBody>
      </p:sp>
    </p:spTree>
    <p:extLst>
      <p:ext uri="{BB962C8B-B14F-4D97-AF65-F5344CB8AC3E}">
        <p14:creationId xmlns:p14="http://schemas.microsoft.com/office/powerpoint/2010/main" val="207146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804041"/>
            <a:ext cx="10018713" cy="4987159"/>
          </a:xfrm>
        </p:spPr>
        <p:txBody>
          <a:bodyPr/>
          <a:lstStyle/>
          <a:p>
            <a:r>
              <a:rPr lang="en-US" dirty="0">
                <a:solidFill>
                  <a:srgbClr val="FF0000"/>
                </a:solidFill>
              </a:rPr>
              <a:t>If agreement cannot be reached, Fair Work Australia has skilled employees who can help mediate or arbitrate a new agreement. </a:t>
            </a:r>
            <a:endParaRPr lang="en-US" dirty="0" smtClean="0">
              <a:solidFill>
                <a:srgbClr val="FF0000"/>
              </a:solidFill>
            </a:endParaRPr>
          </a:p>
          <a:p>
            <a:r>
              <a:rPr lang="en-US" i="1" dirty="0" smtClean="0"/>
              <a:t>Mediate </a:t>
            </a:r>
            <a:r>
              <a:rPr lang="en-US" dirty="0"/>
              <a:t>is where Fair Work Australia guides both sides to an agreement. </a:t>
            </a:r>
            <a:endParaRPr lang="en-US" dirty="0" smtClean="0"/>
          </a:p>
          <a:p>
            <a:r>
              <a:rPr lang="en-US" i="1" dirty="0" smtClean="0"/>
              <a:t>Arbitrate </a:t>
            </a:r>
            <a:r>
              <a:rPr lang="en-US" dirty="0"/>
              <a:t>is where Fair Work Australia determines the new agreement. </a:t>
            </a:r>
            <a:endParaRPr lang="en-US" dirty="0" smtClean="0"/>
          </a:p>
          <a:p>
            <a:r>
              <a:rPr lang="en-US" dirty="0" smtClean="0"/>
              <a:t>Employer </a:t>
            </a:r>
            <a:r>
              <a:rPr lang="en-US" dirty="0"/>
              <a:t>and employee </a:t>
            </a:r>
            <a:r>
              <a:rPr lang="en-US" i="1" dirty="0"/>
              <a:t>negotiate </a:t>
            </a:r>
            <a:r>
              <a:rPr lang="en-US" dirty="0"/>
              <a:t>a collective agreement. </a:t>
            </a:r>
            <a:endParaRPr lang="en-US" dirty="0" smtClean="0"/>
          </a:p>
          <a:p>
            <a:r>
              <a:rPr lang="en-US" dirty="0" smtClean="0"/>
              <a:t>The </a:t>
            </a:r>
            <a:r>
              <a:rPr lang="en-US" dirty="0"/>
              <a:t>negotiation process is often called enterprise bargaining. </a:t>
            </a:r>
          </a:p>
          <a:p>
            <a:endParaRPr lang="en-US" dirty="0"/>
          </a:p>
        </p:txBody>
      </p:sp>
    </p:spTree>
    <p:extLst>
      <p:ext uri="{BB962C8B-B14F-4D97-AF65-F5344CB8AC3E}">
        <p14:creationId xmlns:p14="http://schemas.microsoft.com/office/powerpoint/2010/main" val="10502077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236483"/>
            <a:ext cx="10018713" cy="6274676"/>
          </a:xfrm>
        </p:spPr>
        <p:txBody>
          <a:bodyPr>
            <a:normAutofit/>
          </a:bodyPr>
          <a:lstStyle/>
          <a:p>
            <a:r>
              <a:rPr lang="en-US" sz="2800" dirty="0"/>
              <a:t>In 2010 Fair Work Australia approved more than 800 new agreements that covered just on 900 000 employees. </a:t>
            </a:r>
            <a:endParaRPr lang="en-US" sz="2800" dirty="0" smtClean="0"/>
          </a:p>
          <a:p>
            <a:r>
              <a:rPr lang="en-US" sz="2800" dirty="0" smtClean="0"/>
              <a:t>The </a:t>
            </a:r>
            <a:r>
              <a:rPr lang="en-US" sz="2800" dirty="0"/>
              <a:t>approval process is important. </a:t>
            </a:r>
            <a:endParaRPr lang="en-US" sz="2800" dirty="0" smtClean="0"/>
          </a:p>
          <a:p>
            <a:r>
              <a:rPr lang="en-US" sz="2800" dirty="0" smtClean="0"/>
              <a:t>Under </a:t>
            </a:r>
            <a:r>
              <a:rPr lang="en-US" sz="2800" dirty="0"/>
              <a:t>the Fair Work Act there can be no disadvantage in signing the new agreement. </a:t>
            </a:r>
          </a:p>
          <a:p>
            <a:r>
              <a:rPr lang="en-US" sz="2800" dirty="0"/>
              <a:t>There are also common law agreements but these can only apply to employees earning more than $100 000 a year. </a:t>
            </a:r>
            <a:endParaRPr lang="en-US" sz="2800" dirty="0" smtClean="0"/>
          </a:p>
          <a:p>
            <a:r>
              <a:rPr lang="en-US" sz="2800" dirty="0" smtClean="0"/>
              <a:t>Where </a:t>
            </a:r>
            <a:r>
              <a:rPr lang="en-US" sz="2800" dirty="0"/>
              <a:t>this occurs, as generally in the mining sector of the economy, for example, employers are able to negotiate productivity agreements with individual employees. </a:t>
            </a:r>
          </a:p>
          <a:p>
            <a:endParaRPr lang="en-US" dirty="0"/>
          </a:p>
        </p:txBody>
      </p:sp>
    </p:spTree>
    <p:extLst>
      <p:ext uri="{BB962C8B-B14F-4D97-AF65-F5344CB8AC3E}">
        <p14:creationId xmlns:p14="http://schemas.microsoft.com/office/powerpoint/2010/main" val="7736949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25500"/>
          </a:xfrm>
        </p:spPr>
        <p:txBody>
          <a:bodyPr>
            <a:normAutofit fontScale="90000"/>
          </a:bodyPr>
          <a:lstStyle/>
          <a:p>
            <a:r>
              <a:rPr lang="en-US" b="1"/>
              <a:t>The employment contract </a:t>
            </a:r>
            <a:r>
              <a:rPr lang="en-US"/>
              <a:t/>
            </a:r>
            <a:br>
              <a:rPr lang="en-US"/>
            </a:br>
            <a:endParaRPr lang="en-US"/>
          </a:p>
        </p:txBody>
      </p:sp>
      <p:sp>
        <p:nvSpPr>
          <p:cNvPr id="3" name="Content Placeholder 2"/>
          <p:cNvSpPr>
            <a:spLocks noGrp="1"/>
          </p:cNvSpPr>
          <p:nvPr>
            <p:ph idx="1"/>
          </p:nvPr>
        </p:nvSpPr>
        <p:spPr>
          <a:xfrm>
            <a:off x="1484310" y="1333501"/>
            <a:ext cx="10018713" cy="4457700"/>
          </a:xfrm>
        </p:spPr>
        <p:txBody>
          <a:bodyPr/>
          <a:lstStyle/>
          <a:p>
            <a:r>
              <a:rPr lang="en-US" dirty="0"/>
              <a:t>An employment contract is established when an employee accepts a specific offer of employment (either oral or written). </a:t>
            </a:r>
            <a:endParaRPr lang="en-US" dirty="0" smtClean="0"/>
          </a:p>
          <a:p>
            <a:r>
              <a:rPr lang="en-US" dirty="0" smtClean="0">
                <a:solidFill>
                  <a:srgbClr val="FF0000"/>
                </a:solidFill>
              </a:rPr>
              <a:t>Under </a:t>
            </a:r>
            <a:r>
              <a:rPr lang="en-US" dirty="0">
                <a:solidFill>
                  <a:srgbClr val="FF0000"/>
                </a:solidFill>
              </a:rPr>
              <a:t>this contract, both the employer and employee have certain rights and obligations. </a:t>
            </a:r>
            <a:endParaRPr lang="en-US" dirty="0" smtClean="0">
              <a:solidFill>
                <a:srgbClr val="FF0000"/>
              </a:solidFill>
            </a:endParaRPr>
          </a:p>
          <a:p>
            <a:r>
              <a:rPr lang="en-US" dirty="0" smtClean="0"/>
              <a:t>Some </a:t>
            </a:r>
            <a:r>
              <a:rPr lang="en-US" dirty="0"/>
              <a:t>come from the common law but most are set out in awards, agreements or common law contracts. </a:t>
            </a:r>
          </a:p>
          <a:p>
            <a:endParaRPr lang="en-US" dirty="0"/>
          </a:p>
        </p:txBody>
      </p:sp>
    </p:spTree>
    <p:extLst>
      <p:ext uri="{BB962C8B-B14F-4D97-AF65-F5344CB8AC3E}">
        <p14:creationId xmlns:p14="http://schemas.microsoft.com/office/powerpoint/2010/main" val="15918650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0"/>
            <a:ext cx="10018713" cy="6654799"/>
          </a:xfrm>
        </p:spPr>
        <p:txBody>
          <a:bodyPr>
            <a:normAutofit/>
          </a:bodyPr>
          <a:lstStyle/>
          <a:p>
            <a:r>
              <a:rPr lang="en-US" dirty="0"/>
              <a:t>The common law provides for a contract of employment (sometimes called a contract of service). </a:t>
            </a:r>
            <a:endParaRPr lang="en-US" dirty="0" smtClean="0"/>
          </a:p>
          <a:p>
            <a:r>
              <a:rPr lang="en-US" dirty="0" smtClean="0"/>
              <a:t>The </a:t>
            </a:r>
            <a:r>
              <a:rPr lang="en-US" dirty="0"/>
              <a:t>contract of employment is a legally binding agreement between an employer and an employee. </a:t>
            </a:r>
            <a:endParaRPr lang="en-US" dirty="0" smtClean="0"/>
          </a:p>
          <a:p>
            <a:r>
              <a:rPr lang="en-US" dirty="0" smtClean="0">
                <a:solidFill>
                  <a:srgbClr val="FF0000"/>
                </a:solidFill>
              </a:rPr>
              <a:t>The </a:t>
            </a:r>
            <a:r>
              <a:rPr lang="en-US" dirty="0">
                <a:solidFill>
                  <a:srgbClr val="FF0000"/>
                </a:solidFill>
              </a:rPr>
              <a:t>contract sets out such things as how the employee will be rewarded and the work requirements or working conditions of the employee. </a:t>
            </a:r>
            <a:endParaRPr lang="en-US" dirty="0" smtClean="0">
              <a:solidFill>
                <a:srgbClr val="FF0000"/>
              </a:solidFill>
            </a:endParaRPr>
          </a:p>
          <a:p>
            <a:r>
              <a:rPr lang="en-US" dirty="0" smtClean="0"/>
              <a:t>Professionals </a:t>
            </a:r>
            <a:r>
              <a:rPr lang="en-US" dirty="0"/>
              <a:t>such as surgeons and lawyers typically use the common law contract. </a:t>
            </a:r>
          </a:p>
          <a:p>
            <a:r>
              <a:rPr lang="en-US" dirty="0"/>
              <a:t>Contracts of employment may contain provisions for probationary or ‘trial’ periods on commencement of employment and the employee must be paid during any such period. </a:t>
            </a:r>
            <a:endParaRPr lang="en-US" dirty="0" smtClean="0"/>
          </a:p>
          <a:p>
            <a:r>
              <a:rPr lang="en-US" dirty="0" smtClean="0">
                <a:solidFill>
                  <a:srgbClr val="FF0000"/>
                </a:solidFill>
              </a:rPr>
              <a:t>An </a:t>
            </a:r>
            <a:r>
              <a:rPr lang="en-US" dirty="0">
                <a:solidFill>
                  <a:srgbClr val="FF0000"/>
                </a:solidFill>
              </a:rPr>
              <a:t>employment contract is a formal agreement between an employee and an employer that is legally enforceable by a court. </a:t>
            </a:r>
          </a:p>
          <a:p>
            <a:endParaRPr lang="en-US" dirty="0"/>
          </a:p>
        </p:txBody>
      </p:sp>
    </p:spTree>
    <p:extLst>
      <p:ext uri="{BB962C8B-B14F-4D97-AF65-F5344CB8AC3E}">
        <p14:creationId xmlns:p14="http://schemas.microsoft.com/office/powerpoint/2010/main" val="16169043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393701"/>
            <a:ext cx="10018713" cy="5397500"/>
          </a:xfrm>
        </p:spPr>
        <p:txBody>
          <a:bodyPr/>
          <a:lstStyle/>
          <a:p>
            <a:r>
              <a:rPr lang="en-US" dirty="0"/>
              <a:t>Although an employment contract is established when an employee accepts a specific offer of employment that can be either oral or written, </a:t>
            </a:r>
            <a:r>
              <a:rPr lang="en-US" dirty="0">
                <a:solidFill>
                  <a:srgbClr val="FF0000"/>
                </a:solidFill>
              </a:rPr>
              <a:t>it is much better to have a written agreement. </a:t>
            </a:r>
            <a:endParaRPr lang="en-US" dirty="0" smtClean="0">
              <a:solidFill>
                <a:srgbClr val="FF0000"/>
              </a:solidFill>
            </a:endParaRPr>
          </a:p>
          <a:p>
            <a:r>
              <a:rPr lang="en-US" dirty="0" smtClean="0"/>
              <a:t>The </a:t>
            </a:r>
            <a:r>
              <a:rPr lang="en-US" dirty="0"/>
              <a:t>written agreement creates certainty. </a:t>
            </a:r>
            <a:endParaRPr lang="en-US" dirty="0" smtClean="0"/>
          </a:p>
          <a:p>
            <a:r>
              <a:rPr lang="en-US" dirty="0" smtClean="0"/>
              <a:t>There </a:t>
            </a:r>
            <a:r>
              <a:rPr lang="en-US" dirty="0"/>
              <a:t>are no misunderstandings where one party meant something that was misinterpreted by the other party. </a:t>
            </a:r>
            <a:endParaRPr lang="en-US" dirty="0" smtClean="0"/>
          </a:p>
          <a:p>
            <a:r>
              <a:rPr lang="en-US" dirty="0" smtClean="0"/>
              <a:t>The </a:t>
            </a:r>
            <a:r>
              <a:rPr lang="en-US" dirty="0"/>
              <a:t>typical employment contract will outline the nature of the work, set out the rewards and provide general information such as the hours of work. </a:t>
            </a:r>
          </a:p>
          <a:p>
            <a:endParaRPr lang="en-US" dirty="0"/>
          </a:p>
        </p:txBody>
      </p:sp>
    </p:spTree>
    <p:extLst>
      <p:ext uri="{BB962C8B-B14F-4D97-AF65-F5344CB8AC3E}">
        <p14:creationId xmlns:p14="http://schemas.microsoft.com/office/powerpoint/2010/main" val="6321537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304800"/>
            <a:ext cx="10018713" cy="6426199"/>
          </a:xfrm>
        </p:spPr>
        <p:txBody>
          <a:bodyPr>
            <a:normAutofit/>
          </a:bodyPr>
          <a:lstStyle/>
          <a:p>
            <a:pPr marL="0" indent="0">
              <a:buNone/>
            </a:pPr>
            <a:r>
              <a:rPr lang="en-US" b="1" dirty="0"/>
              <a:t>Common law (rights and obligations of employers and employees), minimum employment standards, minimum wage rates, awards, enterprise agreements, other employment contracts </a:t>
            </a:r>
            <a:endParaRPr lang="en-US" b="1" dirty="0" smtClean="0"/>
          </a:p>
          <a:p>
            <a:r>
              <a:rPr lang="en-US" dirty="0" smtClean="0">
                <a:solidFill>
                  <a:srgbClr val="FF0000"/>
                </a:solidFill>
              </a:rPr>
              <a:t>The </a:t>
            </a:r>
            <a:r>
              <a:rPr lang="en-US" dirty="0">
                <a:solidFill>
                  <a:srgbClr val="FF0000"/>
                </a:solidFill>
              </a:rPr>
              <a:t>common law has established a number of rights and responsibilities of both </a:t>
            </a:r>
            <a:r>
              <a:rPr lang="en-US" dirty="0" smtClean="0">
                <a:solidFill>
                  <a:srgbClr val="FF0000"/>
                </a:solidFill>
              </a:rPr>
              <a:t>the employer </a:t>
            </a:r>
            <a:r>
              <a:rPr lang="en-US" dirty="0">
                <a:solidFill>
                  <a:srgbClr val="FF0000"/>
                </a:solidFill>
              </a:rPr>
              <a:t>and the employee. </a:t>
            </a:r>
            <a:endParaRPr lang="en-US" dirty="0" smtClean="0">
              <a:solidFill>
                <a:srgbClr val="FF0000"/>
              </a:solidFill>
            </a:endParaRPr>
          </a:p>
          <a:p>
            <a:r>
              <a:rPr lang="en-US" dirty="0" smtClean="0"/>
              <a:t>The </a:t>
            </a:r>
            <a:r>
              <a:rPr lang="en-US" dirty="0"/>
              <a:t>employer, for example, is required to provide a safe working environment, avoid discrimination and ensure a number of other regulatory requirements such as sick leave, holidays and superannuation contributions. </a:t>
            </a:r>
          </a:p>
          <a:p>
            <a:r>
              <a:rPr lang="en-US" dirty="0">
                <a:solidFill>
                  <a:srgbClr val="FF0000"/>
                </a:solidFill>
              </a:rPr>
              <a:t>The rights and responsibilities of both employer and employee reflect not only the common law but also a range of statute law where legislation covers the employer - employee relationship. </a:t>
            </a:r>
            <a:endParaRPr lang="en-US" dirty="0" smtClean="0">
              <a:solidFill>
                <a:srgbClr val="FF0000"/>
              </a:solidFill>
            </a:endParaRPr>
          </a:p>
          <a:p>
            <a:r>
              <a:rPr lang="en-US" dirty="0" smtClean="0">
                <a:solidFill>
                  <a:srgbClr val="FF0000"/>
                </a:solidFill>
              </a:rPr>
              <a:t>Typical </a:t>
            </a:r>
            <a:r>
              <a:rPr lang="en-US" dirty="0">
                <a:solidFill>
                  <a:srgbClr val="FF0000"/>
                </a:solidFill>
              </a:rPr>
              <a:t>of this legislation is the Fair Work Act 2009 (</a:t>
            </a:r>
            <a:r>
              <a:rPr lang="en-US" dirty="0" err="1">
                <a:solidFill>
                  <a:srgbClr val="FF0000"/>
                </a:solidFill>
              </a:rPr>
              <a:t>Cth</a:t>
            </a:r>
            <a:r>
              <a:rPr lang="en-US" dirty="0">
                <a:solidFill>
                  <a:srgbClr val="FF0000"/>
                </a:solidFill>
              </a:rPr>
              <a:t>) , the Occupational Health and Safety Act 2000 (NSW) and the Anti-Discrimination Act 1975 (</a:t>
            </a:r>
            <a:r>
              <a:rPr lang="en-US" dirty="0" err="1">
                <a:solidFill>
                  <a:srgbClr val="FF0000"/>
                </a:solidFill>
              </a:rPr>
              <a:t>Cth</a:t>
            </a:r>
            <a:r>
              <a:rPr lang="en-US" dirty="0">
                <a:solidFill>
                  <a:srgbClr val="FF0000"/>
                </a:solidFill>
              </a:rPr>
              <a:t>). </a:t>
            </a:r>
          </a:p>
          <a:p>
            <a:endParaRPr lang="en-US" dirty="0"/>
          </a:p>
        </p:txBody>
      </p:sp>
    </p:spTree>
    <p:extLst>
      <p:ext uri="{BB962C8B-B14F-4D97-AF65-F5344CB8AC3E}">
        <p14:creationId xmlns:p14="http://schemas.microsoft.com/office/powerpoint/2010/main" val="1156567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63600"/>
          </a:xfrm>
        </p:spPr>
        <p:txBody>
          <a:bodyPr>
            <a:normAutofit fontScale="90000"/>
          </a:bodyPr>
          <a:lstStyle/>
          <a:p>
            <a:r>
              <a:rPr lang="en-US" b="1"/>
              <a:t>Rights and responsibilities of the employer </a:t>
            </a:r>
            <a:r>
              <a:rPr lang="en-US"/>
              <a:t/>
            </a:r>
            <a:br>
              <a:rPr lang="en-US"/>
            </a:br>
            <a:endParaRPr lang="en-US"/>
          </a:p>
        </p:txBody>
      </p:sp>
      <p:sp>
        <p:nvSpPr>
          <p:cNvPr id="3" name="Content Placeholder 2"/>
          <p:cNvSpPr>
            <a:spLocks noGrp="1"/>
          </p:cNvSpPr>
          <p:nvPr>
            <p:ph idx="1"/>
          </p:nvPr>
        </p:nvSpPr>
        <p:spPr>
          <a:xfrm>
            <a:off x="1484310" y="1295400"/>
            <a:ext cx="10018713" cy="5168899"/>
          </a:xfrm>
        </p:spPr>
        <p:txBody>
          <a:bodyPr>
            <a:normAutofit fontScale="92500" lnSpcReduction="20000"/>
          </a:bodyPr>
          <a:lstStyle/>
          <a:p>
            <a:pPr marL="0" indent="0">
              <a:buNone/>
            </a:pPr>
            <a:r>
              <a:rPr lang="en-US" dirty="0" smtClean="0"/>
              <a:t>Both </a:t>
            </a:r>
            <a:r>
              <a:rPr lang="en-US" dirty="0"/>
              <a:t>common law and statute law sets out the obligations from the employer to the employee. Obligations are duties or commitments that are legally required of the employer. They include: </a:t>
            </a:r>
          </a:p>
          <a:p>
            <a:pPr marL="0" indent="0">
              <a:buNone/>
            </a:pPr>
            <a:r>
              <a:rPr lang="en-US" b="1" dirty="0"/>
              <a:t>*  </a:t>
            </a:r>
            <a:r>
              <a:rPr lang="en-US" dirty="0"/>
              <a:t>to pay correct wages </a:t>
            </a:r>
          </a:p>
          <a:p>
            <a:pPr marL="0" indent="0">
              <a:buNone/>
            </a:pPr>
            <a:r>
              <a:rPr lang="en-US" b="1" dirty="0"/>
              <a:t>*  </a:t>
            </a:r>
            <a:r>
              <a:rPr lang="en-US" dirty="0"/>
              <a:t>to reimburse employees for work-related expenses </a:t>
            </a:r>
          </a:p>
          <a:p>
            <a:pPr marL="0" indent="0">
              <a:buNone/>
            </a:pPr>
            <a:r>
              <a:rPr lang="en-US" b="1" dirty="0"/>
              <a:t>*  </a:t>
            </a:r>
            <a:r>
              <a:rPr lang="en-US" dirty="0"/>
              <a:t>to ensure a safe working environment suitable for the performance of the employee’s duties </a:t>
            </a:r>
          </a:p>
          <a:p>
            <a:pPr marL="0" indent="0">
              <a:buNone/>
            </a:pPr>
            <a:r>
              <a:rPr lang="en-US" b="1" dirty="0"/>
              <a:t>*  </a:t>
            </a:r>
            <a:r>
              <a:rPr lang="en-US" dirty="0"/>
              <a:t>to not act in a way that may seriously damage an employee’s reputation or cause mental distress or humiliation </a:t>
            </a:r>
          </a:p>
          <a:p>
            <a:pPr marL="0" indent="0">
              <a:buNone/>
            </a:pPr>
            <a:r>
              <a:rPr lang="en-US" b="1" dirty="0"/>
              <a:t> </a:t>
            </a:r>
            <a:r>
              <a:rPr lang="en-US" b="1" dirty="0" smtClean="0"/>
              <a:t>* </a:t>
            </a:r>
            <a:r>
              <a:rPr lang="en-US" dirty="0" smtClean="0"/>
              <a:t>to </a:t>
            </a:r>
            <a:r>
              <a:rPr lang="en-US" dirty="0"/>
              <a:t>not act in a way that will damage the trust and confidence necessary for an employment relationship </a:t>
            </a:r>
            <a:endParaRPr lang="en-US" dirty="0" smtClean="0"/>
          </a:p>
          <a:p>
            <a:pPr marL="0" indent="0">
              <a:lnSpc>
                <a:spcPct val="170000"/>
              </a:lnSpc>
              <a:buNone/>
            </a:pPr>
            <a:r>
              <a:rPr lang="en-US" dirty="0" smtClean="0"/>
              <a:t>* to </a:t>
            </a:r>
            <a:r>
              <a:rPr lang="en-US" dirty="0"/>
              <a:t>forward PAYE tax instalments to the Australian Taxation Office</a:t>
            </a:r>
            <a:br>
              <a:rPr lang="en-US" dirty="0"/>
            </a:br>
            <a:r>
              <a:rPr lang="en-US" b="1" dirty="0"/>
              <a:t>* </a:t>
            </a:r>
            <a:r>
              <a:rPr lang="en-US" dirty="0"/>
              <a:t>to make appropriate payments under the Superannuation Guarantee legislation. </a:t>
            </a:r>
          </a:p>
          <a:p>
            <a:endParaRPr lang="en-US" dirty="0"/>
          </a:p>
        </p:txBody>
      </p:sp>
    </p:spTree>
    <p:extLst>
      <p:ext uri="{BB962C8B-B14F-4D97-AF65-F5344CB8AC3E}">
        <p14:creationId xmlns:p14="http://schemas.microsoft.com/office/powerpoint/2010/main" val="804307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25500"/>
          </a:xfrm>
        </p:spPr>
        <p:txBody>
          <a:bodyPr>
            <a:normAutofit fontScale="90000"/>
          </a:bodyPr>
          <a:lstStyle/>
          <a:p>
            <a:r>
              <a:rPr lang="en-US" b="1" dirty="0"/>
              <a:t>Rights and responsibilities of the employee </a:t>
            </a:r>
            <a:r>
              <a:rPr lang="en-US" dirty="0"/>
              <a:t/>
            </a:r>
            <a:br>
              <a:rPr lang="en-US" dirty="0"/>
            </a:br>
            <a:endParaRPr lang="en-US" dirty="0"/>
          </a:p>
        </p:txBody>
      </p:sp>
      <p:sp>
        <p:nvSpPr>
          <p:cNvPr id="3" name="Content Placeholder 2"/>
          <p:cNvSpPr>
            <a:spLocks noGrp="1"/>
          </p:cNvSpPr>
          <p:nvPr>
            <p:ph idx="1"/>
          </p:nvPr>
        </p:nvSpPr>
        <p:spPr>
          <a:xfrm>
            <a:off x="1484310" y="1511300"/>
            <a:ext cx="10018713" cy="4914899"/>
          </a:xfrm>
        </p:spPr>
        <p:txBody>
          <a:bodyPr>
            <a:normAutofit fontScale="92500" lnSpcReduction="10000"/>
          </a:bodyPr>
          <a:lstStyle/>
          <a:p>
            <a:pPr marL="0" indent="0">
              <a:buNone/>
            </a:pPr>
            <a:r>
              <a:rPr lang="en-US" dirty="0"/>
              <a:t>Employees also have rights and responsibilities under both the common law and statute law. These include obligations such as</a:t>
            </a:r>
            <a:r>
              <a:rPr lang="en-US" dirty="0" smtClean="0"/>
              <a:t>: </a:t>
            </a:r>
            <a:endParaRPr lang="en-US" dirty="0"/>
          </a:p>
          <a:p>
            <a:pPr marL="0" indent="0">
              <a:buNone/>
            </a:pPr>
            <a:r>
              <a:rPr lang="en-US" b="1" dirty="0"/>
              <a:t>*  </a:t>
            </a:r>
            <a:r>
              <a:rPr lang="en-US" dirty="0"/>
              <a:t>to obey the lawful and reasonable instructions of the employer </a:t>
            </a:r>
          </a:p>
          <a:p>
            <a:pPr marL="0" indent="0">
              <a:buNone/>
            </a:pPr>
            <a:r>
              <a:rPr lang="en-US" b="1" dirty="0"/>
              <a:t>*  </a:t>
            </a:r>
            <a:r>
              <a:rPr lang="en-US" dirty="0"/>
              <a:t>to exercise due care in the performance of the work and to do it competently </a:t>
            </a:r>
          </a:p>
          <a:p>
            <a:pPr marL="0" indent="0">
              <a:buNone/>
            </a:pPr>
            <a:r>
              <a:rPr lang="en-US" b="1" dirty="0"/>
              <a:t>*  </a:t>
            </a:r>
            <a:r>
              <a:rPr lang="en-US" dirty="0"/>
              <a:t>to account to the employer for all moneys and property received while employed </a:t>
            </a:r>
          </a:p>
          <a:p>
            <a:pPr marL="0" indent="0">
              <a:buNone/>
            </a:pPr>
            <a:r>
              <a:rPr lang="en-US" b="1" dirty="0"/>
              <a:t>*  </a:t>
            </a:r>
            <a:r>
              <a:rPr lang="en-US" dirty="0"/>
              <a:t>to make available to the employer any process or product invented by the employee in the course of employment </a:t>
            </a:r>
          </a:p>
          <a:p>
            <a:pPr marL="0" indent="0">
              <a:buNone/>
            </a:pPr>
            <a:r>
              <a:rPr lang="en-US" b="1" dirty="0"/>
              <a:t>*  </a:t>
            </a:r>
            <a:r>
              <a:rPr lang="en-US" dirty="0"/>
              <a:t>to disclose to the employer information received by the employee relevant to the employer’s business </a:t>
            </a:r>
          </a:p>
          <a:p>
            <a:pPr marL="0" indent="0">
              <a:buNone/>
            </a:pPr>
            <a:r>
              <a:rPr lang="en-US" b="1" dirty="0"/>
              <a:t>*  </a:t>
            </a:r>
            <a:r>
              <a:rPr lang="en-US" dirty="0"/>
              <a:t>to be faithful to the employer’s interest (for example, by not passing on to a competitor information about the employer’s business or denigrating the employer’s products and services). </a:t>
            </a:r>
          </a:p>
        </p:txBody>
      </p:sp>
    </p:spTree>
    <p:extLst>
      <p:ext uri="{BB962C8B-B14F-4D97-AF65-F5344CB8AC3E}">
        <p14:creationId xmlns:p14="http://schemas.microsoft.com/office/powerpoint/2010/main" val="1628622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79400"/>
            <a:ext cx="10018713" cy="1752599"/>
          </a:xfrm>
        </p:spPr>
        <p:txBody>
          <a:bodyPr>
            <a:normAutofit/>
          </a:bodyPr>
          <a:lstStyle/>
          <a:p>
            <a:r>
              <a:rPr lang="en-US" sz="4400" b="1" u="sng" dirty="0" smtClean="0"/>
              <a:t>Stakeholders</a:t>
            </a:r>
            <a:endParaRPr lang="en-US" sz="4400" b="1" u="sng" dirty="0"/>
          </a:p>
        </p:txBody>
      </p:sp>
      <p:sp>
        <p:nvSpPr>
          <p:cNvPr id="3" name="Content Placeholder 2"/>
          <p:cNvSpPr>
            <a:spLocks noGrp="1"/>
          </p:cNvSpPr>
          <p:nvPr>
            <p:ph idx="1"/>
          </p:nvPr>
        </p:nvSpPr>
        <p:spPr>
          <a:xfrm>
            <a:off x="1484310" y="939800"/>
            <a:ext cx="10018713" cy="5664199"/>
          </a:xfrm>
        </p:spPr>
        <p:txBody>
          <a:bodyPr>
            <a:noAutofit/>
          </a:bodyPr>
          <a:lstStyle/>
          <a:p>
            <a:r>
              <a:rPr lang="en-US" sz="2800" dirty="0" smtClean="0"/>
              <a:t>A number </a:t>
            </a:r>
            <a:r>
              <a:rPr lang="en-US" sz="2800" dirty="0"/>
              <a:t>of people, groups and institutions have a ‘stake’ or interest in what happens in the human resource process. </a:t>
            </a:r>
            <a:endParaRPr lang="en-US" sz="2800" dirty="0" smtClean="0"/>
          </a:p>
          <a:p>
            <a:r>
              <a:rPr lang="en-US" sz="2800" dirty="0" smtClean="0"/>
              <a:t>Obviously </a:t>
            </a:r>
            <a:r>
              <a:rPr lang="en-US" sz="2800" dirty="0"/>
              <a:t>the employer and employee have a vital interest</a:t>
            </a:r>
            <a:r>
              <a:rPr lang="en-US" sz="2800" dirty="0" smtClean="0"/>
              <a:t>.</a:t>
            </a:r>
          </a:p>
          <a:p>
            <a:r>
              <a:rPr lang="en-US" sz="2800" dirty="0" smtClean="0"/>
              <a:t> </a:t>
            </a:r>
            <a:r>
              <a:rPr lang="en-US" sz="2800" dirty="0">
                <a:solidFill>
                  <a:srgbClr val="FF0000"/>
                </a:solidFill>
              </a:rPr>
              <a:t>The employee is concerned about working conditions and pay. </a:t>
            </a:r>
            <a:endParaRPr lang="en-US" sz="2800" dirty="0" smtClean="0">
              <a:solidFill>
                <a:srgbClr val="FF0000"/>
              </a:solidFill>
            </a:endParaRPr>
          </a:p>
          <a:p>
            <a:r>
              <a:rPr lang="en-US" sz="2800" dirty="0" smtClean="0">
                <a:solidFill>
                  <a:srgbClr val="FF0000"/>
                </a:solidFill>
              </a:rPr>
              <a:t>The </a:t>
            </a:r>
            <a:r>
              <a:rPr lang="en-US" sz="2800" dirty="0">
                <a:solidFill>
                  <a:srgbClr val="FF0000"/>
                </a:solidFill>
              </a:rPr>
              <a:t>employer is concerned about productivity and costs, because these will affect the competitive position of the business.</a:t>
            </a:r>
            <a:br>
              <a:rPr lang="en-US" sz="2800" dirty="0">
                <a:solidFill>
                  <a:srgbClr val="FF0000"/>
                </a:solidFill>
              </a:rPr>
            </a:br>
            <a:endParaRPr lang="en-US" sz="2800" dirty="0">
              <a:solidFill>
                <a:srgbClr val="FF0000"/>
              </a:solidFill>
            </a:endParaRPr>
          </a:p>
        </p:txBody>
      </p:sp>
    </p:spTree>
    <p:extLst>
      <p:ext uri="{BB962C8B-B14F-4D97-AF65-F5344CB8AC3E}">
        <p14:creationId xmlns:p14="http://schemas.microsoft.com/office/powerpoint/2010/main" val="16308912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292100"/>
            <a:ext cx="10018713" cy="6464299"/>
          </a:xfrm>
        </p:spPr>
        <p:txBody>
          <a:bodyPr>
            <a:normAutofit/>
          </a:bodyPr>
          <a:lstStyle/>
          <a:p>
            <a:r>
              <a:rPr lang="en-US" dirty="0">
                <a:solidFill>
                  <a:srgbClr val="FF0000"/>
                </a:solidFill>
              </a:rPr>
              <a:t>Each modern award contains the ten minimum employment standards. The modern awards consist of ten key matters such as, for example, penalty rates or sick leave, and these key matters are known as National Employment Standards (NES). The NES are set out in the Fair Work Act and comprise the minimum standards. </a:t>
            </a:r>
            <a:r>
              <a:rPr lang="en-US" dirty="0"/>
              <a:t>They are: </a:t>
            </a:r>
          </a:p>
          <a:p>
            <a:r>
              <a:rPr lang="en-US" b="1" dirty="0"/>
              <a:t>*  </a:t>
            </a:r>
            <a:r>
              <a:rPr lang="en-US" dirty="0"/>
              <a:t>Maximum weekly hours of work – 38 hours per week </a:t>
            </a:r>
          </a:p>
          <a:p>
            <a:r>
              <a:rPr lang="en-US" b="1" dirty="0"/>
              <a:t>*  </a:t>
            </a:r>
            <a:r>
              <a:rPr lang="en-US" dirty="0"/>
              <a:t>Requests for flexible working arrangements – allows parents or </a:t>
            </a:r>
            <a:r>
              <a:rPr lang="en-US" dirty="0" err="1"/>
              <a:t>carers</a:t>
            </a:r>
            <a:r>
              <a:rPr lang="en-US" dirty="0"/>
              <a:t> of a child under school age or of a child under 18 with a disability to request their employer for changed working arrangements that would allow them to meet their family commitments </a:t>
            </a:r>
          </a:p>
          <a:p>
            <a:r>
              <a:rPr lang="en-US" b="1" dirty="0"/>
              <a:t>*  </a:t>
            </a:r>
            <a:r>
              <a:rPr lang="en-US" dirty="0"/>
              <a:t>Parental leave – up to 12 months’ unpaid leave plus the right to request an additional 12 months </a:t>
            </a:r>
          </a:p>
          <a:p>
            <a:r>
              <a:rPr lang="en-US" b="1" dirty="0"/>
              <a:t>*  </a:t>
            </a:r>
            <a:r>
              <a:rPr lang="en-US" dirty="0"/>
              <a:t>Annual leave – 4 weeks paid leave per year </a:t>
            </a:r>
          </a:p>
          <a:p>
            <a:endParaRPr lang="en-US" dirty="0"/>
          </a:p>
          <a:p>
            <a:endParaRPr lang="en-US" dirty="0"/>
          </a:p>
        </p:txBody>
      </p:sp>
    </p:spTree>
    <p:extLst>
      <p:ext uri="{BB962C8B-B14F-4D97-AF65-F5344CB8AC3E}">
        <p14:creationId xmlns:p14="http://schemas.microsoft.com/office/powerpoint/2010/main" val="100529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863601"/>
            <a:ext cx="10018713" cy="4927600"/>
          </a:xfrm>
        </p:spPr>
        <p:txBody>
          <a:bodyPr>
            <a:normAutofit fontScale="92500" lnSpcReduction="10000"/>
          </a:bodyPr>
          <a:lstStyle/>
          <a:p>
            <a:r>
              <a:rPr lang="en-US" b="1" dirty="0"/>
              <a:t>*  </a:t>
            </a:r>
            <a:r>
              <a:rPr lang="en-US" dirty="0"/>
              <a:t>Personal/</a:t>
            </a:r>
            <a:r>
              <a:rPr lang="en-US" dirty="0" err="1"/>
              <a:t>carer’s</a:t>
            </a:r>
            <a:r>
              <a:rPr lang="en-US" dirty="0"/>
              <a:t> leave – 10 days paid </a:t>
            </a:r>
          </a:p>
          <a:p>
            <a:r>
              <a:rPr lang="en-US" b="1" dirty="0"/>
              <a:t>*  </a:t>
            </a:r>
            <a:r>
              <a:rPr lang="en-US" dirty="0"/>
              <a:t>Unpaid </a:t>
            </a:r>
            <a:r>
              <a:rPr lang="en-US" dirty="0" err="1"/>
              <a:t>Carer’s</a:t>
            </a:r>
            <a:r>
              <a:rPr lang="en-US" dirty="0"/>
              <a:t> leave – 2 continuous days unpaid </a:t>
            </a:r>
          </a:p>
          <a:p>
            <a:r>
              <a:rPr lang="en-US" b="1" dirty="0"/>
              <a:t>*  </a:t>
            </a:r>
            <a:r>
              <a:rPr lang="en-US" dirty="0"/>
              <a:t>Compassionate leave – 2 days paid </a:t>
            </a:r>
          </a:p>
          <a:p>
            <a:r>
              <a:rPr lang="en-US" b="1" dirty="0"/>
              <a:t>*  </a:t>
            </a:r>
            <a:r>
              <a:rPr lang="en-US" dirty="0"/>
              <a:t>Community service leave – unpaid leave for voluntary emergency activities and up to 10 days’ paid leave for jury service </a:t>
            </a:r>
          </a:p>
          <a:p>
            <a:r>
              <a:rPr lang="en-US" b="1" dirty="0"/>
              <a:t>*  </a:t>
            </a:r>
            <a:r>
              <a:rPr lang="en-US" dirty="0"/>
              <a:t>Long service leave – Fair Work Australia was working on a uniform national long service leave standard in 2011 and it was </a:t>
            </a:r>
            <a:r>
              <a:rPr lang="en-US" dirty="0" err="1"/>
              <a:t>finalised</a:t>
            </a:r>
            <a:r>
              <a:rPr lang="en-US" dirty="0"/>
              <a:t> at that time </a:t>
            </a:r>
          </a:p>
          <a:p>
            <a:r>
              <a:rPr lang="en-US" b="1" dirty="0"/>
              <a:t>*  </a:t>
            </a:r>
            <a:r>
              <a:rPr lang="en-US" dirty="0"/>
              <a:t>Public holidays – a paid day off on a public holiday except where reasonably requested to work </a:t>
            </a:r>
          </a:p>
          <a:p>
            <a:r>
              <a:rPr lang="en-US" b="1" dirty="0"/>
              <a:t>*  </a:t>
            </a:r>
            <a:r>
              <a:rPr lang="en-US" dirty="0"/>
              <a:t>Notice of termination and redundancy pay – up to 4 weeks’ notice of termination and 16 weeks of redundancy pay, the actual amount depending on length of service. </a:t>
            </a:r>
          </a:p>
          <a:p>
            <a:endParaRPr lang="en-US" dirty="0"/>
          </a:p>
        </p:txBody>
      </p:sp>
    </p:spTree>
    <p:extLst>
      <p:ext uri="{BB962C8B-B14F-4D97-AF65-F5344CB8AC3E}">
        <p14:creationId xmlns:p14="http://schemas.microsoft.com/office/powerpoint/2010/main" val="17263097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1104901"/>
            <a:ext cx="10018713" cy="4686300"/>
          </a:xfrm>
        </p:spPr>
        <p:txBody>
          <a:bodyPr/>
          <a:lstStyle/>
          <a:p>
            <a:r>
              <a:rPr lang="en-US" dirty="0">
                <a:solidFill>
                  <a:srgbClr val="FF0000"/>
                </a:solidFill>
              </a:rPr>
              <a:t>Fair Work Australia provides a safety net for workers on the minimum wage. </a:t>
            </a:r>
            <a:endParaRPr lang="en-US" dirty="0" smtClean="0">
              <a:solidFill>
                <a:srgbClr val="FF0000"/>
              </a:solidFill>
            </a:endParaRPr>
          </a:p>
          <a:p>
            <a:r>
              <a:rPr lang="en-US" dirty="0" smtClean="0"/>
              <a:t>On </a:t>
            </a:r>
            <a:r>
              <a:rPr lang="en-US" dirty="0"/>
              <a:t>the 3rd June 2011, for example, Fair Work Australia awarded a 3.4% increase in award wages. </a:t>
            </a:r>
            <a:endParaRPr lang="en-US" dirty="0" smtClean="0"/>
          </a:p>
          <a:p>
            <a:r>
              <a:rPr lang="en-US" dirty="0" smtClean="0"/>
              <a:t>This </a:t>
            </a:r>
            <a:r>
              <a:rPr lang="en-US" dirty="0"/>
              <a:t>increased the wage by $19.40 to $589.30. </a:t>
            </a:r>
            <a:endParaRPr lang="en-US" dirty="0" smtClean="0"/>
          </a:p>
          <a:p>
            <a:r>
              <a:rPr lang="en-US" dirty="0" smtClean="0"/>
              <a:t>Although </a:t>
            </a:r>
            <a:r>
              <a:rPr lang="en-US" dirty="0">
                <a:solidFill>
                  <a:srgbClr val="FF0000"/>
                </a:solidFill>
              </a:rPr>
              <a:t>Fair Work Australia holds annual reviews of the minimum wage, it considers both the needs of workers on the minimum wage and the capacity of businesses to pay an increase. </a:t>
            </a:r>
            <a:endParaRPr lang="en-US" dirty="0" smtClean="0">
              <a:solidFill>
                <a:srgbClr val="FF0000"/>
              </a:solidFill>
            </a:endParaRPr>
          </a:p>
          <a:p>
            <a:r>
              <a:rPr lang="en-US" dirty="0" smtClean="0"/>
              <a:t>In </a:t>
            </a:r>
            <a:r>
              <a:rPr lang="en-US" dirty="0"/>
              <a:t>2009, for example, there was no increase in the minimum wage at all. </a:t>
            </a:r>
          </a:p>
          <a:p>
            <a:endParaRPr lang="en-US" dirty="0"/>
          </a:p>
        </p:txBody>
      </p:sp>
    </p:spTree>
    <p:extLst>
      <p:ext uri="{BB962C8B-B14F-4D97-AF65-F5344CB8AC3E}">
        <p14:creationId xmlns:p14="http://schemas.microsoft.com/office/powerpoint/2010/main" val="13945074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00100"/>
          </a:xfrm>
        </p:spPr>
        <p:txBody>
          <a:bodyPr>
            <a:normAutofit fontScale="90000"/>
          </a:bodyPr>
          <a:lstStyle/>
          <a:p>
            <a:r>
              <a:rPr lang="en-US" b="1"/>
              <a:t>Occupational health and safety and workers’ compensation </a:t>
            </a:r>
            <a:r>
              <a:rPr lang="en-US"/>
              <a:t/>
            </a:r>
            <a:br>
              <a:rPr lang="en-US"/>
            </a:br>
            <a:endParaRPr lang="en-US"/>
          </a:p>
        </p:txBody>
      </p:sp>
      <p:sp>
        <p:nvSpPr>
          <p:cNvPr id="3" name="Content Placeholder 2"/>
          <p:cNvSpPr>
            <a:spLocks noGrp="1"/>
          </p:cNvSpPr>
          <p:nvPr>
            <p:ph idx="1"/>
          </p:nvPr>
        </p:nvSpPr>
        <p:spPr>
          <a:xfrm>
            <a:off x="1484310" y="1485901"/>
            <a:ext cx="10018713" cy="4305299"/>
          </a:xfrm>
        </p:spPr>
        <p:txBody>
          <a:bodyPr>
            <a:normAutofit/>
          </a:bodyPr>
          <a:lstStyle/>
          <a:p>
            <a:r>
              <a:rPr lang="en-US" dirty="0">
                <a:solidFill>
                  <a:srgbClr val="FF0000"/>
                </a:solidFill>
              </a:rPr>
              <a:t>Occupational Health and Safety refers to all the procedures put in place to ensure that the workplace is safe for employees and independent contractors. </a:t>
            </a:r>
            <a:endParaRPr lang="en-US" dirty="0" smtClean="0">
              <a:solidFill>
                <a:srgbClr val="FF0000"/>
              </a:solidFill>
            </a:endParaRPr>
          </a:p>
          <a:p>
            <a:r>
              <a:rPr lang="en-US" dirty="0" smtClean="0"/>
              <a:t>There </a:t>
            </a:r>
            <a:r>
              <a:rPr lang="en-US" dirty="0"/>
              <a:t>are both legal </a:t>
            </a:r>
            <a:r>
              <a:rPr lang="en-US" dirty="0" smtClean="0"/>
              <a:t>and ethical </a:t>
            </a:r>
            <a:r>
              <a:rPr lang="en-US" dirty="0"/>
              <a:t>issues involved. </a:t>
            </a:r>
            <a:endParaRPr lang="en-US" dirty="0" smtClean="0"/>
          </a:p>
          <a:p>
            <a:r>
              <a:rPr lang="en-US" dirty="0" smtClean="0">
                <a:solidFill>
                  <a:srgbClr val="FF0000"/>
                </a:solidFill>
              </a:rPr>
              <a:t>Employers </a:t>
            </a:r>
            <a:r>
              <a:rPr lang="en-US" dirty="0">
                <a:solidFill>
                  <a:srgbClr val="FF0000"/>
                </a:solidFill>
              </a:rPr>
              <a:t>have a legal duty to ensure the health, safety and welfare of employees. </a:t>
            </a:r>
            <a:endParaRPr lang="en-US" dirty="0" smtClean="0">
              <a:solidFill>
                <a:srgbClr val="FF0000"/>
              </a:solidFill>
            </a:endParaRPr>
          </a:p>
          <a:p>
            <a:r>
              <a:rPr lang="en-US" dirty="0" smtClean="0">
                <a:solidFill>
                  <a:srgbClr val="FF0000"/>
                </a:solidFill>
              </a:rPr>
              <a:t>These </a:t>
            </a:r>
            <a:r>
              <a:rPr lang="en-US" dirty="0">
                <a:solidFill>
                  <a:srgbClr val="FF0000"/>
                </a:solidFill>
              </a:rPr>
              <a:t>duties are set out in the Occupational Health and Safety Act 2000 (NSW). </a:t>
            </a:r>
          </a:p>
        </p:txBody>
      </p:sp>
    </p:spTree>
    <p:extLst>
      <p:ext uri="{BB962C8B-B14F-4D97-AF65-F5344CB8AC3E}">
        <p14:creationId xmlns:p14="http://schemas.microsoft.com/office/powerpoint/2010/main" val="17773305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800101"/>
            <a:ext cx="10018713" cy="4991100"/>
          </a:xfrm>
        </p:spPr>
        <p:txBody>
          <a:bodyPr/>
          <a:lstStyle/>
          <a:p>
            <a:r>
              <a:rPr lang="en-US" dirty="0"/>
              <a:t>There is also a concern with some workplace cultures. </a:t>
            </a:r>
            <a:endParaRPr lang="en-US" dirty="0" smtClean="0"/>
          </a:p>
          <a:p>
            <a:r>
              <a:rPr lang="en-US" dirty="0" smtClean="0"/>
              <a:t>Sometimes</a:t>
            </a:r>
            <a:r>
              <a:rPr lang="en-US" dirty="0"/>
              <a:t>, for example, workers don’t wear items of safety equipment, despite the clear instructions of the employer</a:t>
            </a:r>
            <a:r>
              <a:rPr lang="en-US" dirty="0" smtClean="0"/>
              <a:t>.</a:t>
            </a:r>
          </a:p>
          <a:p>
            <a:r>
              <a:rPr lang="en-US" dirty="0" smtClean="0"/>
              <a:t> </a:t>
            </a:r>
            <a:r>
              <a:rPr lang="en-US" dirty="0"/>
              <a:t>It is very difficult to change a culture, but employers have an obligation to try</a:t>
            </a:r>
            <a:r>
              <a:rPr lang="en-US" dirty="0" smtClean="0"/>
              <a:t>.</a:t>
            </a:r>
          </a:p>
          <a:p>
            <a:r>
              <a:rPr lang="en-US" dirty="0" smtClean="0"/>
              <a:t> </a:t>
            </a:r>
            <a:r>
              <a:rPr lang="en-US" dirty="0"/>
              <a:t>It is interesting to notice the way Orica have approached a safe workplace culture. </a:t>
            </a:r>
            <a:endParaRPr lang="en-US" dirty="0" smtClean="0"/>
          </a:p>
          <a:p>
            <a:r>
              <a:rPr lang="en-US" dirty="0" smtClean="0"/>
              <a:t>Go </a:t>
            </a:r>
            <a:r>
              <a:rPr lang="en-US" dirty="0"/>
              <a:t>to </a:t>
            </a:r>
            <a:r>
              <a:rPr lang="en-US" dirty="0" err="1"/>
              <a:t>www.orica.com.au</a:t>
            </a:r>
            <a:r>
              <a:rPr lang="en-US" dirty="0"/>
              <a:t> and browse the Orica approach to safety. </a:t>
            </a:r>
            <a:r>
              <a:rPr lang="en-US" dirty="0" smtClean="0"/>
              <a:t>– Write a few points explaining this.</a:t>
            </a:r>
            <a:endParaRPr lang="en-US" dirty="0"/>
          </a:p>
          <a:p>
            <a:endParaRPr lang="en-US" dirty="0"/>
          </a:p>
        </p:txBody>
      </p:sp>
    </p:spTree>
    <p:extLst>
      <p:ext uri="{BB962C8B-B14F-4D97-AF65-F5344CB8AC3E}">
        <p14:creationId xmlns:p14="http://schemas.microsoft.com/office/powerpoint/2010/main" val="21077355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68301"/>
            <a:ext cx="10018713" cy="952500"/>
          </a:xfrm>
        </p:spPr>
        <p:txBody>
          <a:bodyPr/>
          <a:lstStyle/>
          <a:p>
            <a:r>
              <a:rPr lang="en-US" b="1"/>
              <a:t>Workers’ compensation </a:t>
            </a:r>
            <a:endParaRPr lang="en-US"/>
          </a:p>
        </p:txBody>
      </p:sp>
      <p:sp>
        <p:nvSpPr>
          <p:cNvPr id="3" name="Content Placeholder 2"/>
          <p:cNvSpPr>
            <a:spLocks noGrp="1"/>
          </p:cNvSpPr>
          <p:nvPr>
            <p:ph idx="1"/>
          </p:nvPr>
        </p:nvSpPr>
        <p:spPr>
          <a:xfrm>
            <a:off x="1484310" y="1320801"/>
            <a:ext cx="10018713" cy="5130799"/>
          </a:xfrm>
        </p:spPr>
        <p:txBody>
          <a:bodyPr>
            <a:normAutofit/>
          </a:bodyPr>
          <a:lstStyle/>
          <a:p>
            <a:r>
              <a:rPr lang="en-US" dirty="0">
                <a:solidFill>
                  <a:srgbClr val="FF0000"/>
                </a:solidFill>
              </a:rPr>
              <a:t>Workers’ compensation in Australia is a compulsory employer-financed, ‘no fault’, occupational disabilities program for work-related injury and disease. </a:t>
            </a:r>
            <a:endParaRPr lang="en-US" dirty="0" smtClean="0">
              <a:solidFill>
                <a:srgbClr val="FF0000"/>
              </a:solidFill>
            </a:endParaRPr>
          </a:p>
          <a:p>
            <a:r>
              <a:rPr lang="en-US" dirty="0" smtClean="0">
                <a:solidFill>
                  <a:srgbClr val="FF0000"/>
                </a:solidFill>
              </a:rPr>
              <a:t>Workers</a:t>
            </a:r>
            <a:r>
              <a:rPr lang="en-US" dirty="0">
                <a:solidFill>
                  <a:srgbClr val="FF0000"/>
                </a:solidFill>
              </a:rPr>
              <a:t>’ compensation refers to the money a worker receives to make up for loss, injury or suffering that follows a work accident. </a:t>
            </a:r>
            <a:endParaRPr lang="en-US" dirty="0" smtClean="0">
              <a:solidFill>
                <a:srgbClr val="FF0000"/>
              </a:solidFill>
            </a:endParaRPr>
          </a:p>
          <a:p>
            <a:r>
              <a:rPr lang="en-US" dirty="0" smtClean="0">
                <a:solidFill>
                  <a:srgbClr val="FF0000"/>
                </a:solidFill>
              </a:rPr>
              <a:t>When </a:t>
            </a:r>
            <a:r>
              <a:rPr lang="en-US" dirty="0">
                <a:solidFill>
                  <a:srgbClr val="FF0000"/>
                </a:solidFill>
              </a:rPr>
              <a:t>an accident does occur, it is the employer’s responsibility to ensure that the injured worker receives all necessary medical and rehabilitation care and does not suffer loss of income. </a:t>
            </a:r>
            <a:endParaRPr lang="en-US" dirty="0" smtClean="0">
              <a:solidFill>
                <a:srgbClr val="FF0000"/>
              </a:solidFill>
            </a:endParaRPr>
          </a:p>
          <a:p>
            <a:r>
              <a:rPr lang="en-US" dirty="0" smtClean="0">
                <a:solidFill>
                  <a:srgbClr val="FF0000"/>
                </a:solidFill>
              </a:rPr>
              <a:t>This </a:t>
            </a:r>
            <a:r>
              <a:rPr lang="en-US" dirty="0">
                <a:solidFill>
                  <a:srgbClr val="FF0000"/>
                </a:solidFill>
              </a:rPr>
              <a:t>is a legal responsibility. </a:t>
            </a:r>
            <a:endParaRPr lang="en-US" dirty="0" smtClean="0">
              <a:solidFill>
                <a:srgbClr val="FF0000"/>
              </a:solidFill>
            </a:endParaRPr>
          </a:p>
          <a:p>
            <a:r>
              <a:rPr lang="en-US" dirty="0" smtClean="0"/>
              <a:t>The </a:t>
            </a:r>
            <a:r>
              <a:rPr lang="en-US" dirty="0"/>
              <a:t>aim is to ensure that the worker is in the same position as if the accident had not happened. </a:t>
            </a:r>
            <a:endParaRPr lang="en-US" dirty="0" smtClean="0"/>
          </a:p>
          <a:p>
            <a:r>
              <a:rPr lang="en-US" dirty="0" smtClean="0"/>
              <a:t>This </a:t>
            </a:r>
            <a:r>
              <a:rPr lang="en-US" dirty="0"/>
              <a:t>is the ethical aspect. </a:t>
            </a:r>
          </a:p>
          <a:p>
            <a:endParaRPr lang="en-US" dirty="0"/>
          </a:p>
        </p:txBody>
      </p:sp>
    </p:spTree>
    <p:extLst>
      <p:ext uri="{BB962C8B-B14F-4D97-AF65-F5344CB8AC3E}">
        <p14:creationId xmlns:p14="http://schemas.microsoft.com/office/powerpoint/2010/main" val="18732285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469901"/>
            <a:ext cx="10018713" cy="977900"/>
          </a:xfrm>
        </p:spPr>
        <p:txBody>
          <a:bodyPr>
            <a:normAutofit fontScale="90000"/>
          </a:bodyPr>
          <a:lstStyle/>
          <a:p>
            <a:r>
              <a:rPr lang="en-US" b="1"/>
              <a:t>Anti-discrimination </a:t>
            </a:r>
            <a:r>
              <a:rPr lang="en-US"/>
              <a:t/>
            </a:r>
            <a:br>
              <a:rPr lang="en-US"/>
            </a:br>
            <a:endParaRPr lang="en-US"/>
          </a:p>
        </p:txBody>
      </p:sp>
      <p:sp>
        <p:nvSpPr>
          <p:cNvPr id="3" name="Content Placeholder 2"/>
          <p:cNvSpPr>
            <a:spLocks noGrp="1"/>
          </p:cNvSpPr>
          <p:nvPr>
            <p:ph idx="1"/>
          </p:nvPr>
        </p:nvSpPr>
        <p:spPr>
          <a:xfrm>
            <a:off x="1484310" y="1168401"/>
            <a:ext cx="10018713" cy="5283200"/>
          </a:xfrm>
        </p:spPr>
        <p:txBody>
          <a:bodyPr>
            <a:normAutofit fontScale="92500" lnSpcReduction="10000"/>
          </a:bodyPr>
          <a:lstStyle/>
          <a:p>
            <a:pPr marL="0" indent="0">
              <a:buNone/>
            </a:pPr>
            <a:r>
              <a:rPr lang="en-US" dirty="0"/>
              <a:t>Anti-discrimination has both a legal and ethical dimension. </a:t>
            </a:r>
            <a:endParaRPr lang="en-US" dirty="0" smtClean="0"/>
          </a:p>
          <a:p>
            <a:pPr marL="0" indent="0">
              <a:buNone/>
            </a:pPr>
            <a:r>
              <a:rPr lang="en-US" dirty="0" smtClean="0">
                <a:solidFill>
                  <a:srgbClr val="FF0000"/>
                </a:solidFill>
              </a:rPr>
              <a:t>Anti-discrimination </a:t>
            </a:r>
            <a:r>
              <a:rPr lang="en-US" dirty="0">
                <a:solidFill>
                  <a:srgbClr val="FF0000"/>
                </a:solidFill>
              </a:rPr>
              <a:t>refers to measures aimed at stopping unjust or harmful treatment of groups of people on the basis of things like their race, age or gender. </a:t>
            </a:r>
            <a:endParaRPr lang="en-US" dirty="0" smtClean="0">
              <a:solidFill>
                <a:srgbClr val="FF0000"/>
              </a:solidFill>
            </a:endParaRPr>
          </a:p>
          <a:p>
            <a:pPr marL="0" indent="0">
              <a:buNone/>
            </a:pPr>
            <a:r>
              <a:rPr lang="en-US" dirty="0" smtClean="0">
                <a:solidFill>
                  <a:srgbClr val="FF0000"/>
                </a:solidFill>
              </a:rPr>
              <a:t>It </a:t>
            </a:r>
            <a:r>
              <a:rPr lang="en-US" dirty="0">
                <a:solidFill>
                  <a:srgbClr val="FF0000"/>
                </a:solidFill>
              </a:rPr>
              <a:t>is against the law to discriminate against people on the basis of such things as race, age, disability, gender, sexual preference and so on. </a:t>
            </a:r>
            <a:endParaRPr lang="en-US" dirty="0" smtClean="0">
              <a:solidFill>
                <a:srgbClr val="FF0000"/>
              </a:solidFill>
            </a:endParaRPr>
          </a:p>
          <a:p>
            <a:pPr marL="0" indent="0">
              <a:buNone/>
            </a:pPr>
            <a:r>
              <a:rPr lang="en-US" dirty="0" smtClean="0"/>
              <a:t>The </a:t>
            </a:r>
            <a:r>
              <a:rPr lang="en-US" dirty="0"/>
              <a:t>legal issue is set out in legislation such as: </a:t>
            </a:r>
          </a:p>
          <a:p>
            <a:r>
              <a:rPr lang="en-US" b="1" dirty="0">
                <a:solidFill>
                  <a:srgbClr val="FF0000"/>
                </a:solidFill>
              </a:rPr>
              <a:t>* </a:t>
            </a:r>
            <a:r>
              <a:rPr lang="en-US" dirty="0">
                <a:solidFill>
                  <a:srgbClr val="FF0000"/>
                </a:solidFill>
              </a:rPr>
              <a:t>Racial Discrimination Act 1975</a:t>
            </a:r>
            <a:br>
              <a:rPr lang="en-US" dirty="0">
                <a:solidFill>
                  <a:srgbClr val="FF0000"/>
                </a:solidFill>
              </a:rPr>
            </a:br>
            <a:r>
              <a:rPr lang="en-US" b="1" dirty="0">
                <a:solidFill>
                  <a:srgbClr val="FF0000"/>
                </a:solidFill>
              </a:rPr>
              <a:t>* </a:t>
            </a:r>
            <a:r>
              <a:rPr lang="en-US" dirty="0">
                <a:solidFill>
                  <a:srgbClr val="FF0000"/>
                </a:solidFill>
              </a:rPr>
              <a:t>Sex Discrimination Act 1984</a:t>
            </a:r>
            <a:br>
              <a:rPr lang="en-US" dirty="0">
                <a:solidFill>
                  <a:srgbClr val="FF0000"/>
                </a:solidFill>
              </a:rPr>
            </a:br>
            <a:r>
              <a:rPr lang="en-US" b="1" dirty="0">
                <a:solidFill>
                  <a:srgbClr val="FF0000"/>
                </a:solidFill>
              </a:rPr>
              <a:t>* </a:t>
            </a:r>
            <a:r>
              <a:rPr lang="en-US" dirty="0">
                <a:solidFill>
                  <a:srgbClr val="FF0000"/>
                </a:solidFill>
              </a:rPr>
              <a:t>Disability Discrimination Act 1992 </a:t>
            </a:r>
          </a:p>
          <a:p>
            <a:r>
              <a:rPr lang="en-US" b="1" dirty="0">
                <a:solidFill>
                  <a:srgbClr val="FF0000"/>
                </a:solidFill>
              </a:rPr>
              <a:t>* </a:t>
            </a:r>
            <a:r>
              <a:rPr lang="en-US" dirty="0">
                <a:solidFill>
                  <a:srgbClr val="FF0000"/>
                </a:solidFill>
              </a:rPr>
              <a:t>Equal Employment Opportunity Act </a:t>
            </a:r>
            <a:r>
              <a:rPr lang="en-US" dirty="0" smtClean="0">
                <a:solidFill>
                  <a:srgbClr val="FF0000"/>
                </a:solidFill>
              </a:rPr>
              <a:t>1987</a:t>
            </a:r>
          </a:p>
          <a:p>
            <a:pPr marL="0" indent="0">
              <a:buNone/>
            </a:pPr>
            <a:r>
              <a:rPr lang="en-US" dirty="0"/>
              <a:t/>
            </a:r>
            <a:br>
              <a:rPr lang="en-US" dirty="0"/>
            </a:br>
            <a:r>
              <a:rPr lang="en-US" dirty="0"/>
              <a:t>However, the ethical dimension is so important because it is difficult to prove discrimination. Employers should not discriminate because it is wrong to do so. </a:t>
            </a:r>
          </a:p>
        </p:txBody>
      </p:sp>
    </p:spTree>
    <p:extLst>
      <p:ext uri="{BB962C8B-B14F-4D97-AF65-F5344CB8AC3E}">
        <p14:creationId xmlns:p14="http://schemas.microsoft.com/office/powerpoint/2010/main" val="8809562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55600"/>
            <a:ext cx="10018713" cy="1752599"/>
          </a:xfrm>
        </p:spPr>
        <p:txBody>
          <a:bodyPr/>
          <a:lstStyle/>
          <a:p>
            <a:r>
              <a:rPr lang="en-US" b="1" dirty="0"/>
              <a:t>Equal Employment Opportunities (EEO) </a:t>
            </a:r>
            <a:endParaRPr lang="en-US" dirty="0"/>
          </a:p>
        </p:txBody>
      </p:sp>
      <p:sp>
        <p:nvSpPr>
          <p:cNvPr id="3" name="Content Placeholder 2"/>
          <p:cNvSpPr>
            <a:spLocks noGrp="1"/>
          </p:cNvSpPr>
          <p:nvPr>
            <p:ph idx="1"/>
          </p:nvPr>
        </p:nvSpPr>
        <p:spPr>
          <a:xfrm>
            <a:off x="1484310" y="1955801"/>
            <a:ext cx="10018713" cy="4508500"/>
          </a:xfrm>
        </p:spPr>
        <p:txBody>
          <a:bodyPr>
            <a:normAutofit/>
          </a:bodyPr>
          <a:lstStyle/>
          <a:p>
            <a:r>
              <a:rPr lang="en-US" dirty="0">
                <a:solidFill>
                  <a:srgbClr val="FF0000"/>
                </a:solidFill>
              </a:rPr>
              <a:t>Equal Employment Opportunities try to provide opportunities to groups of people who may have been denied a fair go in the past. </a:t>
            </a:r>
            <a:endParaRPr lang="en-US" dirty="0" smtClean="0">
              <a:solidFill>
                <a:srgbClr val="FF0000"/>
              </a:solidFill>
            </a:endParaRPr>
          </a:p>
          <a:p>
            <a:r>
              <a:rPr lang="en-US" dirty="0" smtClean="0">
                <a:solidFill>
                  <a:srgbClr val="FF0000"/>
                </a:solidFill>
              </a:rPr>
              <a:t>The </a:t>
            </a:r>
            <a:r>
              <a:rPr lang="en-US" dirty="0">
                <a:solidFill>
                  <a:srgbClr val="FF0000"/>
                </a:solidFill>
              </a:rPr>
              <a:t>legal issues are set out in the Affirmative Action (Equal Employment Opportunity for Women) Act 1986 (</a:t>
            </a:r>
            <a:r>
              <a:rPr lang="en-US" dirty="0" err="1">
                <a:solidFill>
                  <a:srgbClr val="FF0000"/>
                </a:solidFill>
              </a:rPr>
              <a:t>Cth</a:t>
            </a:r>
            <a:r>
              <a:rPr lang="en-US" dirty="0">
                <a:solidFill>
                  <a:srgbClr val="FF0000"/>
                </a:solidFill>
              </a:rPr>
              <a:t>). </a:t>
            </a:r>
            <a:endParaRPr lang="en-US" dirty="0" smtClean="0">
              <a:solidFill>
                <a:srgbClr val="FF0000"/>
              </a:solidFill>
            </a:endParaRPr>
          </a:p>
          <a:p>
            <a:r>
              <a:rPr lang="en-US" dirty="0" smtClean="0">
                <a:solidFill>
                  <a:srgbClr val="FF0000"/>
                </a:solidFill>
              </a:rPr>
              <a:t>This </a:t>
            </a:r>
            <a:r>
              <a:rPr lang="en-US" dirty="0">
                <a:solidFill>
                  <a:srgbClr val="FF0000"/>
                </a:solidFill>
              </a:rPr>
              <a:t>legislation requires large companies with more than 100 employees to report publicly on the number of women in new appointments and promotions. </a:t>
            </a:r>
            <a:endParaRPr lang="en-US" dirty="0" smtClean="0">
              <a:solidFill>
                <a:srgbClr val="FF0000"/>
              </a:solidFill>
            </a:endParaRPr>
          </a:p>
          <a:p>
            <a:r>
              <a:rPr lang="en-US" dirty="0" smtClean="0">
                <a:solidFill>
                  <a:srgbClr val="FF0000"/>
                </a:solidFill>
              </a:rPr>
              <a:t>Again</a:t>
            </a:r>
            <a:r>
              <a:rPr lang="en-US" dirty="0">
                <a:solidFill>
                  <a:srgbClr val="FF0000"/>
                </a:solidFill>
              </a:rPr>
              <a:t>, the aim of the legislation is to get senior management to think about what is right. </a:t>
            </a:r>
          </a:p>
          <a:p>
            <a:endParaRPr lang="en-US" dirty="0"/>
          </a:p>
        </p:txBody>
      </p:sp>
    </p:spTree>
    <p:extLst>
      <p:ext uri="{BB962C8B-B14F-4D97-AF65-F5344CB8AC3E}">
        <p14:creationId xmlns:p14="http://schemas.microsoft.com/office/powerpoint/2010/main" val="6270718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482601"/>
            <a:ext cx="10018713" cy="927100"/>
          </a:xfrm>
        </p:spPr>
        <p:txBody>
          <a:bodyPr>
            <a:normAutofit fontScale="90000"/>
          </a:bodyPr>
          <a:lstStyle/>
          <a:p>
            <a:r>
              <a:rPr lang="en-US" sz="4400" b="1" u="sng" dirty="0"/>
              <a:t>Economic </a:t>
            </a:r>
            <a:r>
              <a:rPr lang="en-US" dirty="0"/>
              <a:t/>
            </a:r>
            <a:br>
              <a:rPr lang="en-US" dirty="0"/>
            </a:br>
            <a:endParaRPr lang="en-US" dirty="0"/>
          </a:p>
        </p:txBody>
      </p:sp>
      <p:sp>
        <p:nvSpPr>
          <p:cNvPr id="3" name="Content Placeholder 2"/>
          <p:cNvSpPr>
            <a:spLocks noGrp="1"/>
          </p:cNvSpPr>
          <p:nvPr>
            <p:ph idx="1"/>
          </p:nvPr>
        </p:nvSpPr>
        <p:spPr>
          <a:xfrm>
            <a:off x="1484310" y="1587500"/>
            <a:ext cx="10018713" cy="4673599"/>
          </a:xfrm>
        </p:spPr>
        <p:txBody>
          <a:bodyPr>
            <a:normAutofit/>
          </a:bodyPr>
          <a:lstStyle/>
          <a:p>
            <a:r>
              <a:rPr lang="en-US" dirty="0"/>
              <a:t>Economic influences are important in a number of ways. </a:t>
            </a:r>
            <a:endParaRPr lang="en-US" dirty="0" smtClean="0"/>
          </a:p>
          <a:p>
            <a:r>
              <a:rPr lang="en-US" i="1" dirty="0" smtClean="0">
                <a:solidFill>
                  <a:srgbClr val="FF0000"/>
                </a:solidFill>
              </a:rPr>
              <a:t>Economic </a:t>
            </a:r>
            <a:r>
              <a:rPr lang="en-US" i="1" dirty="0">
                <a:solidFill>
                  <a:srgbClr val="FF0000"/>
                </a:solidFill>
              </a:rPr>
              <a:t>influences </a:t>
            </a:r>
            <a:r>
              <a:rPr lang="en-US" dirty="0">
                <a:solidFill>
                  <a:srgbClr val="FF0000"/>
                </a:solidFill>
              </a:rPr>
              <a:t>refer to changes in the level of spending in an economy. </a:t>
            </a:r>
            <a:endParaRPr lang="en-US" dirty="0" smtClean="0">
              <a:solidFill>
                <a:srgbClr val="FF0000"/>
              </a:solidFill>
            </a:endParaRPr>
          </a:p>
          <a:p>
            <a:r>
              <a:rPr lang="en-US" dirty="0" smtClean="0">
                <a:solidFill>
                  <a:srgbClr val="FF0000"/>
                </a:solidFill>
              </a:rPr>
              <a:t>When </a:t>
            </a:r>
            <a:r>
              <a:rPr lang="en-US" dirty="0">
                <a:solidFill>
                  <a:srgbClr val="FF0000"/>
                </a:solidFill>
              </a:rPr>
              <a:t>the economy is booming, employees have greater bargaining power. </a:t>
            </a:r>
            <a:endParaRPr lang="en-US" dirty="0" smtClean="0">
              <a:solidFill>
                <a:srgbClr val="FF0000"/>
              </a:solidFill>
            </a:endParaRPr>
          </a:p>
          <a:p>
            <a:r>
              <a:rPr lang="en-US" dirty="0" smtClean="0"/>
              <a:t>Often </a:t>
            </a:r>
            <a:r>
              <a:rPr lang="en-US" dirty="0"/>
              <a:t>several businesses want their skills. </a:t>
            </a:r>
            <a:endParaRPr lang="en-US" dirty="0" smtClean="0"/>
          </a:p>
          <a:p>
            <a:r>
              <a:rPr lang="en-US" dirty="0" smtClean="0"/>
              <a:t>This </a:t>
            </a:r>
            <a:r>
              <a:rPr lang="en-US" dirty="0"/>
              <a:t>is the situation currently with the mining boom. </a:t>
            </a:r>
            <a:endParaRPr lang="en-US" dirty="0" smtClean="0"/>
          </a:p>
          <a:p>
            <a:r>
              <a:rPr lang="en-US" dirty="0" smtClean="0"/>
              <a:t>Mining </a:t>
            </a:r>
            <a:r>
              <a:rPr lang="en-US" dirty="0"/>
              <a:t>businesses are competing to get the limited supply of employees with the skills they need. </a:t>
            </a:r>
            <a:endParaRPr lang="en-US" dirty="0" smtClean="0"/>
          </a:p>
          <a:p>
            <a:r>
              <a:rPr lang="en-US" dirty="0" smtClean="0"/>
              <a:t>This </a:t>
            </a:r>
            <a:r>
              <a:rPr lang="en-US" dirty="0"/>
              <a:t>is why wages and salaries in the mining sector rose so rapidly after 2010. </a:t>
            </a:r>
          </a:p>
          <a:p>
            <a:endParaRPr lang="en-US" dirty="0"/>
          </a:p>
        </p:txBody>
      </p:sp>
    </p:spTree>
    <p:extLst>
      <p:ext uri="{BB962C8B-B14F-4D97-AF65-F5344CB8AC3E}">
        <p14:creationId xmlns:p14="http://schemas.microsoft.com/office/powerpoint/2010/main" val="462967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381000"/>
            <a:ext cx="10018713" cy="6235699"/>
          </a:xfrm>
        </p:spPr>
        <p:txBody>
          <a:bodyPr>
            <a:normAutofit/>
          </a:bodyPr>
          <a:lstStyle/>
          <a:p>
            <a:r>
              <a:rPr lang="en-US" dirty="0">
                <a:solidFill>
                  <a:srgbClr val="FF0000"/>
                </a:solidFill>
              </a:rPr>
              <a:t>On the other hand, if the economy is in recession, the demand for the business’s </a:t>
            </a:r>
            <a:r>
              <a:rPr lang="en-US" dirty="0" smtClean="0">
                <a:solidFill>
                  <a:srgbClr val="FF0000"/>
                </a:solidFill>
              </a:rPr>
              <a:t>products will </a:t>
            </a:r>
            <a:r>
              <a:rPr lang="en-US" dirty="0">
                <a:solidFill>
                  <a:srgbClr val="FF0000"/>
                </a:solidFill>
              </a:rPr>
              <a:t>fall and it is necessary to reduce staff in order to cut costs. </a:t>
            </a:r>
            <a:endParaRPr lang="en-US" dirty="0" smtClean="0">
              <a:solidFill>
                <a:srgbClr val="FF0000"/>
              </a:solidFill>
            </a:endParaRPr>
          </a:p>
          <a:p>
            <a:r>
              <a:rPr lang="en-US" dirty="0" smtClean="0"/>
              <a:t>This </a:t>
            </a:r>
            <a:r>
              <a:rPr lang="en-US" dirty="0"/>
              <a:t>is why the Australian Government introduced a stimulus package after the 2009 Global Financial Crisis. </a:t>
            </a:r>
            <a:endParaRPr lang="en-US" dirty="0" smtClean="0"/>
          </a:p>
          <a:p>
            <a:r>
              <a:rPr lang="en-US" dirty="0" smtClean="0"/>
              <a:t>Every </a:t>
            </a:r>
            <a:r>
              <a:rPr lang="en-US" dirty="0"/>
              <a:t>taxpayer received $900 to protect employment in retailing, a great deal of money was spent on school buildings to protect the employment of people in the construction industry and a great deal of money was spent on the installation of ceiling insulation to provide work for low-skilled employees. </a:t>
            </a:r>
            <a:endParaRPr lang="en-US" dirty="0" smtClean="0"/>
          </a:p>
          <a:p>
            <a:r>
              <a:rPr lang="en-US" dirty="0" smtClean="0"/>
              <a:t>The </a:t>
            </a:r>
            <a:r>
              <a:rPr lang="en-US" dirty="0"/>
              <a:t>program was remarkably successful and Australia’s unemployment rates were well below other developed nations that failed to increase government spending to take the place of falling private spending. </a:t>
            </a:r>
          </a:p>
          <a:p>
            <a:endParaRPr lang="en-US" dirty="0"/>
          </a:p>
        </p:txBody>
      </p:sp>
    </p:spTree>
    <p:extLst>
      <p:ext uri="{BB962C8B-B14F-4D97-AF65-F5344CB8AC3E}">
        <p14:creationId xmlns:p14="http://schemas.microsoft.com/office/powerpoint/2010/main" val="1088150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495301"/>
            <a:ext cx="10018713" cy="5295900"/>
          </a:xfrm>
        </p:spPr>
        <p:txBody>
          <a:bodyPr/>
          <a:lstStyle/>
          <a:p>
            <a:r>
              <a:rPr lang="en-US" dirty="0"/>
              <a:t>Other groups also have a ‘stake’ in employment relations. </a:t>
            </a:r>
            <a:endParaRPr lang="en-US" dirty="0" smtClean="0"/>
          </a:p>
          <a:p>
            <a:r>
              <a:rPr lang="en-US" dirty="0" smtClean="0">
                <a:solidFill>
                  <a:srgbClr val="FF0000"/>
                </a:solidFill>
              </a:rPr>
              <a:t>The </a:t>
            </a:r>
            <a:r>
              <a:rPr lang="en-US" dirty="0">
                <a:solidFill>
                  <a:srgbClr val="FF0000"/>
                </a:solidFill>
              </a:rPr>
              <a:t>government</a:t>
            </a:r>
            <a:r>
              <a:rPr lang="en-US" dirty="0"/>
              <a:t>, for example, </a:t>
            </a:r>
            <a:r>
              <a:rPr lang="en-US" dirty="0" smtClean="0"/>
              <a:t>will be </a:t>
            </a:r>
            <a:r>
              <a:rPr lang="en-US" dirty="0"/>
              <a:t>concerned if there is discrimination in the workforce. </a:t>
            </a:r>
            <a:endParaRPr lang="en-US" dirty="0" smtClean="0"/>
          </a:p>
          <a:p>
            <a:r>
              <a:rPr lang="en-US" dirty="0" smtClean="0"/>
              <a:t>Currently </a:t>
            </a:r>
            <a:r>
              <a:rPr lang="en-US" dirty="0"/>
              <a:t>the Federal Government is </a:t>
            </a:r>
            <a:r>
              <a:rPr lang="en-US" dirty="0" err="1"/>
              <a:t>modernising</a:t>
            </a:r>
            <a:r>
              <a:rPr lang="en-US" dirty="0"/>
              <a:t> the award system to make the system simpler. </a:t>
            </a:r>
            <a:endParaRPr lang="en-US" dirty="0" smtClean="0"/>
          </a:p>
          <a:p>
            <a:r>
              <a:rPr lang="en-US" dirty="0" smtClean="0">
                <a:solidFill>
                  <a:srgbClr val="FF0000"/>
                </a:solidFill>
              </a:rPr>
              <a:t>Unions </a:t>
            </a:r>
            <a:r>
              <a:rPr lang="en-US" dirty="0">
                <a:solidFill>
                  <a:srgbClr val="FF0000"/>
                </a:solidFill>
              </a:rPr>
              <a:t>and employer associations </a:t>
            </a:r>
            <a:r>
              <a:rPr lang="en-US" dirty="0"/>
              <a:t>have an interest because they represent employees and employers. </a:t>
            </a:r>
            <a:endParaRPr lang="en-US" dirty="0" smtClean="0"/>
          </a:p>
          <a:p>
            <a:r>
              <a:rPr lang="en-US" dirty="0" smtClean="0">
                <a:solidFill>
                  <a:srgbClr val="FF0000"/>
                </a:solidFill>
              </a:rPr>
              <a:t>Shareholders</a:t>
            </a:r>
            <a:r>
              <a:rPr lang="en-US" dirty="0" smtClean="0"/>
              <a:t> </a:t>
            </a:r>
            <a:r>
              <a:rPr lang="en-US" dirty="0"/>
              <a:t>also have a keen interest because issues such as productivity can impact strongly on profitability. </a:t>
            </a:r>
            <a:endParaRPr lang="en-US" dirty="0" smtClean="0"/>
          </a:p>
          <a:p>
            <a:r>
              <a:rPr lang="en-US" dirty="0" smtClean="0"/>
              <a:t>Each </a:t>
            </a:r>
            <a:r>
              <a:rPr lang="en-US" dirty="0"/>
              <a:t>of these groups is a stakeholder in the human resource process. </a:t>
            </a:r>
          </a:p>
          <a:p>
            <a:endParaRPr lang="en-US" dirty="0"/>
          </a:p>
        </p:txBody>
      </p:sp>
    </p:spTree>
    <p:extLst>
      <p:ext uri="{BB962C8B-B14F-4D97-AF65-F5344CB8AC3E}">
        <p14:creationId xmlns:p14="http://schemas.microsoft.com/office/powerpoint/2010/main" val="157004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863601"/>
            <a:ext cx="10018713" cy="4927600"/>
          </a:xfrm>
        </p:spPr>
        <p:txBody>
          <a:bodyPr/>
          <a:lstStyle/>
          <a:p>
            <a:r>
              <a:rPr lang="en-US" dirty="0">
                <a:solidFill>
                  <a:srgbClr val="FF0000"/>
                </a:solidFill>
              </a:rPr>
              <a:t>In the boom environment employees find it easier to negotiate benefits</a:t>
            </a:r>
            <a:r>
              <a:rPr lang="en-US" dirty="0"/>
              <a:t>. </a:t>
            </a:r>
            <a:endParaRPr lang="en-US" dirty="0" smtClean="0"/>
          </a:p>
          <a:p>
            <a:r>
              <a:rPr lang="en-US" dirty="0" smtClean="0"/>
              <a:t>Typically </a:t>
            </a:r>
            <a:r>
              <a:rPr lang="en-US" dirty="0"/>
              <a:t>there are skill shortages at these times and employers bid against each other to get the skills they need. </a:t>
            </a:r>
            <a:endParaRPr lang="en-US" dirty="0" smtClean="0"/>
          </a:p>
          <a:p>
            <a:r>
              <a:rPr lang="en-US" dirty="0" smtClean="0"/>
              <a:t>This </a:t>
            </a:r>
            <a:r>
              <a:rPr lang="en-US" dirty="0"/>
              <a:t>forces up the wages and salaries and is what happened during the mining boom. </a:t>
            </a:r>
            <a:endParaRPr lang="en-US" dirty="0" smtClean="0"/>
          </a:p>
          <a:p>
            <a:r>
              <a:rPr lang="en-US" dirty="0" smtClean="0">
                <a:solidFill>
                  <a:srgbClr val="FF0000"/>
                </a:solidFill>
              </a:rPr>
              <a:t>When </a:t>
            </a:r>
            <a:r>
              <a:rPr lang="en-US" dirty="0">
                <a:solidFill>
                  <a:srgbClr val="FF0000"/>
                </a:solidFill>
              </a:rPr>
              <a:t>economic activity declines, the power in the negotiation process shifts to the employer. </a:t>
            </a:r>
          </a:p>
          <a:p>
            <a:endParaRPr lang="en-US" dirty="0"/>
          </a:p>
        </p:txBody>
      </p:sp>
    </p:spTree>
    <p:extLst>
      <p:ext uri="{BB962C8B-B14F-4D97-AF65-F5344CB8AC3E}">
        <p14:creationId xmlns:p14="http://schemas.microsoft.com/office/powerpoint/2010/main" val="9759485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27100"/>
          </a:xfrm>
        </p:spPr>
        <p:txBody>
          <a:bodyPr>
            <a:normAutofit/>
          </a:bodyPr>
          <a:lstStyle/>
          <a:p>
            <a:r>
              <a:rPr lang="en-US" sz="4400" b="1" u="sng" dirty="0"/>
              <a:t>Technological </a:t>
            </a:r>
            <a:endParaRPr lang="en-US" sz="4400" u="sng" dirty="0"/>
          </a:p>
        </p:txBody>
      </p:sp>
      <p:sp>
        <p:nvSpPr>
          <p:cNvPr id="3" name="Content Placeholder 2"/>
          <p:cNvSpPr>
            <a:spLocks noGrp="1"/>
          </p:cNvSpPr>
          <p:nvPr>
            <p:ph idx="1"/>
          </p:nvPr>
        </p:nvSpPr>
        <p:spPr>
          <a:xfrm>
            <a:off x="1484310" y="1892301"/>
            <a:ext cx="10018713" cy="3898900"/>
          </a:xfrm>
        </p:spPr>
        <p:txBody>
          <a:bodyPr/>
          <a:lstStyle/>
          <a:p>
            <a:r>
              <a:rPr lang="en-US" dirty="0">
                <a:solidFill>
                  <a:srgbClr val="FF0000"/>
                </a:solidFill>
              </a:rPr>
              <a:t>Technological changes often have a profound impact on human resource management </a:t>
            </a:r>
            <a:r>
              <a:rPr lang="en-US" dirty="0" smtClean="0">
                <a:solidFill>
                  <a:srgbClr val="FF0000"/>
                </a:solidFill>
              </a:rPr>
              <a:t>and their </a:t>
            </a:r>
            <a:r>
              <a:rPr lang="en-US" dirty="0">
                <a:solidFill>
                  <a:srgbClr val="FF0000"/>
                </a:solidFill>
              </a:rPr>
              <a:t>staffing requirements. </a:t>
            </a:r>
            <a:endParaRPr lang="en-US" dirty="0" smtClean="0">
              <a:solidFill>
                <a:srgbClr val="FF0000"/>
              </a:solidFill>
            </a:endParaRPr>
          </a:p>
          <a:p>
            <a:r>
              <a:rPr lang="en-US" dirty="0" smtClean="0"/>
              <a:t>Walmart</a:t>
            </a:r>
            <a:r>
              <a:rPr lang="en-US" dirty="0"/>
              <a:t>, for example, established their dominance in the retailing industry through the technology of bar coding. </a:t>
            </a:r>
            <a:endParaRPr lang="en-US" dirty="0" smtClean="0"/>
          </a:p>
          <a:p>
            <a:r>
              <a:rPr lang="en-US" dirty="0" smtClean="0"/>
              <a:t>Walmart </a:t>
            </a:r>
            <a:r>
              <a:rPr lang="en-US" dirty="0"/>
              <a:t>was the first business to implement bar coding throughout the business. </a:t>
            </a:r>
            <a:endParaRPr lang="en-US" dirty="0" smtClean="0"/>
          </a:p>
          <a:p>
            <a:r>
              <a:rPr lang="en-US" dirty="0" smtClean="0"/>
              <a:t>It </a:t>
            </a:r>
            <a:r>
              <a:rPr lang="en-US" dirty="0"/>
              <a:t>meant the business could operate, for example, with just a third of the checkout staff they had before the change. </a:t>
            </a:r>
          </a:p>
          <a:p>
            <a:endParaRPr lang="en-US" dirty="0"/>
          </a:p>
        </p:txBody>
      </p:sp>
    </p:spTree>
    <p:extLst>
      <p:ext uri="{BB962C8B-B14F-4D97-AF65-F5344CB8AC3E}">
        <p14:creationId xmlns:p14="http://schemas.microsoft.com/office/powerpoint/2010/main" val="9682246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736601"/>
            <a:ext cx="10018713" cy="5054600"/>
          </a:xfrm>
        </p:spPr>
        <p:txBody>
          <a:bodyPr/>
          <a:lstStyle/>
          <a:p>
            <a:r>
              <a:rPr lang="en-US" dirty="0"/>
              <a:t>Walmart are doing a similar thing with radio frequency identification technology (RFID). </a:t>
            </a:r>
            <a:endParaRPr lang="en-US" dirty="0" smtClean="0"/>
          </a:p>
          <a:p>
            <a:r>
              <a:rPr lang="en-US" dirty="0" smtClean="0"/>
              <a:t>Moreover</a:t>
            </a:r>
            <a:r>
              <a:rPr lang="en-US" dirty="0"/>
              <a:t>, RFID has inspired technology such as near field communication (NFC), that is used in technology such as Google’s Wallet and will have a profound effect on human resource requirements. </a:t>
            </a:r>
            <a:endParaRPr lang="en-US" dirty="0" smtClean="0"/>
          </a:p>
          <a:p>
            <a:r>
              <a:rPr lang="en-US" dirty="0" smtClean="0"/>
              <a:t>This </a:t>
            </a:r>
            <a:r>
              <a:rPr lang="en-US" dirty="0"/>
              <a:t>type of technological change is occurring in every aspect of business and the rate of change is accelerating. </a:t>
            </a:r>
            <a:endParaRPr lang="en-US" dirty="0" smtClean="0"/>
          </a:p>
          <a:p>
            <a:r>
              <a:rPr lang="en-US" dirty="0" smtClean="0">
                <a:solidFill>
                  <a:srgbClr val="FF0000"/>
                </a:solidFill>
              </a:rPr>
              <a:t>Businesses </a:t>
            </a:r>
            <a:r>
              <a:rPr lang="en-US" dirty="0">
                <a:solidFill>
                  <a:srgbClr val="FF0000"/>
                </a:solidFill>
              </a:rPr>
              <a:t>that fail to respond risk losing their competitive advantage in the market place to businesses</a:t>
            </a:r>
            <a:r>
              <a:rPr lang="en-US" dirty="0"/>
              <a:t>, like Walmart, that rapidly adopt the technology. </a:t>
            </a:r>
          </a:p>
          <a:p>
            <a:endParaRPr lang="en-US" dirty="0"/>
          </a:p>
        </p:txBody>
      </p:sp>
    </p:spTree>
    <p:extLst>
      <p:ext uri="{BB962C8B-B14F-4D97-AF65-F5344CB8AC3E}">
        <p14:creationId xmlns:p14="http://schemas.microsoft.com/office/powerpoint/2010/main" val="16248360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635001"/>
            <a:ext cx="10018713" cy="5156200"/>
          </a:xfrm>
        </p:spPr>
        <p:txBody>
          <a:bodyPr/>
          <a:lstStyle/>
          <a:p>
            <a:r>
              <a:rPr lang="en-US" dirty="0">
                <a:solidFill>
                  <a:srgbClr val="FF0000"/>
                </a:solidFill>
              </a:rPr>
              <a:t>Technological change also impacts on the current human resource management in a business. </a:t>
            </a:r>
            <a:endParaRPr lang="en-US" dirty="0" smtClean="0">
              <a:solidFill>
                <a:srgbClr val="FF0000"/>
              </a:solidFill>
            </a:endParaRPr>
          </a:p>
          <a:p>
            <a:r>
              <a:rPr lang="en-US" dirty="0" smtClean="0">
                <a:solidFill>
                  <a:srgbClr val="FF0000"/>
                </a:solidFill>
              </a:rPr>
              <a:t>Changes </a:t>
            </a:r>
            <a:r>
              <a:rPr lang="en-US" dirty="0">
                <a:solidFill>
                  <a:srgbClr val="FF0000"/>
                </a:solidFill>
              </a:rPr>
              <a:t>in technology (the way things are done) often mean employees need to be trained in the new technology. </a:t>
            </a:r>
            <a:endParaRPr lang="en-US" dirty="0" smtClean="0">
              <a:solidFill>
                <a:srgbClr val="FF0000"/>
              </a:solidFill>
            </a:endParaRPr>
          </a:p>
          <a:p>
            <a:r>
              <a:rPr lang="en-US" dirty="0" smtClean="0">
                <a:solidFill>
                  <a:srgbClr val="FF0000"/>
                </a:solidFill>
              </a:rPr>
              <a:t>This </a:t>
            </a:r>
            <a:r>
              <a:rPr lang="en-US" dirty="0">
                <a:solidFill>
                  <a:srgbClr val="FF0000"/>
                </a:solidFill>
              </a:rPr>
              <a:t>has implications for liquidity in the short term</a:t>
            </a:r>
            <a:r>
              <a:rPr lang="en-US" dirty="0" smtClean="0">
                <a:solidFill>
                  <a:srgbClr val="FF0000"/>
                </a:solidFill>
              </a:rPr>
              <a:t>.</a:t>
            </a:r>
          </a:p>
          <a:p>
            <a:r>
              <a:rPr lang="en-US" dirty="0" smtClean="0">
                <a:solidFill>
                  <a:srgbClr val="FF0000"/>
                </a:solidFill>
              </a:rPr>
              <a:t> </a:t>
            </a:r>
            <a:r>
              <a:rPr lang="en-US" dirty="0">
                <a:solidFill>
                  <a:srgbClr val="FF0000"/>
                </a:solidFill>
              </a:rPr>
              <a:t>Training is expensive. </a:t>
            </a:r>
            <a:endParaRPr lang="en-US" dirty="0" smtClean="0">
              <a:solidFill>
                <a:srgbClr val="FF0000"/>
              </a:solidFill>
            </a:endParaRPr>
          </a:p>
          <a:p>
            <a:r>
              <a:rPr lang="en-US" dirty="0" smtClean="0">
                <a:solidFill>
                  <a:srgbClr val="FF0000"/>
                </a:solidFill>
              </a:rPr>
              <a:t>In </a:t>
            </a:r>
            <a:r>
              <a:rPr lang="en-US" dirty="0">
                <a:solidFill>
                  <a:srgbClr val="FF0000"/>
                </a:solidFill>
              </a:rPr>
              <a:t>the long term, adopting a new technology and the training associated with it is likely to improve productivity, lower costs and improve profitability. </a:t>
            </a:r>
          </a:p>
          <a:p>
            <a:endParaRPr lang="en-US" dirty="0"/>
          </a:p>
        </p:txBody>
      </p:sp>
    </p:spTree>
    <p:extLst>
      <p:ext uri="{BB962C8B-B14F-4D97-AF65-F5344CB8AC3E}">
        <p14:creationId xmlns:p14="http://schemas.microsoft.com/office/powerpoint/2010/main" val="20300946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91153" y="1930400"/>
            <a:ext cx="7277416" cy="4927600"/>
          </a:xfrm>
        </p:spPr>
      </p:pic>
      <p:sp>
        <p:nvSpPr>
          <p:cNvPr id="2" name="Title 1"/>
          <p:cNvSpPr>
            <a:spLocks noGrp="1"/>
          </p:cNvSpPr>
          <p:nvPr>
            <p:ph type="title"/>
          </p:nvPr>
        </p:nvSpPr>
        <p:spPr/>
        <p:txBody>
          <a:bodyPr>
            <a:normAutofit fontScale="90000"/>
          </a:bodyPr>
          <a:lstStyle/>
          <a:p>
            <a:r>
              <a:rPr lang="en-US" dirty="0" smtClean="0"/>
              <a:t>Article: </a:t>
            </a:r>
            <a:r>
              <a:rPr lang="en-US" dirty="0"/>
              <a:t>Almost 40 per cent of Australian jobs could be replaced by technology by 2025, report finds</a:t>
            </a:r>
          </a:p>
        </p:txBody>
      </p:sp>
    </p:spTree>
    <p:extLst>
      <p:ext uri="{BB962C8B-B14F-4D97-AF65-F5344CB8AC3E}">
        <p14:creationId xmlns:p14="http://schemas.microsoft.com/office/powerpoint/2010/main" val="14277619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2561" y="1206500"/>
            <a:ext cx="10880463" cy="4038600"/>
          </a:xfrm>
        </p:spPr>
      </p:pic>
    </p:spTree>
    <p:extLst>
      <p:ext uri="{BB962C8B-B14F-4D97-AF65-F5344CB8AC3E}">
        <p14:creationId xmlns:p14="http://schemas.microsoft.com/office/powerpoint/2010/main" val="2319006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39800"/>
          </a:xfrm>
        </p:spPr>
        <p:txBody>
          <a:bodyPr>
            <a:normAutofit fontScale="90000"/>
          </a:bodyPr>
          <a:lstStyle/>
          <a:p>
            <a:r>
              <a:rPr lang="en-US" sz="4400" b="1" u="sng" dirty="0"/>
              <a:t>Social </a:t>
            </a:r>
            <a:r>
              <a:rPr lang="en-US" dirty="0"/>
              <a:t/>
            </a:r>
            <a:br>
              <a:rPr lang="en-US" dirty="0"/>
            </a:br>
            <a:endParaRPr lang="en-US" dirty="0"/>
          </a:p>
        </p:txBody>
      </p:sp>
      <p:sp>
        <p:nvSpPr>
          <p:cNvPr id="3" name="Content Placeholder 2"/>
          <p:cNvSpPr>
            <a:spLocks noGrp="1"/>
          </p:cNvSpPr>
          <p:nvPr>
            <p:ph idx="1"/>
          </p:nvPr>
        </p:nvSpPr>
        <p:spPr>
          <a:xfrm>
            <a:off x="1484310" y="1485901"/>
            <a:ext cx="10018713" cy="4305300"/>
          </a:xfrm>
        </p:spPr>
        <p:txBody>
          <a:bodyPr/>
          <a:lstStyle/>
          <a:p>
            <a:r>
              <a:rPr lang="en-US" dirty="0"/>
              <a:t>The changes currently taking place in society are dramatic and they are having a significant influence on employment relations. </a:t>
            </a:r>
            <a:endParaRPr lang="en-US" dirty="0" smtClean="0"/>
          </a:p>
          <a:p>
            <a:r>
              <a:rPr lang="en-US" i="1" dirty="0" smtClean="0">
                <a:solidFill>
                  <a:srgbClr val="FF0000"/>
                </a:solidFill>
              </a:rPr>
              <a:t>Social </a:t>
            </a:r>
            <a:r>
              <a:rPr lang="en-US" i="1" dirty="0">
                <a:solidFill>
                  <a:srgbClr val="FF0000"/>
                </a:solidFill>
              </a:rPr>
              <a:t>influences </a:t>
            </a:r>
            <a:r>
              <a:rPr lang="en-US" dirty="0">
                <a:solidFill>
                  <a:srgbClr val="FF0000"/>
                </a:solidFill>
              </a:rPr>
              <a:t>on business come from the attitudes, values and beliefs in society. </a:t>
            </a:r>
            <a:endParaRPr lang="en-US" dirty="0" smtClean="0">
              <a:solidFill>
                <a:srgbClr val="FF0000"/>
              </a:solidFill>
            </a:endParaRPr>
          </a:p>
          <a:p>
            <a:r>
              <a:rPr lang="en-US" dirty="0" smtClean="0">
                <a:solidFill>
                  <a:srgbClr val="FF0000"/>
                </a:solidFill>
              </a:rPr>
              <a:t>Some </a:t>
            </a:r>
            <a:r>
              <a:rPr lang="en-US" dirty="0">
                <a:solidFill>
                  <a:srgbClr val="FF0000"/>
                </a:solidFill>
              </a:rPr>
              <a:t>of the most important social changes are changing work patterns and changing living standards. </a:t>
            </a:r>
            <a:endParaRPr lang="en-US" dirty="0">
              <a:solidFill>
                <a:srgbClr val="FF0000"/>
              </a:solidFill>
            </a:endParaRPr>
          </a:p>
          <a:p>
            <a:endParaRPr lang="en-US" dirty="0"/>
          </a:p>
        </p:txBody>
      </p:sp>
    </p:spTree>
    <p:extLst>
      <p:ext uri="{BB962C8B-B14F-4D97-AF65-F5344CB8AC3E}">
        <p14:creationId xmlns:p14="http://schemas.microsoft.com/office/powerpoint/2010/main" val="4278412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01700"/>
          </a:xfrm>
        </p:spPr>
        <p:txBody>
          <a:bodyPr>
            <a:normAutofit fontScale="90000"/>
          </a:bodyPr>
          <a:lstStyle/>
          <a:p>
            <a:r>
              <a:rPr lang="en-US" b="1" dirty="0"/>
              <a:t>Changing work patterns </a:t>
            </a:r>
            <a:r>
              <a:rPr lang="en-US" dirty="0"/>
              <a:t/>
            </a:r>
            <a:br>
              <a:rPr lang="en-US" dirty="0"/>
            </a:br>
            <a:endParaRPr lang="en-US" dirty="0"/>
          </a:p>
        </p:txBody>
      </p:sp>
      <p:sp>
        <p:nvSpPr>
          <p:cNvPr id="3" name="Content Placeholder 2"/>
          <p:cNvSpPr>
            <a:spLocks noGrp="1"/>
          </p:cNvSpPr>
          <p:nvPr>
            <p:ph idx="1"/>
          </p:nvPr>
        </p:nvSpPr>
        <p:spPr>
          <a:xfrm>
            <a:off x="1484310" y="1320801"/>
            <a:ext cx="10018713" cy="4470400"/>
          </a:xfrm>
        </p:spPr>
        <p:txBody>
          <a:bodyPr>
            <a:normAutofit/>
          </a:bodyPr>
          <a:lstStyle/>
          <a:p>
            <a:r>
              <a:rPr lang="en-US" dirty="0">
                <a:solidFill>
                  <a:srgbClr val="FF0000"/>
                </a:solidFill>
              </a:rPr>
              <a:t>In the last ten years there has been a significant reduction in full-time work and a dramatic increase in part-time and casual work. </a:t>
            </a:r>
            <a:endParaRPr lang="en-US" dirty="0" smtClean="0">
              <a:solidFill>
                <a:srgbClr val="FF0000"/>
              </a:solidFill>
            </a:endParaRPr>
          </a:p>
          <a:p>
            <a:r>
              <a:rPr lang="en-US" dirty="0" smtClean="0">
                <a:solidFill>
                  <a:srgbClr val="FF0000"/>
                </a:solidFill>
              </a:rPr>
              <a:t>This </a:t>
            </a:r>
            <a:r>
              <a:rPr lang="en-US" dirty="0">
                <a:solidFill>
                  <a:srgbClr val="FF0000"/>
                </a:solidFill>
              </a:rPr>
              <a:t>process is called ‘</a:t>
            </a:r>
            <a:r>
              <a:rPr lang="en-US" dirty="0" err="1">
                <a:solidFill>
                  <a:srgbClr val="FF0000"/>
                </a:solidFill>
              </a:rPr>
              <a:t>casualisation</a:t>
            </a:r>
            <a:r>
              <a:rPr lang="en-US" dirty="0">
                <a:solidFill>
                  <a:srgbClr val="FF0000"/>
                </a:solidFill>
              </a:rPr>
              <a:t> of the workforce’. </a:t>
            </a:r>
            <a:endParaRPr lang="en-US" dirty="0" smtClean="0">
              <a:solidFill>
                <a:srgbClr val="FF0000"/>
              </a:solidFill>
            </a:endParaRPr>
          </a:p>
          <a:p>
            <a:r>
              <a:rPr lang="en-US" dirty="0" smtClean="0"/>
              <a:t>Australia </a:t>
            </a:r>
            <a:r>
              <a:rPr lang="en-US" dirty="0"/>
              <a:t>has one of the most </a:t>
            </a:r>
            <a:r>
              <a:rPr lang="en-US" dirty="0" err="1"/>
              <a:t>casualised</a:t>
            </a:r>
            <a:r>
              <a:rPr lang="en-US" dirty="0"/>
              <a:t> workforces in the developed world. </a:t>
            </a:r>
            <a:endParaRPr lang="en-US" dirty="0"/>
          </a:p>
        </p:txBody>
      </p:sp>
    </p:spTree>
    <p:extLst>
      <p:ext uri="{BB962C8B-B14F-4D97-AF65-F5344CB8AC3E}">
        <p14:creationId xmlns:p14="http://schemas.microsoft.com/office/powerpoint/2010/main" val="15119126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7010" y="330200"/>
            <a:ext cx="10018713" cy="6197599"/>
          </a:xfrm>
        </p:spPr>
        <p:txBody>
          <a:bodyPr>
            <a:normAutofit/>
          </a:bodyPr>
          <a:lstStyle/>
          <a:p>
            <a:pPr marL="0" indent="0">
              <a:buNone/>
            </a:pPr>
            <a:r>
              <a:rPr lang="en-US" dirty="0"/>
              <a:t>Significant aspects of current work patterns are: </a:t>
            </a:r>
          </a:p>
          <a:p>
            <a:pPr marL="0" indent="0">
              <a:buNone/>
            </a:pPr>
            <a:r>
              <a:rPr lang="en-US" b="1" dirty="0"/>
              <a:t>*  </a:t>
            </a:r>
            <a:r>
              <a:rPr lang="en-US" dirty="0"/>
              <a:t>the disappearance of almost all unskilled jobs from the workplace </a:t>
            </a:r>
          </a:p>
          <a:p>
            <a:pPr marL="0" indent="0">
              <a:buNone/>
            </a:pPr>
            <a:r>
              <a:rPr lang="en-US" b="1" dirty="0"/>
              <a:t>*  </a:t>
            </a:r>
            <a:r>
              <a:rPr lang="en-US" dirty="0"/>
              <a:t>considerable increase in the number of women in the workforce </a:t>
            </a:r>
          </a:p>
          <a:p>
            <a:pPr marL="0" indent="0">
              <a:buNone/>
            </a:pPr>
            <a:r>
              <a:rPr lang="en-US" b="1" dirty="0"/>
              <a:t>*  </a:t>
            </a:r>
            <a:r>
              <a:rPr lang="en-US" dirty="0"/>
              <a:t>growth in the service industries such as retail, food services, accommodation and travel (the main reason for </a:t>
            </a:r>
            <a:r>
              <a:rPr lang="en-US" dirty="0" err="1"/>
              <a:t>casualisation</a:t>
            </a:r>
            <a:r>
              <a:rPr lang="en-US" dirty="0"/>
              <a:t>). In 2011 about 1.2 million people worked in retailing and this compares with just 250 000 who worked in mining </a:t>
            </a:r>
          </a:p>
          <a:p>
            <a:pPr marL="0" indent="0">
              <a:buNone/>
            </a:pPr>
            <a:r>
              <a:rPr lang="en-US" b="1" dirty="0"/>
              <a:t>*   </a:t>
            </a:r>
            <a:r>
              <a:rPr lang="en-US" dirty="0"/>
              <a:t>reduction of workers in manufacturing – a steady decline over the last two decades </a:t>
            </a:r>
          </a:p>
          <a:p>
            <a:pPr marL="0" indent="0">
              <a:buNone/>
            </a:pPr>
            <a:r>
              <a:rPr lang="en-US" b="1" dirty="0"/>
              <a:t>*  </a:t>
            </a:r>
            <a:r>
              <a:rPr lang="en-US" dirty="0"/>
              <a:t>increased mobility of workers (workers prepared to move from one business to another) </a:t>
            </a:r>
          </a:p>
          <a:p>
            <a:pPr marL="0" indent="0">
              <a:buNone/>
            </a:pPr>
            <a:r>
              <a:rPr lang="en-US" b="1" dirty="0"/>
              <a:t>*  </a:t>
            </a:r>
            <a:r>
              <a:rPr lang="en-US" dirty="0"/>
              <a:t>increased numbers of employees working from their homes. </a:t>
            </a:r>
          </a:p>
          <a:p>
            <a:endParaRPr lang="en-US" dirty="0"/>
          </a:p>
        </p:txBody>
      </p:sp>
    </p:spTree>
    <p:extLst>
      <p:ext uri="{BB962C8B-B14F-4D97-AF65-F5344CB8AC3E}">
        <p14:creationId xmlns:p14="http://schemas.microsoft.com/office/powerpoint/2010/main" val="722483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76300"/>
          </a:xfrm>
        </p:spPr>
        <p:txBody>
          <a:bodyPr>
            <a:normAutofit fontScale="90000"/>
          </a:bodyPr>
          <a:lstStyle/>
          <a:p>
            <a:r>
              <a:rPr lang="en-US" b="1" dirty="0"/>
              <a:t>Living standards </a:t>
            </a:r>
            <a:r>
              <a:rPr lang="en-US" dirty="0"/>
              <a:t/>
            </a:r>
            <a:br>
              <a:rPr lang="en-US" dirty="0"/>
            </a:br>
            <a:endParaRPr lang="en-US" dirty="0"/>
          </a:p>
        </p:txBody>
      </p:sp>
      <p:sp>
        <p:nvSpPr>
          <p:cNvPr id="3" name="Content Placeholder 2"/>
          <p:cNvSpPr>
            <a:spLocks noGrp="1"/>
          </p:cNvSpPr>
          <p:nvPr>
            <p:ph idx="1"/>
          </p:nvPr>
        </p:nvSpPr>
        <p:spPr>
          <a:xfrm>
            <a:off x="1484310" y="1562101"/>
            <a:ext cx="10018713" cy="4229099"/>
          </a:xfrm>
        </p:spPr>
        <p:txBody>
          <a:bodyPr/>
          <a:lstStyle/>
          <a:p>
            <a:r>
              <a:rPr lang="en-US" dirty="0"/>
              <a:t>There is considerable controversy as to the meaning of living standards. </a:t>
            </a:r>
            <a:endParaRPr lang="en-US" dirty="0" smtClean="0"/>
          </a:p>
          <a:p>
            <a:r>
              <a:rPr lang="en-US" dirty="0" smtClean="0">
                <a:solidFill>
                  <a:srgbClr val="FF0000"/>
                </a:solidFill>
              </a:rPr>
              <a:t>In </a:t>
            </a:r>
            <a:r>
              <a:rPr lang="en-US" dirty="0">
                <a:solidFill>
                  <a:srgbClr val="FF0000"/>
                </a:solidFill>
              </a:rPr>
              <a:t>the past living standards were defined in terms of Gross Domestic Product (GDP) per capita. </a:t>
            </a:r>
            <a:endParaRPr lang="en-US" dirty="0" smtClean="0">
              <a:solidFill>
                <a:srgbClr val="FF0000"/>
              </a:solidFill>
            </a:endParaRPr>
          </a:p>
          <a:p>
            <a:r>
              <a:rPr lang="en-US" i="1" dirty="0" smtClean="0"/>
              <a:t>Gross </a:t>
            </a:r>
            <a:r>
              <a:rPr lang="en-US" i="1" dirty="0"/>
              <a:t>domestic product </a:t>
            </a:r>
            <a:r>
              <a:rPr lang="en-US" dirty="0"/>
              <a:t>is the value of the sum total of goods and services produced in Australia in a year. </a:t>
            </a:r>
            <a:endParaRPr lang="en-US" dirty="0" smtClean="0"/>
          </a:p>
          <a:p>
            <a:r>
              <a:rPr lang="en-US" dirty="0" smtClean="0"/>
              <a:t>When </a:t>
            </a:r>
            <a:r>
              <a:rPr lang="en-US" dirty="0"/>
              <a:t>this figure was divided by the population, it created a per capita, or per person, figure that was regarded as the material living standard. </a:t>
            </a:r>
            <a:endParaRPr lang="en-US" dirty="0" smtClean="0"/>
          </a:p>
          <a:p>
            <a:r>
              <a:rPr lang="en-US" dirty="0" smtClean="0">
                <a:solidFill>
                  <a:srgbClr val="FF0000"/>
                </a:solidFill>
              </a:rPr>
              <a:t>However</a:t>
            </a:r>
            <a:r>
              <a:rPr lang="en-US" dirty="0">
                <a:solidFill>
                  <a:srgbClr val="FF0000"/>
                </a:solidFill>
              </a:rPr>
              <a:t>, the standard of living involves much more than GDP per capita. </a:t>
            </a:r>
            <a:endParaRPr lang="en-US" dirty="0">
              <a:solidFill>
                <a:srgbClr val="FF0000"/>
              </a:solidFill>
            </a:endParaRPr>
          </a:p>
          <a:p>
            <a:endParaRPr lang="en-US" dirty="0"/>
          </a:p>
        </p:txBody>
      </p:sp>
    </p:spTree>
    <p:extLst>
      <p:ext uri="{BB962C8B-B14F-4D97-AF65-F5344CB8AC3E}">
        <p14:creationId xmlns:p14="http://schemas.microsoft.com/office/powerpoint/2010/main" val="83879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266701"/>
            <a:ext cx="10018713" cy="711200"/>
          </a:xfrm>
        </p:spPr>
        <p:txBody>
          <a:bodyPr/>
          <a:lstStyle/>
          <a:p>
            <a:r>
              <a:rPr lang="en-US" b="1"/>
              <a:t>Employers </a:t>
            </a:r>
            <a:endParaRPr lang="en-US"/>
          </a:p>
        </p:txBody>
      </p:sp>
      <p:sp>
        <p:nvSpPr>
          <p:cNvPr id="3" name="Content Placeholder 2"/>
          <p:cNvSpPr>
            <a:spLocks noGrp="1"/>
          </p:cNvSpPr>
          <p:nvPr>
            <p:ph idx="1"/>
          </p:nvPr>
        </p:nvSpPr>
        <p:spPr>
          <a:xfrm>
            <a:off x="1484310" y="1295400"/>
            <a:ext cx="10018713" cy="5359399"/>
          </a:xfrm>
        </p:spPr>
        <p:txBody>
          <a:bodyPr>
            <a:normAutofit/>
          </a:bodyPr>
          <a:lstStyle/>
          <a:p>
            <a:r>
              <a:rPr lang="en-US" dirty="0"/>
              <a:t>The </a:t>
            </a:r>
            <a:r>
              <a:rPr lang="en-US" i="1" dirty="0"/>
              <a:t>employer </a:t>
            </a:r>
            <a:r>
              <a:rPr lang="en-US" dirty="0"/>
              <a:t>is a major stakeholder in the human resource management process. The employer wants to ensure that the employment relations framework: </a:t>
            </a:r>
          </a:p>
          <a:p>
            <a:pPr marL="0" indent="0">
              <a:buNone/>
            </a:pPr>
            <a:r>
              <a:rPr lang="en-US" b="1" dirty="0"/>
              <a:t>*  </a:t>
            </a:r>
            <a:r>
              <a:rPr lang="en-US" dirty="0"/>
              <a:t>provides a great deal of flexibility, choice and productivity in working arrangements </a:t>
            </a:r>
          </a:p>
          <a:p>
            <a:pPr marL="0" indent="0">
              <a:buNone/>
            </a:pPr>
            <a:r>
              <a:rPr lang="en-US" b="1" dirty="0"/>
              <a:t>*  </a:t>
            </a:r>
            <a:r>
              <a:rPr lang="en-US" dirty="0"/>
              <a:t>allows the primary responsibility for deciding wages and conditions of employment to be in </a:t>
            </a:r>
            <a:r>
              <a:rPr lang="en-US" dirty="0" smtClean="0"/>
              <a:t> the </a:t>
            </a:r>
            <a:r>
              <a:rPr lang="en-US" dirty="0"/>
              <a:t>hands of employers and employees </a:t>
            </a:r>
          </a:p>
          <a:p>
            <a:pPr marL="0" indent="0">
              <a:buNone/>
            </a:pPr>
            <a:r>
              <a:rPr lang="en-US" b="1" dirty="0"/>
              <a:t>*  </a:t>
            </a:r>
            <a:r>
              <a:rPr lang="en-US" dirty="0"/>
              <a:t>places the focus on employers and employees managing their workplace relations in the workplace </a:t>
            </a:r>
          </a:p>
          <a:p>
            <a:pPr marL="0" indent="0">
              <a:buNone/>
            </a:pPr>
            <a:r>
              <a:rPr lang="en-US" b="1" dirty="0"/>
              <a:t>*  </a:t>
            </a:r>
            <a:r>
              <a:rPr lang="en-US" dirty="0"/>
              <a:t>provides opportunities for businesses to respond to changes in the external environment. </a:t>
            </a:r>
          </a:p>
          <a:p>
            <a:endParaRPr lang="en-US" dirty="0"/>
          </a:p>
        </p:txBody>
      </p:sp>
    </p:spTree>
    <p:extLst>
      <p:ext uri="{BB962C8B-B14F-4D97-AF65-F5344CB8AC3E}">
        <p14:creationId xmlns:p14="http://schemas.microsoft.com/office/powerpoint/2010/main" val="14238723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800101"/>
            <a:ext cx="10018713" cy="4991100"/>
          </a:xfrm>
        </p:spPr>
        <p:txBody>
          <a:bodyPr/>
          <a:lstStyle/>
          <a:p>
            <a:r>
              <a:rPr lang="en-US" dirty="0"/>
              <a:t>Today living standards are measured in terms of the Human Development Indicators (HDI). </a:t>
            </a:r>
            <a:endParaRPr lang="en-US" dirty="0" smtClean="0"/>
          </a:p>
          <a:p>
            <a:r>
              <a:rPr lang="en-US" dirty="0" smtClean="0">
                <a:solidFill>
                  <a:srgbClr val="FF0000"/>
                </a:solidFill>
              </a:rPr>
              <a:t>The </a:t>
            </a:r>
            <a:r>
              <a:rPr lang="en-US" i="1" dirty="0">
                <a:solidFill>
                  <a:srgbClr val="FF0000"/>
                </a:solidFill>
              </a:rPr>
              <a:t>human development indicators </a:t>
            </a:r>
            <a:r>
              <a:rPr lang="en-US" dirty="0">
                <a:solidFill>
                  <a:srgbClr val="FF0000"/>
                </a:solidFill>
              </a:rPr>
              <a:t>provide a measurement of standard of living that involves a complex range of factors, including things like longevity, infant and maternal mortality rates, education, crime rates and so on. </a:t>
            </a:r>
            <a:endParaRPr lang="en-US" dirty="0" smtClean="0">
              <a:solidFill>
                <a:srgbClr val="FF0000"/>
              </a:solidFill>
            </a:endParaRPr>
          </a:p>
          <a:p>
            <a:r>
              <a:rPr lang="en-US" dirty="0">
                <a:solidFill>
                  <a:srgbClr val="FF0000"/>
                </a:solidFill>
              </a:rPr>
              <a:t>Increasingly, employees are thinking about an appropriate work-life balance when they negotiate agreements with employers. </a:t>
            </a:r>
            <a:endParaRPr lang="en-US" dirty="0">
              <a:solidFill>
                <a:srgbClr val="FF0000"/>
              </a:solidFill>
            </a:endParaRPr>
          </a:p>
          <a:p>
            <a:endParaRPr lang="en-US" dirty="0">
              <a:solidFill>
                <a:srgbClr val="FF0000"/>
              </a:solidFill>
            </a:endParaRPr>
          </a:p>
          <a:p>
            <a:endParaRPr lang="en-US" dirty="0"/>
          </a:p>
        </p:txBody>
      </p:sp>
    </p:spTree>
    <p:extLst>
      <p:ext uri="{BB962C8B-B14F-4D97-AF65-F5344CB8AC3E}">
        <p14:creationId xmlns:p14="http://schemas.microsoft.com/office/powerpoint/2010/main" val="6303684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130300"/>
          </a:xfrm>
        </p:spPr>
        <p:txBody>
          <a:bodyPr>
            <a:normAutofit fontScale="90000"/>
          </a:bodyPr>
          <a:lstStyle/>
          <a:p>
            <a:r>
              <a:rPr lang="en-US" b="1" u="sng" dirty="0"/>
              <a:t>Ethics and corporate social responsibility </a:t>
            </a:r>
            <a:r>
              <a:rPr lang="en-US" u="sng" dirty="0"/>
              <a:t/>
            </a:r>
            <a:br>
              <a:rPr lang="en-US" u="sng" dirty="0"/>
            </a:br>
            <a:endParaRPr lang="en-US" u="sng" dirty="0"/>
          </a:p>
        </p:txBody>
      </p:sp>
      <p:sp>
        <p:nvSpPr>
          <p:cNvPr id="3" name="Content Placeholder 2"/>
          <p:cNvSpPr>
            <a:spLocks noGrp="1"/>
          </p:cNvSpPr>
          <p:nvPr>
            <p:ph idx="1"/>
          </p:nvPr>
        </p:nvSpPr>
        <p:spPr>
          <a:xfrm>
            <a:off x="1484310" y="1625600"/>
            <a:ext cx="10018713" cy="4584699"/>
          </a:xfrm>
        </p:spPr>
        <p:txBody>
          <a:bodyPr/>
          <a:lstStyle/>
          <a:p>
            <a:r>
              <a:rPr lang="en-US" dirty="0"/>
              <a:t>Ethics and corporate social responsibility have become increasing important over the </a:t>
            </a:r>
            <a:r>
              <a:rPr lang="en-US" dirty="0" smtClean="0"/>
              <a:t>last 10 </a:t>
            </a:r>
            <a:r>
              <a:rPr lang="en-US" dirty="0"/>
              <a:t>years. </a:t>
            </a:r>
            <a:endParaRPr lang="en-US" dirty="0" smtClean="0"/>
          </a:p>
          <a:p>
            <a:r>
              <a:rPr lang="en-US" i="1" dirty="0" smtClean="0">
                <a:solidFill>
                  <a:srgbClr val="FF0000"/>
                </a:solidFill>
              </a:rPr>
              <a:t>Ethics </a:t>
            </a:r>
            <a:r>
              <a:rPr lang="en-US" i="1" dirty="0">
                <a:solidFill>
                  <a:srgbClr val="FF0000"/>
                </a:solidFill>
              </a:rPr>
              <a:t>and corporate social responsibility </a:t>
            </a:r>
            <a:r>
              <a:rPr lang="en-US" dirty="0">
                <a:solidFill>
                  <a:srgbClr val="FF0000"/>
                </a:solidFill>
              </a:rPr>
              <a:t>refers to the responsibility of businesses to work with the full range of stakeholders to help solve society’s problems. </a:t>
            </a:r>
            <a:endParaRPr lang="en-US" dirty="0" smtClean="0">
              <a:solidFill>
                <a:srgbClr val="FF0000"/>
              </a:solidFill>
            </a:endParaRPr>
          </a:p>
          <a:p>
            <a:r>
              <a:rPr lang="en-US" dirty="0" smtClean="0"/>
              <a:t>Typical </a:t>
            </a:r>
            <a:r>
              <a:rPr lang="en-US" dirty="0"/>
              <a:t>examples of corporate social responsibility include the Australian Employment Covenant (AEC). </a:t>
            </a:r>
            <a:endParaRPr lang="en-US" dirty="0" smtClean="0"/>
          </a:p>
          <a:p>
            <a:r>
              <a:rPr lang="en-US" dirty="0" smtClean="0"/>
              <a:t>This </a:t>
            </a:r>
            <a:r>
              <a:rPr lang="en-US" dirty="0"/>
              <a:t>is a plan to place 50 000 Indigenous people in long-term jobs within two years. </a:t>
            </a:r>
            <a:endParaRPr lang="en-US" dirty="0"/>
          </a:p>
          <a:p>
            <a:endParaRPr lang="en-US" dirty="0"/>
          </a:p>
        </p:txBody>
      </p:sp>
    </p:spTree>
    <p:extLst>
      <p:ext uri="{BB962C8B-B14F-4D97-AF65-F5344CB8AC3E}">
        <p14:creationId xmlns:p14="http://schemas.microsoft.com/office/powerpoint/2010/main" val="17104729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889001"/>
            <a:ext cx="10018713" cy="4902200"/>
          </a:xfrm>
        </p:spPr>
        <p:txBody>
          <a:bodyPr/>
          <a:lstStyle/>
          <a:p>
            <a:r>
              <a:rPr lang="en-US" dirty="0"/>
              <a:t>Many of Australia’s largest businesses, such as Fortescue Metals and the ANZ Bank, contribute to the AEC. </a:t>
            </a:r>
            <a:endParaRPr lang="en-US" dirty="0" smtClean="0"/>
          </a:p>
          <a:p>
            <a:r>
              <a:rPr lang="en-US" dirty="0" smtClean="0"/>
              <a:t>Providing </a:t>
            </a:r>
            <a:r>
              <a:rPr lang="en-US" dirty="0"/>
              <a:t>employment to Indigenous people is a challenge society needs to deal with and these businesses have decided to help. </a:t>
            </a:r>
            <a:endParaRPr lang="en-US" dirty="0" smtClean="0"/>
          </a:p>
          <a:p>
            <a:r>
              <a:rPr lang="en-US" dirty="0" smtClean="0"/>
              <a:t>It </a:t>
            </a:r>
            <a:r>
              <a:rPr lang="en-US" dirty="0"/>
              <a:t>is a similar thing with sustainability. </a:t>
            </a:r>
            <a:endParaRPr lang="en-US" dirty="0" smtClean="0"/>
          </a:p>
          <a:p>
            <a:r>
              <a:rPr lang="en-US" dirty="0" smtClean="0"/>
              <a:t>Businesses </a:t>
            </a:r>
            <a:r>
              <a:rPr lang="en-US" dirty="0"/>
              <a:t>like BHP Billiton accept the need to insure against the possibility of global warming and are working to reduce carbon. </a:t>
            </a:r>
            <a:endParaRPr lang="en-US" dirty="0"/>
          </a:p>
          <a:p>
            <a:endParaRPr lang="en-US" dirty="0"/>
          </a:p>
        </p:txBody>
      </p:sp>
    </p:spTree>
    <p:extLst>
      <p:ext uri="{BB962C8B-B14F-4D97-AF65-F5344CB8AC3E}">
        <p14:creationId xmlns:p14="http://schemas.microsoft.com/office/powerpoint/2010/main" val="16856475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774700"/>
            <a:ext cx="10018713" cy="6197599"/>
          </a:xfrm>
        </p:spPr>
        <p:txBody>
          <a:bodyPr>
            <a:normAutofit/>
          </a:bodyPr>
          <a:lstStyle/>
          <a:p>
            <a:r>
              <a:rPr lang="en-US" dirty="0">
                <a:solidFill>
                  <a:srgbClr val="FF0000"/>
                </a:solidFill>
              </a:rPr>
              <a:t>Another important aspect of ethics and corporate social responsibility is the </a:t>
            </a:r>
            <a:r>
              <a:rPr lang="en-US" dirty="0" smtClean="0">
                <a:solidFill>
                  <a:srgbClr val="FF0000"/>
                </a:solidFill>
              </a:rPr>
              <a:t>requirement of </a:t>
            </a:r>
            <a:r>
              <a:rPr lang="en-US" dirty="0">
                <a:solidFill>
                  <a:srgbClr val="FF0000"/>
                </a:solidFill>
              </a:rPr>
              <a:t>all businesses to ensure that all employees have a safe workplace that is free of accidents, harassment and discrimination. </a:t>
            </a:r>
            <a:endParaRPr lang="en-US" dirty="0" smtClean="0">
              <a:solidFill>
                <a:srgbClr val="FF0000"/>
              </a:solidFill>
            </a:endParaRPr>
          </a:p>
          <a:p>
            <a:r>
              <a:rPr lang="en-US" dirty="0" smtClean="0"/>
              <a:t>This </a:t>
            </a:r>
            <a:r>
              <a:rPr lang="en-US" dirty="0"/>
              <a:t>is something we explored in the section on occupational health and safety in the workplace but it is worth recalling the main ideas. </a:t>
            </a:r>
            <a:endParaRPr lang="en-US" dirty="0" smtClean="0"/>
          </a:p>
          <a:p>
            <a:r>
              <a:rPr lang="en-US" dirty="0"/>
              <a:t>The statistical data shows that in a typical year there are 135 000 incidents of work-related fatalities, permanent disabilities or serious temporary disabilities. </a:t>
            </a:r>
            <a:endParaRPr lang="en-US" dirty="0" smtClean="0"/>
          </a:p>
          <a:p>
            <a:r>
              <a:rPr lang="en-US" dirty="0" smtClean="0"/>
              <a:t>In </a:t>
            </a:r>
            <a:r>
              <a:rPr lang="en-US" dirty="0"/>
              <a:t>addition, it is estimated that 2 000 people a year die from occupational exposure to hazardous substances. </a:t>
            </a:r>
            <a:endParaRPr lang="en-US" dirty="0" smtClean="0"/>
          </a:p>
          <a:p>
            <a:r>
              <a:rPr lang="en-US" dirty="0" smtClean="0"/>
              <a:t>The </a:t>
            </a:r>
            <a:r>
              <a:rPr lang="en-US" dirty="0"/>
              <a:t>cost of these human tragedies is very considerable. </a:t>
            </a:r>
            <a:endParaRPr lang="en-US" dirty="0" smtClean="0"/>
          </a:p>
          <a:p>
            <a:r>
              <a:rPr lang="en-US" dirty="0" smtClean="0">
                <a:solidFill>
                  <a:srgbClr val="FF0000"/>
                </a:solidFill>
              </a:rPr>
              <a:t>Safe </a:t>
            </a:r>
            <a:r>
              <a:rPr lang="en-US" dirty="0">
                <a:solidFill>
                  <a:srgbClr val="FF0000"/>
                </a:solidFill>
              </a:rPr>
              <a:t>Work Australia claims the total economic cost of work-related injuries and illnesses for the 2005–06 financial year is estimated to be $57.5 billion dollars. </a:t>
            </a:r>
            <a:endParaRPr lang="en-US" dirty="0">
              <a:solidFill>
                <a:srgbClr val="FF0000"/>
              </a:solidFill>
            </a:endParaRPr>
          </a:p>
          <a:p>
            <a:endParaRPr lang="en-US" dirty="0"/>
          </a:p>
          <a:p>
            <a:endParaRPr lang="en-US" dirty="0"/>
          </a:p>
        </p:txBody>
      </p:sp>
    </p:spTree>
    <p:extLst>
      <p:ext uri="{BB962C8B-B14F-4D97-AF65-F5344CB8AC3E}">
        <p14:creationId xmlns:p14="http://schemas.microsoft.com/office/powerpoint/2010/main" val="14721461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622300"/>
            <a:ext cx="10018713" cy="5803899"/>
          </a:xfrm>
        </p:spPr>
        <p:txBody>
          <a:bodyPr>
            <a:normAutofit/>
          </a:bodyPr>
          <a:lstStyle/>
          <a:p>
            <a:r>
              <a:rPr lang="en-US" dirty="0"/>
              <a:t>Clearly the ethical and corporate social responsibility aspect of employing people is very important. </a:t>
            </a:r>
            <a:endParaRPr lang="en-US" dirty="0"/>
          </a:p>
          <a:p>
            <a:r>
              <a:rPr lang="en-US" dirty="0">
                <a:solidFill>
                  <a:srgbClr val="FF0000"/>
                </a:solidFill>
              </a:rPr>
              <a:t>One important reason for the high cost is a business culture that allows employees to ‘cut corners’. </a:t>
            </a:r>
            <a:endParaRPr lang="en-US" dirty="0" smtClean="0">
              <a:solidFill>
                <a:srgbClr val="FF0000"/>
              </a:solidFill>
            </a:endParaRPr>
          </a:p>
          <a:p>
            <a:r>
              <a:rPr lang="en-US" dirty="0" smtClean="0"/>
              <a:t>Often </a:t>
            </a:r>
            <a:r>
              <a:rPr lang="en-US" dirty="0"/>
              <a:t>ignoring a particular system or procedure will work, and save time, ninety-nine times out of a hundred. </a:t>
            </a:r>
            <a:endParaRPr lang="en-US" dirty="0" smtClean="0"/>
          </a:p>
          <a:p>
            <a:r>
              <a:rPr lang="en-US" dirty="0" smtClean="0"/>
              <a:t>However</a:t>
            </a:r>
            <a:r>
              <a:rPr lang="en-US" dirty="0"/>
              <a:t>, every now and again cutting the corner will result in a serious injury. </a:t>
            </a:r>
            <a:endParaRPr lang="en-US" dirty="0" smtClean="0"/>
          </a:p>
          <a:p>
            <a:r>
              <a:rPr lang="en-US" dirty="0" smtClean="0"/>
              <a:t>Business </a:t>
            </a:r>
            <a:r>
              <a:rPr lang="en-US" dirty="0"/>
              <a:t>faces the challenge of developing a culture where employee safety is the number one priority. </a:t>
            </a:r>
            <a:endParaRPr lang="en-US" dirty="0" smtClean="0"/>
          </a:p>
        </p:txBody>
      </p:sp>
    </p:spTree>
    <p:extLst>
      <p:ext uri="{BB962C8B-B14F-4D97-AF65-F5344CB8AC3E}">
        <p14:creationId xmlns:p14="http://schemas.microsoft.com/office/powerpoint/2010/main" val="3255971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292101"/>
            <a:ext cx="10018713" cy="990600"/>
          </a:xfrm>
        </p:spPr>
        <p:txBody>
          <a:bodyPr/>
          <a:lstStyle/>
          <a:p>
            <a:r>
              <a:rPr lang="en-US" b="1"/>
              <a:t>Death of a young </a:t>
            </a:r>
            <a:r>
              <a:rPr lang="en-US" b="1"/>
              <a:t>farmhand </a:t>
            </a:r>
            <a:endParaRPr lang="en-US"/>
          </a:p>
        </p:txBody>
      </p:sp>
      <p:sp>
        <p:nvSpPr>
          <p:cNvPr id="3" name="Content Placeholder 2"/>
          <p:cNvSpPr>
            <a:spLocks noGrp="1"/>
          </p:cNvSpPr>
          <p:nvPr>
            <p:ph idx="1"/>
          </p:nvPr>
        </p:nvSpPr>
        <p:spPr>
          <a:xfrm>
            <a:off x="1484310" y="1536700"/>
            <a:ext cx="10018713" cy="4533899"/>
          </a:xfrm>
        </p:spPr>
        <p:txBody>
          <a:bodyPr/>
          <a:lstStyle/>
          <a:p>
            <a:r>
              <a:rPr lang="en-US" dirty="0"/>
              <a:t>Kenneth Johnson, a 17-year-old farmhand, was working on a </a:t>
            </a:r>
            <a:r>
              <a:rPr lang="en-US" dirty="0" err="1"/>
              <a:t>Condobolin</a:t>
            </a:r>
            <a:r>
              <a:rPr lang="en-US" dirty="0"/>
              <a:t> property when he died in July 2000. </a:t>
            </a:r>
            <a:endParaRPr lang="en-US" dirty="0" smtClean="0"/>
          </a:p>
          <a:p>
            <a:r>
              <a:rPr lang="en-US" dirty="0" smtClean="0"/>
              <a:t>A </a:t>
            </a:r>
            <a:r>
              <a:rPr lang="en-US" dirty="0" err="1"/>
              <a:t>tyre</a:t>
            </a:r>
            <a:r>
              <a:rPr lang="en-US" dirty="0"/>
              <a:t> and rim assembly from an agricultural machine hit him. </a:t>
            </a:r>
            <a:endParaRPr lang="en-US" dirty="0"/>
          </a:p>
          <a:p>
            <a:r>
              <a:rPr lang="en-US" dirty="0"/>
              <a:t>Although normally supervised, he ‘was left to fit and inflate the </a:t>
            </a:r>
            <a:r>
              <a:rPr lang="en-US" dirty="0" err="1"/>
              <a:t>tyre</a:t>
            </a:r>
            <a:r>
              <a:rPr lang="en-US" dirty="0"/>
              <a:t> by himself ’. </a:t>
            </a:r>
            <a:endParaRPr lang="en-US" dirty="0" smtClean="0"/>
          </a:p>
          <a:p>
            <a:r>
              <a:rPr lang="en-US" dirty="0" smtClean="0"/>
              <a:t>Johnson </a:t>
            </a:r>
            <a:r>
              <a:rPr lang="en-US" dirty="0"/>
              <a:t>over- inflated the </a:t>
            </a:r>
            <a:r>
              <a:rPr lang="en-US" dirty="0" err="1"/>
              <a:t>tyre</a:t>
            </a:r>
            <a:r>
              <a:rPr lang="en-US" dirty="0"/>
              <a:t> and the error killed him. </a:t>
            </a:r>
            <a:endParaRPr lang="en-US" dirty="0" smtClean="0"/>
          </a:p>
          <a:p>
            <a:r>
              <a:rPr lang="en-US" dirty="0" smtClean="0"/>
              <a:t>The </a:t>
            </a:r>
            <a:r>
              <a:rPr lang="en-US" dirty="0"/>
              <a:t>property owner pleaded guilty to Occupational Health and Safety breaches and was fined $10 000. </a:t>
            </a:r>
            <a:endParaRPr lang="en-US" dirty="0"/>
          </a:p>
        </p:txBody>
      </p:sp>
    </p:spTree>
    <p:extLst>
      <p:ext uri="{BB962C8B-B14F-4D97-AF65-F5344CB8AC3E}">
        <p14:creationId xmlns:p14="http://schemas.microsoft.com/office/powerpoint/2010/main" val="4112689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635000"/>
            <a:ext cx="10018713" cy="6083299"/>
          </a:xfrm>
        </p:spPr>
        <p:txBody>
          <a:bodyPr/>
          <a:lstStyle/>
          <a:p>
            <a:r>
              <a:rPr lang="en-US" dirty="0"/>
              <a:t>Kenneth Johnson is just one of many young people killed in an industrial accident</a:t>
            </a:r>
            <a:r>
              <a:rPr lang="en-US" dirty="0" smtClean="0"/>
              <a:t>.</a:t>
            </a:r>
          </a:p>
          <a:p>
            <a:r>
              <a:rPr lang="en-US" dirty="0" smtClean="0"/>
              <a:t> </a:t>
            </a:r>
            <a:r>
              <a:rPr lang="en-US" dirty="0"/>
              <a:t>Just over 500 young Australians died and over 300 000 were injured in the decade 1996 to 2006</a:t>
            </a:r>
            <a:r>
              <a:rPr lang="en-US" dirty="0" smtClean="0"/>
              <a:t>.</a:t>
            </a:r>
          </a:p>
          <a:p>
            <a:r>
              <a:rPr lang="en-US" dirty="0" smtClean="0"/>
              <a:t> </a:t>
            </a:r>
            <a:r>
              <a:rPr lang="en-US" dirty="0"/>
              <a:t>In the six years from 2000 to 2006, 101 NSW workers aged between 15 and 24 died from job-related causes. </a:t>
            </a:r>
            <a:endParaRPr lang="en-US" dirty="0" smtClean="0"/>
          </a:p>
          <a:p>
            <a:r>
              <a:rPr lang="en-US" dirty="0" smtClean="0"/>
              <a:t>Research </a:t>
            </a:r>
            <a:r>
              <a:rPr lang="en-US" dirty="0"/>
              <a:t>shows young people in their first year of work are twice as likely to be injured as older workers. </a:t>
            </a:r>
            <a:endParaRPr lang="en-US" dirty="0" smtClean="0"/>
          </a:p>
          <a:p>
            <a:r>
              <a:rPr lang="en-US" dirty="0" smtClean="0"/>
              <a:t>The </a:t>
            </a:r>
            <a:r>
              <a:rPr lang="en-US" dirty="0"/>
              <a:t>worst that can happen to a business or manager who is negligent is a fine. </a:t>
            </a:r>
            <a:endParaRPr lang="en-US" dirty="0"/>
          </a:p>
          <a:p>
            <a:endParaRPr lang="en-US" dirty="0"/>
          </a:p>
        </p:txBody>
      </p:sp>
    </p:spTree>
    <p:extLst>
      <p:ext uri="{BB962C8B-B14F-4D97-AF65-F5344CB8AC3E}">
        <p14:creationId xmlns:p14="http://schemas.microsoft.com/office/powerpoint/2010/main" val="13829193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Worksheet</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59858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215901"/>
            <a:ext cx="10018713" cy="1041400"/>
          </a:xfrm>
        </p:spPr>
        <p:txBody>
          <a:bodyPr/>
          <a:lstStyle/>
          <a:p>
            <a:r>
              <a:rPr lang="en-US" b="1"/>
              <a:t>Employees </a:t>
            </a:r>
            <a:endParaRPr lang="en-US"/>
          </a:p>
        </p:txBody>
      </p:sp>
      <p:sp>
        <p:nvSpPr>
          <p:cNvPr id="3" name="Content Placeholder 2"/>
          <p:cNvSpPr>
            <a:spLocks noGrp="1"/>
          </p:cNvSpPr>
          <p:nvPr>
            <p:ph idx="1"/>
          </p:nvPr>
        </p:nvSpPr>
        <p:spPr>
          <a:xfrm>
            <a:off x="1484310" y="1435101"/>
            <a:ext cx="10018713" cy="4356100"/>
          </a:xfrm>
        </p:spPr>
        <p:txBody>
          <a:bodyPr/>
          <a:lstStyle/>
          <a:p>
            <a:r>
              <a:rPr lang="en-US" i="1" dirty="0"/>
              <a:t>Employees </a:t>
            </a:r>
            <a:r>
              <a:rPr lang="en-US" dirty="0"/>
              <a:t>are also major stakeholders in the human resource management process. Employees want to ensure that: </a:t>
            </a:r>
          </a:p>
          <a:p>
            <a:pPr marL="0" indent="0">
              <a:buNone/>
            </a:pPr>
            <a:r>
              <a:rPr lang="en-US" b="1" dirty="0"/>
              <a:t>* </a:t>
            </a:r>
            <a:r>
              <a:rPr lang="en-US" dirty="0"/>
              <a:t>agreements to increase productivity are adequately rewarded</a:t>
            </a:r>
            <a:br>
              <a:rPr lang="en-US" dirty="0"/>
            </a:br>
            <a:r>
              <a:rPr lang="en-US" b="1" dirty="0"/>
              <a:t>* </a:t>
            </a:r>
            <a:r>
              <a:rPr lang="en-US" dirty="0"/>
              <a:t>there is appropriate training leading to career opportunities</a:t>
            </a:r>
            <a:br>
              <a:rPr lang="en-US" dirty="0"/>
            </a:br>
            <a:r>
              <a:rPr lang="en-US" b="1" dirty="0"/>
              <a:t>* </a:t>
            </a:r>
            <a:r>
              <a:rPr lang="en-US" dirty="0"/>
              <a:t>the workplace is safe and free from harassment and ‘bullying’</a:t>
            </a:r>
            <a:br>
              <a:rPr lang="en-US" dirty="0"/>
            </a:br>
            <a:r>
              <a:rPr lang="en-US" b="1" dirty="0"/>
              <a:t>* </a:t>
            </a:r>
            <a:r>
              <a:rPr lang="en-US" dirty="0"/>
              <a:t>they have a reasonable degree of job security and are treated fairly. </a:t>
            </a:r>
          </a:p>
          <a:p>
            <a:endParaRPr lang="en-US" dirty="0"/>
          </a:p>
        </p:txBody>
      </p:sp>
    </p:spTree>
    <p:extLst>
      <p:ext uri="{BB962C8B-B14F-4D97-AF65-F5344CB8AC3E}">
        <p14:creationId xmlns:p14="http://schemas.microsoft.com/office/powerpoint/2010/main" val="1229722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39800"/>
          </a:xfrm>
        </p:spPr>
        <p:txBody>
          <a:bodyPr/>
          <a:lstStyle/>
          <a:p>
            <a:r>
              <a:rPr lang="en-US" b="1"/>
              <a:t>Employer associations </a:t>
            </a:r>
            <a:endParaRPr lang="en-US"/>
          </a:p>
        </p:txBody>
      </p:sp>
      <p:sp>
        <p:nvSpPr>
          <p:cNvPr id="3" name="Content Placeholder 2"/>
          <p:cNvSpPr>
            <a:spLocks noGrp="1"/>
          </p:cNvSpPr>
          <p:nvPr>
            <p:ph idx="1"/>
          </p:nvPr>
        </p:nvSpPr>
        <p:spPr>
          <a:xfrm>
            <a:off x="1484310" y="1739901"/>
            <a:ext cx="10018713" cy="4051300"/>
          </a:xfrm>
        </p:spPr>
        <p:txBody>
          <a:bodyPr/>
          <a:lstStyle/>
          <a:p>
            <a:r>
              <a:rPr lang="en-US" i="1" dirty="0">
                <a:solidFill>
                  <a:srgbClr val="FF0000"/>
                </a:solidFill>
              </a:rPr>
              <a:t>Employer associations </a:t>
            </a:r>
            <a:r>
              <a:rPr lang="en-US" dirty="0">
                <a:solidFill>
                  <a:srgbClr val="FF0000"/>
                </a:solidFill>
              </a:rPr>
              <a:t>represent businesses in a particular industry</a:t>
            </a:r>
            <a:r>
              <a:rPr lang="en-US" dirty="0"/>
              <a:t>. Employer associations give bargaining strength to the employer in the industry. They also lobby governments to ensure the employers’ view is considered when regulations are framed. Employer associations want to ensure: </a:t>
            </a:r>
          </a:p>
          <a:p>
            <a:pPr marL="0" indent="0">
              <a:buNone/>
            </a:pPr>
            <a:r>
              <a:rPr lang="en-US" b="1" dirty="0"/>
              <a:t>* </a:t>
            </a:r>
            <a:r>
              <a:rPr lang="en-US" dirty="0"/>
              <a:t>industry-wide increases in productivity</a:t>
            </a:r>
            <a:br>
              <a:rPr lang="en-US" dirty="0"/>
            </a:br>
            <a:r>
              <a:rPr lang="en-US" b="1" dirty="0"/>
              <a:t>* </a:t>
            </a:r>
            <a:r>
              <a:rPr lang="en-US" dirty="0"/>
              <a:t>fair reporting of the employer’s view in negotiations. </a:t>
            </a:r>
          </a:p>
          <a:p>
            <a:endParaRPr lang="en-US" dirty="0"/>
          </a:p>
        </p:txBody>
      </p:sp>
    </p:spTree>
    <p:extLst>
      <p:ext uri="{BB962C8B-B14F-4D97-AF65-F5344CB8AC3E}">
        <p14:creationId xmlns:p14="http://schemas.microsoft.com/office/powerpoint/2010/main" val="776342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066800"/>
          </a:xfrm>
        </p:spPr>
        <p:txBody>
          <a:bodyPr/>
          <a:lstStyle/>
          <a:p>
            <a:r>
              <a:rPr lang="en-US" b="1" dirty="0"/>
              <a:t>Unions </a:t>
            </a:r>
            <a:endParaRPr lang="en-US" dirty="0"/>
          </a:p>
        </p:txBody>
      </p:sp>
      <p:sp>
        <p:nvSpPr>
          <p:cNvPr id="3" name="Content Placeholder 2"/>
          <p:cNvSpPr>
            <a:spLocks noGrp="1"/>
          </p:cNvSpPr>
          <p:nvPr>
            <p:ph idx="1"/>
          </p:nvPr>
        </p:nvSpPr>
        <p:spPr>
          <a:xfrm>
            <a:off x="1484310" y="1752601"/>
            <a:ext cx="10018713" cy="4038599"/>
          </a:xfrm>
        </p:spPr>
        <p:txBody>
          <a:bodyPr/>
          <a:lstStyle/>
          <a:p>
            <a:r>
              <a:rPr lang="en-US" i="1" dirty="0">
                <a:solidFill>
                  <a:srgbClr val="FF0000"/>
                </a:solidFill>
              </a:rPr>
              <a:t>Unions </a:t>
            </a:r>
            <a:r>
              <a:rPr lang="en-US" dirty="0">
                <a:solidFill>
                  <a:srgbClr val="FF0000"/>
                </a:solidFill>
              </a:rPr>
              <a:t>give bargaining strength to employees</a:t>
            </a:r>
            <a:r>
              <a:rPr lang="en-US" dirty="0"/>
              <a:t>. The union is an important stakeholder in the human resource management process. Unions want to ensure that their members: </a:t>
            </a:r>
          </a:p>
          <a:p>
            <a:pPr marL="0" indent="0">
              <a:buNone/>
            </a:pPr>
            <a:r>
              <a:rPr lang="en-US" b="1" dirty="0"/>
              <a:t>* </a:t>
            </a:r>
            <a:r>
              <a:rPr lang="en-US" dirty="0"/>
              <a:t>are fairly paid</a:t>
            </a:r>
            <a:br>
              <a:rPr lang="en-US" dirty="0"/>
            </a:br>
            <a:r>
              <a:rPr lang="en-US" b="1" dirty="0"/>
              <a:t>* </a:t>
            </a:r>
            <a:r>
              <a:rPr lang="en-US" dirty="0"/>
              <a:t>work in a safe environment free from harassment and discrimination </a:t>
            </a:r>
            <a:r>
              <a:rPr lang="en-US" b="1" dirty="0"/>
              <a:t>* </a:t>
            </a:r>
            <a:r>
              <a:rPr lang="en-US" dirty="0"/>
              <a:t>receive expert help in negotiating agreements with employers</a:t>
            </a:r>
            <a:br>
              <a:rPr lang="en-US" dirty="0"/>
            </a:br>
            <a:r>
              <a:rPr lang="en-US" b="1" dirty="0"/>
              <a:t>* </a:t>
            </a:r>
            <a:r>
              <a:rPr lang="en-US" dirty="0"/>
              <a:t>have a high degree of job security. </a:t>
            </a:r>
          </a:p>
          <a:p>
            <a:endParaRPr lang="en-US" dirty="0"/>
          </a:p>
        </p:txBody>
      </p:sp>
    </p:spTree>
    <p:extLst>
      <p:ext uri="{BB962C8B-B14F-4D97-AF65-F5344CB8AC3E}">
        <p14:creationId xmlns:p14="http://schemas.microsoft.com/office/powerpoint/2010/main" val="1442708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63600"/>
          </a:xfrm>
        </p:spPr>
        <p:txBody>
          <a:bodyPr>
            <a:normAutofit fontScale="90000"/>
          </a:bodyPr>
          <a:lstStyle/>
          <a:p>
            <a:r>
              <a:rPr lang="en-US" b="1" dirty="0"/>
              <a:t>Government </a:t>
            </a:r>
            <a:r>
              <a:rPr lang="en-US" b="1" dirty="0" err="1"/>
              <a:t>organisations</a:t>
            </a:r>
            <a:r>
              <a:rPr lang="en-US" b="1" dirty="0"/>
              <a:t> </a:t>
            </a:r>
            <a:r>
              <a:rPr lang="en-US" dirty="0"/>
              <a:t/>
            </a:r>
            <a:br>
              <a:rPr lang="en-US" dirty="0"/>
            </a:br>
            <a:endParaRPr lang="en-US" dirty="0"/>
          </a:p>
        </p:txBody>
      </p:sp>
      <p:sp>
        <p:nvSpPr>
          <p:cNvPr id="3" name="Content Placeholder 2"/>
          <p:cNvSpPr>
            <a:spLocks noGrp="1"/>
          </p:cNvSpPr>
          <p:nvPr>
            <p:ph idx="1"/>
          </p:nvPr>
        </p:nvSpPr>
        <p:spPr>
          <a:xfrm>
            <a:off x="1484310" y="1371600"/>
            <a:ext cx="10707690" cy="5257799"/>
          </a:xfrm>
        </p:spPr>
        <p:txBody>
          <a:bodyPr>
            <a:normAutofit fontScale="92500"/>
          </a:bodyPr>
          <a:lstStyle/>
          <a:p>
            <a:r>
              <a:rPr lang="en-US" i="1" dirty="0"/>
              <a:t>Government </a:t>
            </a:r>
            <a:r>
              <a:rPr lang="en-US" i="1" dirty="0" err="1"/>
              <a:t>organisations</a:t>
            </a:r>
            <a:r>
              <a:rPr lang="en-US" i="1" dirty="0"/>
              <a:t> </a:t>
            </a:r>
            <a:r>
              <a:rPr lang="en-US" dirty="0"/>
              <a:t>are major stakeholders in the human resource management process. </a:t>
            </a:r>
            <a:r>
              <a:rPr lang="en-US" dirty="0">
                <a:solidFill>
                  <a:srgbClr val="FF0000"/>
                </a:solidFill>
              </a:rPr>
              <a:t>The most important government </a:t>
            </a:r>
            <a:r>
              <a:rPr lang="en-US" dirty="0" err="1">
                <a:solidFill>
                  <a:srgbClr val="FF0000"/>
                </a:solidFill>
              </a:rPr>
              <a:t>organisation</a:t>
            </a:r>
            <a:r>
              <a:rPr lang="en-US" dirty="0">
                <a:solidFill>
                  <a:srgbClr val="FF0000"/>
                </a:solidFill>
              </a:rPr>
              <a:t> is Fair Work Australia (responsible for dispute resolution for setting minimum wages and conditions) as well as overhauling the award system. </a:t>
            </a:r>
          </a:p>
          <a:p>
            <a:r>
              <a:rPr lang="en-US" dirty="0"/>
              <a:t>The Federal Government wants to ensure that: </a:t>
            </a:r>
          </a:p>
          <a:p>
            <a:pPr marL="0" indent="0">
              <a:buNone/>
            </a:pPr>
            <a:r>
              <a:rPr lang="en-US" b="1" dirty="0"/>
              <a:t>*  </a:t>
            </a:r>
            <a:r>
              <a:rPr lang="en-US" dirty="0"/>
              <a:t>there is sufficient flexibility in employment relations to provide the greatest improvement in productivity, maximum employment and the development of an economy-wide competitive advantage. </a:t>
            </a:r>
          </a:p>
          <a:p>
            <a:pPr marL="0" indent="0">
              <a:buNone/>
            </a:pPr>
            <a:r>
              <a:rPr lang="en-US" b="1" dirty="0"/>
              <a:t>*  </a:t>
            </a:r>
            <a:r>
              <a:rPr lang="en-US" dirty="0"/>
              <a:t>the focus of the federal workplace human resource management system is on agreement- making between the employer and the employee. These are called </a:t>
            </a:r>
            <a:r>
              <a:rPr lang="en-US" i="1" dirty="0"/>
              <a:t>collective agreements </a:t>
            </a:r>
            <a:r>
              <a:rPr lang="en-US" dirty="0"/>
              <a:t>and the agreement is achieved through enterprise bargaining between the employer and the employee. </a:t>
            </a:r>
          </a:p>
          <a:p>
            <a:pPr marL="0" indent="0">
              <a:buNone/>
            </a:pPr>
            <a:r>
              <a:rPr lang="en-US" b="1" dirty="0"/>
              <a:t>*  </a:t>
            </a:r>
            <a:r>
              <a:rPr lang="en-US" dirty="0"/>
              <a:t>the government achieves its goals through </a:t>
            </a:r>
            <a:r>
              <a:rPr lang="en-US" dirty="0" err="1"/>
              <a:t>organisations</a:t>
            </a:r>
            <a:r>
              <a:rPr lang="en-US" dirty="0"/>
              <a:t> such as Fair Work Australia. </a:t>
            </a:r>
          </a:p>
          <a:p>
            <a:endParaRPr lang="en-US" dirty="0"/>
          </a:p>
        </p:txBody>
      </p:sp>
    </p:spTree>
    <p:extLst>
      <p:ext uri="{BB962C8B-B14F-4D97-AF65-F5344CB8AC3E}">
        <p14:creationId xmlns:p14="http://schemas.microsoft.com/office/powerpoint/2010/main" val="137198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146</TotalTime>
  <Words>3593</Words>
  <Application>Microsoft Macintosh PowerPoint</Application>
  <PresentationFormat>Widescreen</PresentationFormat>
  <Paragraphs>266</Paragraphs>
  <Slides>57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Calibri</vt:lpstr>
      <vt:lpstr>Corbel</vt:lpstr>
      <vt:lpstr>Arial</vt:lpstr>
      <vt:lpstr>Parallax</vt:lpstr>
      <vt:lpstr>Key influences on Human Resource Management</vt:lpstr>
      <vt:lpstr>There are six key influences to consider.</vt:lpstr>
      <vt:lpstr>Stakeholders</vt:lpstr>
      <vt:lpstr>PowerPoint Presentation</vt:lpstr>
      <vt:lpstr>Employers </vt:lpstr>
      <vt:lpstr>Employees </vt:lpstr>
      <vt:lpstr>Employer associations </vt:lpstr>
      <vt:lpstr>Unions </vt:lpstr>
      <vt:lpstr>Government organisations  </vt:lpstr>
      <vt:lpstr>Society </vt:lpstr>
      <vt:lpstr>PowerPoint Presentation</vt:lpstr>
      <vt:lpstr>PowerPoint Presentation</vt:lpstr>
      <vt:lpstr>PowerPoint Presentation</vt:lpstr>
      <vt:lpstr>PowerPoint Presentation</vt:lpstr>
      <vt:lpstr>Complete the table below and outline the responsibilities of each</vt:lpstr>
      <vt:lpstr>Short answer questions</vt:lpstr>
      <vt:lpstr>Casestudy</vt:lpstr>
      <vt:lpstr>Legal - the current legal framework  </vt:lpstr>
      <vt:lpstr>PowerPoint Presentation</vt:lpstr>
      <vt:lpstr>PowerPoint Presentation</vt:lpstr>
      <vt:lpstr>PowerPoint Presentation</vt:lpstr>
      <vt:lpstr>PowerPoint Presentation</vt:lpstr>
      <vt:lpstr>PowerPoint Presentation</vt:lpstr>
      <vt:lpstr>The employment contract  </vt:lpstr>
      <vt:lpstr>PowerPoint Presentation</vt:lpstr>
      <vt:lpstr>PowerPoint Presentation</vt:lpstr>
      <vt:lpstr>PowerPoint Presentation</vt:lpstr>
      <vt:lpstr>Rights and responsibilities of the employer  </vt:lpstr>
      <vt:lpstr>Rights and responsibilities of the employee  </vt:lpstr>
      <vt:lpstr>PowerPoint Presentation</vt:lpstr>
      <vt:lpstr>PowerPoint Presentation</vt:lpstr>
      <vt:lpstr>PowerPoint Presentation</vt:lpstr>
      <vt:lpstr>Occupational health and safety and workers’ compensation  </vt:lpstr>
      <vt:lpstr>PowerPoint Presentation</vt:lpstr>
      <vt:lpstr>Workers’ compensation </vt:lpstr>
      <vt:lpstr>Anti-discrimination  </vt:lpstr>
      <vt:lpstr>Equal Employment Opportunities (EEO) </vt:lpstr>
      <vt:lpstr>Economic  </vt:lpstr>
      <vt:lpstr>PowerPoint Presentation</vt:lpstr>
      <vt:lpstr>PowerPoint Presentation</vt:lpstr>
      <vt:lpstr>Technological </vt:lpstr>
      <vt:lpstr>PowerPoint Presentation</vt:lpstr>
      <vt:lpstr>PowerPoint Presentation</vt:lpstr>
      <vt:lpstr>Article: Almost 40 per cent of Australian jobs could be replaced by technology by 2025, report finds</vt:lpstr>
      <vt:lpstr>PowerPoint Presentation</vt:lpstr>
      <vt:lpstr>Social  </vt:lpstr>
      <vt:lpstr>Changing work patterns  </vt:lpstr>
      <vt:lpstr>PowerPoint Presentation</vt:lpstr>
      <vt:lpstr>Living standards  </vt:lpstr>
      <vt:lpstr>PowerPoint Presentation</vt:lpstr>
      <vt:lpstr>Ethics and corporate social responsibility  </vt:lpstr>
      <vt:lpstr>PowerPoint Presentation</vt:lpstr>
      <vt:lpstr>PowerPoint Presentation</vt:lpstr>
      <vt:lpstr>PowerPoint Presentation</vt:lpstr>
      <vt:lpstr>Death of a young farmhand </vt:lpstr>
      <vt:lpstr>PowerPoint Presentation</vt:lpstr>
      <vt:lpstr>Worksheet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influences on Human Resource Management</dc:title>
  <dc:creator>Hammond, Kelly</dc:creator>
  <cp:lastModifiedBy>Hammond, Kelly</cp:lastModifiedBy>
  <cp:revision>11</cp:revision>
  <cp:lastPrinted>2016-06-27T00:27:09Z</cp:lastPrinted>
  <dcterms:created xsi:type="dcterms:W3CDTF">2016-06-22T04:37:07Z</dcterms:created>
  <dcterms:modified xsi:type="dcterms:W3CDTF">2016-06-28T04:58:24Z</dcterms:modified>
</cp:coreProperties>
</file>