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78" r:id="rId7"/>
    <p:sldId id="27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0" r:id="rId26"/>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8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73F84-541E-49F0-9972-11A1207D8B1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AU"/>
        </a:p>
      </dgm:t>
    </dgm:pt>
    <dgm:pt modelId="{74A314EB-99CD-4D4A-A3ED-AD254566B9E9}">
      <dgm:prSet phldrT="[Text]"/>
      <dgm:spPr/>
      <dgm:t>
        <a:bodyPr/>
        <a:lstStyle/>
        <a:p>
          <a:r>
            <a:rPr lang="en-AU" dirty="0" smtClean="0"/>
            <a:t>Role</a:t>
          </a:r>
          <a:endParaRPr lang="en-AU" dirty="0"/>
        </a:p>
      </dgm:t>
    </dgm:pt>
    <dgm:pt modelId="{5ABB9551-3FAB-4FA0-91BB-0EC6ADCB9966}" type="parTrans" cxnId="{6AAA5E31-710E-4B45-BF6C-F91ED7949514}">
      <dgm:prSet/>
      <dgm:spPr/>
      <dgm:t>
        <a:bodyPr/>
        <a:lstStyle/>
        <a:p>
          <a:endParaRPr lang="en-AU"/>
        </a:p>
      </dgm:t>
    </dgm:pt>
    <dgm:pt modelId="{10B7A188-F651-41AA-875C-DC6DE6671414}" type="sibTrans" cxnId="{6AAA5E31-710E-4B45-BF6C-F91ED7949514}">
      <dgm:prSet/>
      <dgm:spPr/>
      <dgm:t>
        <a:bodyPr/>
        <a:lstStyle/>
        <a:p>
          <a:endParaRPr lang="en-AU"/>
        </a:p>
      </dgm:t>
    </dgm:pt>
    <dgm:pt modelId="{7649039A-1C05-4770-B345-BE2C11056981}">
      <dgm:prSet phldrT="[Text]" custT="1"/>
      <dgm:spPr/>
      <dgm:t>
        <a:bodyPr/>
        <a:lstStyle/>
        <a:p>
          <a:r>
            <a:rPr lang="en-AU" sz="1400" dirty="0" smtClean="0"/>
            <a:t>Profit</a:t>
          </a:r>
          <a:endParaRPr lang="en-AU" sz="700" dirty="0"/>
        </a:p>
      </dgm:t>
    </dgm:pt>
    <dgm:pt modelId="{93BA1636-E78B-4A0E-AF0A-FD3E74A418E8}" type="parTrans" cxnId="{5D734D7C-C1B7-4B14-9E8E-DE48D01F3366}">
      <dgm:prSet/>
      <dgm:spPr/>
      <dgm:t>
        <a:bodyPr/>
        <a:lstStyle/>
        <a:p>
          <a:endParaRPr lang="en-AU"/>
        </a:p>
      </dgm:t>
    </dgm:pt>
    <dgm:pt modelId="{FB1E9EC8-B834-4B73-96BF-0C7E6B875364}" type="sibTrans" cxnId="{5D734D7C-C1B7-4B14-9E8E-DE48D01F3366}">
      <dgm:prSet/>
      <dgm:spPr/>
      <dgm:t>
        <a:bodyPr/>
        <a:lstStyle/>
        <a:p>
          <a:endParaRPr lang="en-AU"/>
        </a:p>
      </dgm:t>
    </dgm:pt>
    <dgm:pt modelId="{AAA6CBB1-56BF-426A-836E-F10BB17FC4B7}">
      <dgm:prSet phldrT="[Text]" custT="1"/>
      <dgm:spPr/>
      <dgm:t>
        <a:bodyPr/>
        <a:lstStyle/>
        <a:p>
          <a:r>
            <a:rPr lang="en-AU" sz="1400" dirty="0" smtClean="0"/>
            <a:t>Quality of Life</a:t>
          </a:r>
          <a:endParaRPr lang="en-AU" sz="700" dirty="0"/>
        </a:p>
      </dgm:t>
    </dgm:pt>
    <dgm:pt modelId="{0541CE0B-38D6-4648-A9F1-08A2D2B61A21}" type="parTrans" cxnId="{FC21998F-D12A-43E7-8E36-91480B3381B9}">
      <dgm:prSet/>
      <dgm:spPr/>
      <dgm:t>
        <a:bodyPr/>
        <a:lstStyle/>
        <a:p>
          <a:endParaRPr lang="en-AU"/>
        </a:p>
      </dgm:t>
    </dgm:pt>
    <dgm:pt modelId="{C80A880B-9DDE-46C8-B5E9-FC2334E0ADBF}" type="sibTrans" cxnId="{FC21998F-D12A-43E7-8E36-91480B3381B9}">
      <dgm:prSet/>
      <dgm:spPr/>
      <dgm:t>
        <a:bodyPr/>
        <a:lstStyle/>
        <a:p>
          <a:endParaRPr lang="en-AU"/>
        </a:p>
      </dgm:t>
    </dgm:pt>
    <dgm:pt modelId="{38EB0F57-E9E0-4B93-8ACF-4644C62B9E30}">
      <dgm:prSet phldrT="[Text]" custT="1"/>
      <dgm:spPr/>
      <dgm:t>
        <a:bodyPr/>
        <a:lstStyle/>
        <a:p>
          <a:r>
            <a:rPr lang="en-AU" sz="1400" dirty="0" smtClean="0"/>
            <a:t>Wealth</a:t>
          </a:r>
          <a:endParaRPr lang="en-AU" sz="1400" dirty="0"/>
        </a:p>
      </dgm:t>
    </dgm:pt>
    <dgm:pt modelId="{D002A616-25DF-48E7-99CE-C33A6B3F7138}" type="parTrans" cxnId="{4B6A2346-96AE-433E-A240-3B48D3A4FBEA}">
      <dgm:prSet/>
      <dgm:spPr/>
      <dgm:t>
        <a:bodyPr/>
        <a:lstStyle/>
        <a:p>
          <a:endParaRPr lang="en-AU"/>
        </a:p>
      </dgm:t>
    </dgm:pt>
    <dgm:pt modelId="{D38A78D1-DC3E-4C93-99C6-B64A080EFFAD}" type="sibTrans" cxnId="{4B6A2346-96AE-433E-A240-3B48D3A4FBEA}">
      <dgm:prSet/>
      <dgm:spPr/>
      <dgm:t>
        <a:bodyPr/>
        <a:lstStyle/>
        <a:p>
          <a:endParaRPr lang="en-AU"/>
        </a:p>
      </dgm:t>
    </dgm:pt>
    <dgm:pt modelId="{0111ACAB-0E45-4D30-8277-5B2AE76A85ED}">
      <dgm:prSet phldrT="[Text]" custT="1"/>
      <dgm:spPr/>
      <dgm:t>
        <a:bodyPr/>
        <a:lstStyle/>
        <a:p>
          <a:r>
            <a:rPr lang="en-AU" sz="1400" dirty="0" smtClean="0"/>
            <a:t>Entrepreneurship and risk</a:t>
          </a:r>
          <a:endParaRPr lang="en-AU" sz="1400" dirty="0"/>
        </a:p>
      </dgm:t>
    </dgm:pt>
    <dgm:pt modelId="{998F6558-92FC-4E17-81BC-3B35A57FB66E}" type="parTrans" cxnId="{41823808-8864-4F40-B323-39FF151623B1}">
      <dgm:prSet/>
      <dgm:spPr/>
      <dgm:t>
        <a:bodyPr/>
        <a:lstStyle/>
        <a:p>
          <a:endParaRPr lang="en-AU"/>
        </a:p>
      </dgm:t>
    </dgm:pt>
    <dgm:pt modelId="{2285675C-2860-472B-B0D5-C106C5C4C610}" type="sibTrans" cxnId="{41823808-8864-4F40-B323-39FF151623B1}">
      <dgm:prSet/>
      <dgm:spPr/>
      <dgm:t>
        <a:bodyPr/>
        <a:lstStyle/>
        <a:p>
          <a:endParaRPr lang="en-AU"/>
        </a:p>
      </dgm:t>
    </dgm:pt>
    <dgm:pt modelId="{A38774B0-7CC1-429F-ADE2-D1D43A930E1D}">
      <dgm:prSet/>
      <dgm:spPr/>
      <dgm:t>
        <a:bodyPr/>
        <a:lstStyle/>
        <a:p>
          <a:endParaRPr lang="en-AU"/>
        </a:p>
      </dgm:t>
    </dgm:pt>
    <dgm:pt modelId="{5A2CF399-BDBA-4471-A264-C4C0E8AF6156}" type="parTrans" cxnId="{31CBE8CD-15EC-4AD4-A75D-1852B93FAD50}">
      <dgm:prSet/>
      <dgm:spPr/>
      <dgm:t>
        <a:bodyPr/>
        <a:lstStyle/>
        <a:p>
          <a:endParaRPr lang="en-AU"/>
        </a:p>
      </dgm:t>
    </dgm:pt>
    <dgm:pt modelId="{457B13C1-40C5-4F68-AC15-4C7B88C31282}" type="sibTrans" cxnId="{31CBE8CD-15EC-4AD4-A75D-1852B93FAD50}">
      <dgm:prSet/>
      <dgm:spPr/>
      <dgm:t>
        <a:bodyPr/>
        <a:lstStyle/>
        <a:p>
          <a:endParaRPr lang="en-AU"/>
        </a:p>
      </dgm:t>
    </dgm:pt>
    <dgm:pt modelId="{95E1E0A9-7EA2-4F2D-B11B-283710C5E85A}">
      <dgm:prSet/>
      <dgm:spPr/>
      <dgm:t>
        <a:bodyPr/>
        <a:lstStyle/>
        <a:p>
          <a:endParaRPr lang="en-AU"/>
        </a:p>
      </dgm:t>
    </dgm:pt>
    <dgm:pt modelId="{05271186-3D0C-4F64-973B-F80F80A03F34}" type="parTrans" cxnId="{A4A05628-4141-48FE-B0CA-0F997CDA6A32}">
      <dgm:prSet/>
      <dgm:spPr/>
      <dgm:t>
        <a:bodyPr/>
        <a:lstStyle/>
        <a:p>
          <a:endParaRPr lang="en-AU"/>
        </a:p>
      </dgm:t>
    </dgm:pt>
    <dgm:pt modelId="{D86E6900-780E-4B81-9D5C-D10E626CA9B5}" type="sibTrans" cxnId="{A4A05628-4141-48FE-B0CA-0F997CDA6A32}">
      <dgm:prSet/>
      <dgm:spPr/>
      <dgm:t>
        <a:bodyPr/>
        <a:lstStyle/>
        <a:p>
          <a:endParaRPr lang="en-AU"/>
        </a:p>
      </dgm:t>
    </dgm:pt>
    <dgm:pt modelId="{DE5C86DE-2480-4BBE-8B0C-9CF3ACBBE25D}">
      <dgm:prSet custT="1"/>
      <dgm:spPr/>
      <dgm:t>
        <a:bodyPr/>
        <a:lstStyle/>
        <a:p>
          <a:r>
            <a:rPr lang="en-AU" sz="1400" dirty="0" smtClean="0"/>
            <a:t>Innovation</a:t>
          </a:r>
          <a:endParaRPr lang="en-AU" sz="1200" dirty="0"/>
        </a:p>
      </dgm:t>
    </dgm:pt>
    <dgm:pt modelId="{FFCB0AE1-3BF4-4372-8730-4F77D5C64102}" type="parTrans" cxnId="{B41AB70F-AE76-4266-A67F-8833ADCA1FBB}">
      <dgm:prSet/>
      <dgm:spPr/>
      <dgm:t>
        <a:bodyPr/>
        <a:lstStyle/>
        <a:p>
          <a:endParaRPr lang="en-AU"/>
        </a:p>
      </dgm:t>
    </dgm:pt>
    <dgm:pt modelId="{37EC4A2E-7282-42D2-A667-ADDFDC894D47}" type="sibTrans" cxnId="{B41AB70F-AE76-4266-A67F-8833ADCA1FBB}">
      <dgm:prSet/>
      <dgm:spPr/>
      <dgm:t>
        <a:bodyPr/>
        <a:lstStyle/>
        <a:p>
          <a:endParaRPr lang="en-AU"/>
        </a:p>
      </dgm:t>
    </dgm:pt>
    <dgm:pt modelId="{44DB09B5-4278-430E-BC3A-8A86E0BE4AE7}">
      <dgm:prSet/>
      <dgm:spPr/>
      <dgm:t>
        <a:bodyPr/>
        <a:lstStyle/>
        <a:p>
          <a:r>
            <a:rPr lang="en-AU" dirty="0" smtClean="0"/>
            <a:t>Choice</a:t>
          </a:r>
          <a:endParaRPr lang="en-AU" dirty="0"/>
        </a:p>
      </dgm:t>
    </dgm:pt>
    <dgm:pt modelId="{028E8448-487A-4FE6-A53C-C5357C3E8E0C}" type="parTrans" cxnId="{7F6A4D23-C833-4391-B422-3362CD76B13D}">
      <dgm:prSet/>
      <dgm:spPr/>
      <dgm:t>
        <a:bodyPr/>
        <a:lstStyle/>
        <a:p>
          <a:endParaRPr lang="en-AU"/>
        </a:p>
      </dgm:t>
    </dgm:pt>
    <dgm:pt modelId="{B86DEDCC-EF60-4460-9A0D-ED11B8F16A44}" type="sibTrans" cxnId="{7F6A4D23-C833-4391-B422-3362CD76B13D}">
      <dgm:prSet/>
      <dgm:spPr/>
      <dgm:t>
        <a:bodyPr/>
        <a:lstStyle/>
        <a:p>
          <a:endParaRPr lang="en-AU"/>
        </a:p>
      </dgm:t>
    </dgm:pt>
    <dgm:pt modelId="{60981FC6-A13A-4AEC-A354-B80E9A8AD838}">
      <dgm:prSet/>
      <dgm:spPr/>
      <dgm:t>
        <a:bodyPr/>
        <a:lstStyle/>
        <a:p>
          <a:r>
            <a:rPr lang="en-AU" dirty="0" smtClean="0"/>
            <a:t>Income</a:t>
          </a:r>
          <a:endParaRPr lang="en-AU" dirty="0"/>
        </a:p>
      </dgm:t>
    </dgm:pt>
    <dgm:pt modelId="{C3106DC3-47EA-4520-9EF2-7040E98B8AB2}" type="parTrans" cxnId="{ED0A61D8-7994-40D1-80B2-74E6E501BB8F}">
      <dgm:prSet/>
      <dgm:spPr/>
      <dgm:t>
        <a:bodyPr/>
        <a:lstStyle/>
        <a:p>
          <a:endParaRPr lang="en-AU"/>
        </a:p>
      </dgm:t>
    </dgm:pt>
    <dgm:pt modelId="{06890E68-45D2-4343-AE87-F337A2E84667}" type="sibTrans" cxnId="{ED0A61D8-7994-40D1-80B2-74E6E501BB8F}">
      <dgm:prSet/>
      <dgm:spPr/>
      <dgm:t>
        <a:bodyPr/>
        <a:lstStyle/>
        <a:p>
          <a:endParaRPr lang="en-AU"/>
        </a:p>
      </dgm:t>
    </dgm:pt>
    <dgm:pt modelId="{C62281F6-0E3E-4632-B7E2-5685DB286C56}">
      <dgm:prSet custT="1"/>
      <dgm:spPr/>
      <dgm:t>
        <a:bodyPr/>
        <a:lstStyle/>
        <a:p>
          <a:r>
            <a:rPr lang="en-AU" sz="1400" dirty="0" smtClean="0"/>
            <a:t>Employment</a:t>
          </a:r>
          <a:endParaRPr lang="en-AU" sz="700" dirty="0"/>
        </a:p>
      </dgm:t>
    </dgm:pt>
    <dgm:pt modelId="{C19B3149-C03D-40DE-B57B-0C67EE567615}" type="parTrans" cxnId="{A20058F6-F858-4DAB-A007-C84761FAD308}">
      <dgm:prSet/>
      <dgm:spPr/>
      <dgm:t>
        <a:bodyPr/>
        <a:lstStyle/>
        <a:p>
          <a:endParaRPr lang="en-AU"/>
        </a:p>
      </dgm:t>
    </dgm:pt>
    <dgm:pt modelId="{27ADA3ED-5D4B-470A-96FA-D3191F7B28CF}" type="sibTrans" cxnId="{A20058F6-F858-4DAB-A007-C84761FAD308}">
      <dgm:prSet/>
      <dgm:spPr/>
      <dgm:t>
        <a:bodyPr/>
        <a:lstStyle/>
        <a:p>
          <a:endParaRPr lang="en-AU"/>
        </a:p>
      </dgm:t>
    </dgm:pt>
    <dgm:pt modelId="{BE3863B6-F39D-44B3-82DC-9222215720D9}" type="pres">
      <dgm:prSet presAssocID="{7F073F84-541E-49F0-9972-11A1207D8B1A}" presName="cycle" presStyleCnt="0">
        <dgm:presLayoutVars>
          <dgm:chMax val="1"/>
          <dgm:dir/>
          <dgm:animLvl val="ctr"/>
          <dgm:resizeHandles val="exact"/>
        </dgm:presLayoutVars>
      </dgm:prSet>
      <dgm:spPr/>
    </dgm:pt>
    <dgm:pt modelId="{550EEE1D-67F0-40B3-B413-DF8DF5EED255}" type="pres">
      <dgm:prSet presAssocID="{74A314EB-99CD-4D4A-A3ED-AD254566B9E9}" presName="centerShape" presStyleLbl="node0" presStyleIdx="0" presStyleCnt="1"/>
      <dgm:spPr/>
      <dgm:t>
        <a:bodyPr/>
        <a:lstStyle/>
        <a:p>
          <a:endParaRPr lang="en-AU"/>
        </a:p>
      </dgm:t>
    </dgm:pt>
    <dgm:pt modelId="{8C982B3B-1595-49F3-9454-61196418D78B}" type="pres">
      <dgm:prSet presAssocID="{93BA1636-E78B-4A0E-AF0A-FD3E74A418E8}" presName="Name9" presStyleLbl="parChTrans1D2" presStyleIdx="0" presStyleCnt="8"/>
      <dgm:spPr/>
    </dgm:pt>
    <dgm:pt modelId="{BEBCD5E1-D132-491D-AF58-1197C3ADA0AD}" type="pres">
      <dgm:prSet presAssocID="{93BA1636-E78B-4A0E-AF0A-FD3E74A418E8}" presName="connTx" presStyleLbl="parChTrans1D2" presStyleIdx="0" presStyleCnt="8"/>
      <dgm:spPr/>
    </dgm:pt>
    <dgm:pt modelId="{6616E810-92BF-4B1F-93FA-5A8FF11386AD}" type="pres">
      <dgm:prSet presAssocID="{7649039A-1C05-4770-B345-BE2C11056981}" presName="node" presStyleLbl="node1" presStyleIdx="0" presStyleCnt="8">
        <dgm:presLayoutVars>
          <dgm:bulletEnabled val="1"/>
        </dgm:presLayoutVars>
      </dgm:prSet>
      <dgm:spPr/>
    </dgm:pt>
    <dgm:pt modelId="{784C04A2-7E7E-4C54-B7BE-87BFF7F0D4A0}" type="pres">
      <dgm:prSet presAssocID="{0541CE0B-38D6-4648-A9F1-08A2D2B61A21}" presName="Name9" presStyleLbl="parChTrans1D2" presStyleIdx="1" presStyleCnt="8"/>
      <dgm:spPr/>
    </dgm:pt>
    <dgm:pt modelId="{3F4DD606-DE68-4FAE-9A1D-BB55F692E79A}" type="pres">
      <dgm:prSet presAssocID="{0541CE0B-38D6-4648-A9F1-08A2D2B61A21}" presName="connTx" presStyleLbl="parChTrans1D2" presStyleIdx="1" presStyleCnt="8"/>
      <dgm:spPr/>
    </dgm:pt>
    <dgm:pt modelId="{7B1B88E5-BD57-4FAA-B146-9F61739B2676}" type="pres">
      <dgm:prSet presAssocID="{AAA6CBB1-56BF-426A-836E-F10BB17FC4B7}" presName="node" presStyleLbl="node1" presStyleIdx="1" presStyleCnt="8">
        <dgm:presLayoutVars>
          <dgm:bulletEnabled val="1"/>
        </dgm:presLayoutVars>
      </dgm:prSet>
      <dgm:spPr/>
    </dgm:pt>
    <dgm:pt modelId="{544D63B7-64B8-4B3A-8BD5-D84FB2C73C39}" type="pres">
      <dgm:prSet presAssocID="{D002A616-25DF-48E7-99CE-C33A6B3F7138}" presName="Name9" presStyleLbl="parChTrans1D2" presStyleIdx="2" presStyleCnt="8"/>
      <dgm:spPr/>
    </dgm:pt>
    <dgm:pt modelId="{D49CAB3D-8453-435B-8077-B64E4D9B510F}" type="pres">
      <dgm:prSet presAssocID="{D002A616-25DF-48E7-99CE-C33A6B3F7138}" presName="connTx" presStyleLbl="parChTrans1D2" presStyleIdx="2" presStyleCnt="8"/>
      <dgm:spPr/>
    </dgm:pt>
    <dgm:pt modelId="{5484D270-1B6E-4328-BF55-C51F1030903F}" type="pres">
      <dgm:prSet presAssocID="{38EB0F57-E9E0-4B93-8ACF-4644C62B9E30}" presName="node" presStyleLbl="node1" presStyleIdx="2" presStyleCnt="8">
        <dgm:presLayoutVars>
          <dgm:bulletEnabled val="1"/>
        </dgm:presLayoutVars>
      </dgm:prSet>
      <dgm:spPr/>
    </dgm:pt>
    <dgm:pt modelId="{D4361C7F-3EC3-46D2-A672-0D2A41D8778E}" type="pres">
      <dgm:prSet presAssocID="{998F6558-92FC-4E17-81BC-3B35A57FB66E}" presName="Name9" presStyleLbl="parChTrans1D2" presStyleIdx="3" presStyleCnt="8"/>
      <dgm:spPr/>
    </dgm:pt>
    <dgm:pt modelId="{0B145916-E3C5-456B-AC6F-210DA1397936}" type="pres">
      <dgm:prSet presAssocID="{998F6558-92FC-4E17-81BC-3B35A57FB66E}" presName="connTx" presStyleLbl="parChTrans1D2" presStyleIdx="3" presStyleCnt="8"/>
      <dgm:spPr/>
    </dgm:pt>
    <dgm:pt modelId="{FADAC6BC-97B9-4B83-8044-1F0558E6DD27}" type="pres">
      <dgm:prSet presAssocID="{0111ACAB-0E45-4D30-8277-5B2AE76A85ED}" presName="node" presStyleLbl="node1" presStyleIdx="3" presStyleCnt="8" custScaleX="193408" custRadScaleRad="109583" custRadScaleInc="-26865">
        <dgm:presLayoutVars>
          <dgm:bulletEnabled val="1"/>
        </dgm:presLayoutVars>
      </dgm:prSet>
      <dgm:spPr/>
    </dgm:pt>
    <dgm:pt modelId="{F370D2BB-9BE9-4D77-80B5-D211466ACBC2}" type="pres">
      <dgm:prSet presAssocID="{FFCB0AE1-3BF4-4372-8730-4F77D5C64102}" presName="Name9" presStyleLbl="parChTrans1D2" presStyleIdx="4" presStyleCnt="8"/>
      <dgm:spPr/>
    </dgm:pt>
    <dgm:pt modelId="{F7F5F0F4-D837-41BD-A000-8123CE82DC75}" type="pres">
      <dgm:prSet presAssocID="{FFCB0AE1-3BF4-4372-8730-4F77D5C64102}" presName="connTx" presStyleLbl="parChTrans1D2" presStyleIdx="4" presStyleCnt="8"/>
      <dgm:spPr/>
    </dgm:pt>
    <dgm:pt modelId="{6701167D-BEBB-4207-9B14-F30FADB91143}" type="pres">
      <dgm:prSet presAssocID="{DE5C86DE-2480-4BBE-8B0C-9CF3ACBBE25D}" presName="node" presStyleLbl="node1" presStyleIdx="4" presStyleCnt="8" custScaleX="109399" custScaleY="103889">
        <dgm:presLayoutVars>
          <dgm:bulletEnabled val="1"/>
        </dgm:presLayoutVars>
      </dgm:prSet>
      <dgm:spPr/>
      <dgm:t>
        <a:bodyPr/>
        <a:lstStyle/>
        <a:p>
          <a:endParaRPr lang="en-AU"/>
        </a:p>
      </dgm:t>
    </dgm:pt>
    <dgm:pt modelId="{211D69BE-B358-4FF2-AE59-B722AA76F26F}" type="pres">
      <dgm:prSet presAssocID="{028E8448-487A-4FE6-A53C-C5357C3E8E0C}" presName="Name9" presStyleLbl="parChTrans1D2" presStyleIdx="5" presStyleCnt="8"/>
      <dgm:spPr/>
    </dgm:pt>
    <dgm:pt modelId="{4DB2E3F5-73F7-43C4-84A1-B4B7E3681897}" type="pres">
      <dgm:prSet presAssocID="{028E8448-487A-4FE6-A53C-C5357C3E8E0C}" presName="connTx" presStyleLbl="parChTrans1D2" presStyleIdx="5" presStyleCnt="8"/>
      <dgm:spPr/>
    </dgm:pt>
    <dgm:pt modelId="{01608315-AABC-4B65-8403-2EF627F1B1C9}" type="pres">
      <dgm:prSet presAssocID="{44DB09B5-4278-430E-BC3A-8A86E0BE4AE7}" presName="node" presStyleLbl="node1" presStyleIdx="5" presStyleCnt="8">
        <dgm:presLayoutVars>
          <dgm:bulletEnabled val="1"/>
        </dgm:presLayoutVars>
      </dgm:prSet>
      <dgm:spPr/>
    </dgm:pt>
    <dgm:pt modelId="{1F81158B-EA54-4DD9-9FBE-A0597F197A44}" type="pres">
      <dgm:prSet presAssocID="{C3106DC3-47EA-4520-9EF2-7040E98B8AB2}" presName="Name9" presStyleLbl="parChTrans1D2" presStyleIdx="6" presStyleCnt="8"/>
      <dgm:spPr/>
    </dgm:pt>
    <dgm:pt modelId="{44C68AD5-DD34-4D41-B9D0-21478074E173}" type="pres">
      <dgm:prSet presAssocID="{C3106DC3-47EA-4520-9EF2-7040E98B8AB2}" presName="connTx" presStyleLbl="parChTrans1D2" presStyleIdx="6" presStyleCnt="8"/>
      <dgm:spPr/>
    </dgm:pt>
    <dgm:pt modelId="{58978964-8B3A-401C-A1A5-EAEFC1BD657A}" type="pres">
      <dgm:prSet presAssocID="{60981FC6-A13A-4AEC-A354-B80E9A8AD838}" presName="node" presStyleLbl="node1" presStyleIdx="6" presStyleCnt="8">
        <dgm:presLayoutVars>
          <dgm:bulletEnabled val="1"/>
        </dgm:presLayoutVars>
      </dgm:prSet>
      <dgm:spPr/>
    </dgm:pt>
    <dgm:pt modelId="{BE319970-3A91-44F4-B819-6F064071A56E}" type="pres">
      <dgm:prSet presAssocID="{C19B3149-C03D-40DE-B57B-0C67EE567615}" presName="Name9" presStyleLbl="parChTrans1D2" presStyleIdx="7" presStyleCnt="8"/>
      <dgm:spPr/>
    </dgm:pt>
    <dgm:pt modelId="{95573652-4918-48D3-B113-EB9E47377125}" type="pres">
      <dgm:prSet presAssocID="{C19B3149-C03D-40DE-B57B-0C67EE567615}" presName="connTx" presStyleLbl="parChTrans1D2" presStyleIdx="7" presStyleCnt="8"/>
      <dgm:spPr/>
    </dgm:pt>
    <dgm:pt modelId="{6B60D113-C6F0-4DF9-B89E-2B216BC120BA}" type="pres">
      <dgm:prSet presAssocID="{C62281F6-0E3E-4632-B7E2-5685DB286C56}" presName="node" presStyleLbl="node1" presStyleIdx="7" presStyleCnt="8" custScaleX="130372" custScaleY="107391">
        <dgm:presLayoutVars>
          <dgm:bulletEnabled val="1"/>
        </dgm:presLayoutVars>
      </dgm:prSet>
      <dgm:spPr/>
    </dgm:pt>
  </dgm:ptLst>
  <dgm:cxnLst>
    <dgm:cxn modelId="{DFDBBA61-0B07-4B16-8F9F-CDD5BAB71F72}" type="presOf" srcId="{60981FC6-A13A-4AEC-A354-B80E9A8AD838}" destId="{58978964-8B3A-401C-A1A5-EAEFC1BD657A}" srcOrd="0" destOrd="0" presId="urn:microsoft.com/office/officeart/2005/8/layout/radial1"/>
    <dgm:cxn modelId="{FC21998F-D12A-43E7-8E36-91480B3381B9}" srcId="{74A314EB-99CD-4D4A-A3ED-AD254566B9E9}" destId="{AAA6CBB1-56BF-426A-836E-F10BB17FC4B7}" srcOrd="1" destOrd="0" parTransId="{0541CE0B-38D6-4648-A9F1-08A2D2B61A21}" sibTransId="{C80A880B-9DDE-46C8-B5E9-FC2334E0ADBF}"/>
    <dgm:cxn modelId="{DAB3437B-644C-4DD3-8556-944AD9BC831A}" type="presOf" srcId="{C19B3149-C03D-40DE-B57B-0C67EE567615}" destId="{95573652-4918-48D3-B113-EB9E47377125}" srcOrd="1" destOrd="0" presId="urn:microsoft.com/office/officeart/2005/8/layout/radial1"/>
    <dgm:cxn modelId="{53D13B1E-85EC-4B5C-A048-3BDBB7AE7592}" type="presOf" srcId="{0111ACAB-0E45-4D30-8277-5B2AE76A85ED}" destId="{FADAC6BC-97B9-4B83-8044-1F0558E6DD27}" srcOrd="0" destOrd="0" presId="urn:microsoft.com/office/officeart/2005/8/layout/radial1"/>
    <dgm:cxn modelId="{1C5DEB7F-654C-4068-8E71-C8456102E712}" type="presOf" srcId="{AAA6CBB1-56BF-426A-836E-F10BB17FC4B7}" destId="{7B1B88E5-BD57-4FAA-B146-9F61739B2676}" srcOrd="0" destOrd="0" presId="urn:microsoft.com/office/officeart/2005/8/layout/radial1"/>
    <dgm:cxn modelId="{8B1207A1-FC22-4FCB-BCEE-72E7559E5907}" type="presOf" srcId="{7649039A-1C05-4770-B345-BE2C11056981}" destId="{6616E810-92BF-4B1F-93FA-5A8FF11386AD}" srcOrd="0" destOrd="0" presId="urn:microsoft.com/office/officeart/2005/8/layout/radial1"/>
    <dgm:cxn modelId="{7F6A4D23-C833-4391-B422-3362CD76B13D}" srcId="{74A314EB-99CD-4D4A-A3ED-AD254566B9E9}" destId="{44DB09B5-4278-430E-BC3A-8A86E0BE4AE7}" srcOrd="5" destOrd="0" parTransId="{028E8448-487A-4FE6-A53C-C5357C3E8E0C}" sibTransId="{B86DEDCC-EF60-4460-9A0D-ED11B8F16A44}"/>
    <dgm:cxn modelId="{A4A05628-4141-48FE-B0CA-0F997CDA6A32}" srcId="{7F073F84-541E-49F0-9972-11A1207D8B1A}" destId="{95E1E0A9-7EA2-4F2D-B11B-283710C5E85A}" srcOrd="2" destOrd="0" parTransId="{05271186-3D0C-4F64-973B-F80F80A03F34}" sibTransId="{D86E6900-780E-4B81-9D5C-D10E626CA9B5}"/>
    <dgm:cxn modelId="{F1CA0A0E-F270-404F-AEE9-CB86C11F0806}" type="presOf" srcId="{028E8448-487A-4FE6-A53C-C5357C3E8E0C}" destId="{211D69BE-B358-4FF2-AE59-B722AA76F26F}" srcOrd="0" destOrd="0" presId="urn:microsoft.com/office/officeart/2005/8/layout/radial1"/>
    <dgm:cxn modelId="{EAA2BB69-C0AA-443D-966B-2B476FAD300B}" type="presOf" srcId="{74A314EB-99CD-4D4A-A3ED-AD254566B9E9}" destId="{550EEE1D-67F0-40B3-B413-DF8DF5EED255}" srcOrd="0" destOrd="0" presId="urn:microsoft.com/office/officeart/2005/8/layout/radial1"/>
    <dgm:cxn modelId="{8C29EADB-9536-4F9F-B729-231FE60529EA}" type="presOf" srcId="{D002A616-25DF-48E7-99CE-C33A6B3F7138}" destId="{544D63B7-64B8-4B3A-8BD5-D84FB2C73C39}" srcOrd="0" destOrd="0" presId="urn:microsoft.com/office/officeart/2005/8/layout/radial1"/>
    <dgm:cxn modelId="{ED0A61D8-7994-40D1-80B2-74E6E501BB8F}" srcId="{74A314EB-99CD-4D4A-A3ED-AD254566B9E9}" destId="{60981FC6-A13A-4AEC-A354-B80E9A8AD838}" srcOrd="6" destOrd="0" parTransId="{C3106DC3-47EA-4520-9EF2-7040E98B8AB2}" sibTransId="{06890E68-45D2-4343-AE87-F337A2E84667}"/>
    <dgm:cxn modelId="{A20058F6-F858-4DAB-A007-C84761FAD308}" srcId="{74A314EB-99CD-4D4A-A3ED-AD254566B9E9}" destId="{C62281F6-0E3E-4632-B7E2-5685DB286C56}" srcOrd="7" destOrd="0" parTransId="{C19B3149-C03D-40DE-B57B-0C67EE567615}" sibTransId="{27ADA3ED-5D4B-470A-96FA-D3191F7B28CF}"/>
    <dgm:cxn modelId="{0DA51D3C-00C0-46CD-AA18-CF6DD91BDEC8}" type="presOf" srcId="{0541CE0B-38D6-4648-A9F1-08A2D2B61A21}" destId="{784C04A2-7E7E-4C54-B7BE-87BFF7F0D4A0}" srcOrd="0" destOrd="0" presId="urn:microsoft.com/office/officeart/2005/8/layout/radial1"/>
    <dgm:cxn modelId="{5D734D7C-C1B7-4B14-9E8E-DE48D01F3366}" srcId="{74A314EB-99CD-4D4A-A3ED-AD254566B9E9}" destId="{7649039A-1C05-4770-B345-BE2C11056981}" srcOrd="0" destOrd="0" parTransId="{93BA1636-E78B-4A0E-AF0A-FD3E74A418E8}" sibTransId="{FB1E9EC8-B834-4B73-96BF-0C7E6B875364}"/>
    <dgm:cxn modelId="{58C75305-7BE8-4E23-8B3E-9F2EDCDE0A09}" type="presOf" srcId="{38EB0F57-E9E0-4B93-8ACF-4644C62B9E30}" destId="{5484D270-1B6E-4328-BF55-C51F1030903F}" srcOrd="0" destOrd="0" presId="urn:microsoft.com/office/officeart/2005/8/layout/radial1"/>
    <dgm:cxn modelId="{EE0D05FF-4CA9-4AC8-84F1-48E173EBD90C}" type="presOf" srcId="{998F6558-92FC-4E17-81BC-3B35A57FB66E}" destId="{0B145916-E3C5-456B-AC6F-210DA1397936}" srcOrd="1" destOrd="0" presId="urn:microsoft.com/office/officeart/2005/8/layout/radial1"/>
    <dgm:cxn modelId="{8F9D879C-15D4-42E2-8B79-9A3E43EB78A0}" type="presOf" srcId="{FFCB0AE1-3BF4-4372-8730-4F77D5C64102}" destId="{F7F5F0F4-D837-41BD-A000-8123CE82DC75}" srcOrd="1" destOrd="0" presId="urn:microsoft.com/office/officeart/2005/8/layout/radial1"/>
    <dgm:cxn modelId="{C375AABE-AFE1-4289-9EC8-F2A29FE94D8E}" type="presOf" srcId="{93BA1636-E78B-4A0E-AF0A-FD3E74A418E8}" destId="{BEBCD5E1-D132-491D-AF58-1197C3ADA0AD}" srcOrd="1" destOrd="0" presId="urn:microsoft.com/office/officeart/2005/8/layout/radial1"/>
    <dgm:cxn modelId="{6AAA5E31-710E-4B45-BF6C-F91ED7949514}" srcId="{7F073F84-541E-49F0-9972-11A1207D8B1A}" destId="{74A314EB-99CD-4D4A-A3ED-AD254566B9E9}" srcOrd="0" destOrd="0" parTransId="{5ABB9551-3FAB-4FA0-91BB-0EC6ADCB9966}" sibTransId="{10B7A188-F651-41AA-875C-DC6DE6671414}"/>
    <dgm:cxn modelId="{EDC11865-75A4-482D-A872-51D60FB7FF05}" type="presOf" srcId="{44DB09B5-4278-430E-BC3A-8A86E0BE4AE7}" destId="{01608315-AABC-4B65-8403-2EF627F1B1C9}" srcOrd="0" destOrd="0" presId="urn:microsoft.com/office/officeart/2005/8/layout/radial1"/>
    <dgm:cxn modelId="{B41AB70F-AE76-4266-A67F-8833ADCA1FBB}" srcId="{74A314EB-99CD-4D4A-A3ED-AD254566B9E9}" destId="{DE5C86DE-2480-4BBE-8B0C-9CF3ACBBE25D}" srcOrd="4" destOrd="0" parTransId="{FFCB0AE1-3BF4-4372-8730-4F77D5C64102}" sibTransId="{37EC4A2E-7282-42D2-A667-ADDFDC894D47}"/>
    <dgm:cxn modelId="{BD798426-18A3-40E3-AF58-FCB6A0030090}" type="presOf" srcId="{7F073F84-541E-49F0-9972-11A1207D8B1A}" destId="{BE3863B6-F39D-44B3-82DC-9222215720D9}" srcOrd="0" destOrd="0" presId="urn:microsoft.com/office/officeart/2005/8/layout/radial1"/>
    <dgm:cxn modelId="{9D0268FE-C59E-485C-9670-9CB5B4A9D6C2}" type="presOf" srcId="{DE5C86DE-2480-4BBE-8B0C-9CF3ACBBE25D}" destId="{6701167D-BEBB-4207-9B14-F30FADB91143}" srcOrd="0" destOrd="0" presId="urn:microsoft.com/office/officeart/2005/8/layout/radial1"/>
    <dgm:cxn modelId="{29A9ABAF-6335-4168-9344-6DE36CFB2E75}" type="presOf" srcId="{028E8448-487A-4FE6-A53C-C5357C3E8E0C}" destId="{4DB2E3F5-73F7-43C4-84A1-B4B7E3681897}" srcOrd="1" destOrd="0" presId="urn:microsoft.com/office/officeart/2005/8/layout/radial1"/>
    <dgm:cxn modelId="{4B6A2346-96AE-433E-A240-3B48D3A4FBEA}" srcId="{74A314EB-99CD-4D4A-A3ED-AD254566B9E9}" destId="{38EB0F57-E9E0-4B93-8ACF-4644C62B9E30}" srcOrd="2" destOrd="0" parTransId="{D002A616-25DF-48E7-99CE-C33A6B3F7138}" sibTransId="{D38A78D1-DC3E-4C93-99C6-B64A080EFFAD}"/>
    <dgm:cxn modelId="{3F418A09-61B6-4A88-ABDA-F5559A3E1579}" type="presOf" srcId="{0541CE0B-38D6-4648-A9F1-08A2D2B61A21}" destId="{3F4DD606-DE68-4FAE-9A1D-BB55F692E79A}" srcOrd="1" destOrd="0" presId="urn:microsoft.com/office/officeart/2005/8/layout/radial1"/>
    <dgm:cxn modelId="{31CBE8CD-15EC-4AD4-A75D-1852B93FAD50}" srcId="{7F073F84-541E-49F0-9972-11A1207D8B1A}" destId="{A38774B0-7CC1-429F-ADE2-D1D43A930E1D}" srcOrd="1" destOrd="0" parTransId="{5A2CF399-BDBA-4471-A264-C4C0E8AF6156}" sibTransId="{457B13C1-40C5-4F68-AC15-4C7B88C31282}"/>
    <dgm:cxn modelId="{DD0AADE6-3DD4-4141-921F-3CBE510B481A}" type="presOf" srcId="{C19B3149-C03D-40DE-B57B-0C67EE567615}" destId="{BE319970-3A91-44F4-B819-6F064071A56E}" srcOrd="0" destOrd="0" presId="urn:microsoft.com/office/officeart/2005/8/layout/radial1"/>
    <dgm:cxn modelId="{20F5F316-98DC-43C2-A016-65F32BAECE01}" type="presOf" srcId="{FFCB0AE1-3BF4-4372-8730-4F77D5C64102}" destId="{F370D2BB-9BE9-4D77-80B5-D211466ACBC2}" srcOrd="0" destOrd="0" presId="urn:microsoft.com/office/officeart/2005/8/layout/radial1"/>
    <dgm:cxn modelId="{74B71500-EEF8-4F4F-80BE-B24A6EF5C2F3}" type="presOf" srcId="{D002A616-25DF-48E7-99CE-C33A6B3F7138}" destId="{D49CAB3D-8453-435B-8077-B64E4D9B510F}" srcOrd="1" destOrd="0" presId="urn:microsoft.com/office/officeart/2005/8/layout/radial1"/>
    <dgm:cxn modelId="{A68ECD7D-9FC8-4729-B8FC-6D1D1F4D1C17}" type="presOf" srcId="{998F6558-92FC-4E17-81BC-3B35A57FB66E}" destId="{D4361C7F-3EC3-46D2-A672-0D2A41D8778E}" srcOrd="0" destOrd="0" presId="urn:microsoft.com/office/officeart/2005/8/layout/radial1"/>
    <dgm:cxn modelId="{ACADC8AB-5197-4F42-B360-5F69C0519855}" type="presOf" srcId="{C62281F6-0E3E-4632-B7E2-5685DB286C56}" destId="{6B60D113-C6F0-4DF9-B89E-2B216BC120BA}" srcOrd="0" destOrd="0" presId="urn:microsoft.com/office/officeart/2005/8/layout/radial1"/>
    <dgm:cxn modelId="{C47A3518-ABBF-493D-BE85-039D53CA9EE5}" type="presOf" srcId="{93BA1636-E78B-4A0E-AF0A-FD3E74A418E8}" destId="{8C982B3B-1595-49F3-9454-61196418D78B}" srcOrd="0" destOrd="0" presId="urn:microsoft.com/office/officeart/2005/8/layout/radial1"/>
    <dgm:cxn modelId="{2509A9D9-0BAC-464C-8FB8-8CC1DDC2252E}" type="presOf" srcId="{C3106DC3-47EA-4520-9EF2-7040E98B8AB2}" destId="{1F81158B-EA54-4DD9-9FBE-A0597F197A44}" srcOrd="0" destOrd="0" presId="urn:microsoft.com/office/officeart/2005/8/layout/radial1"/>
    <dgm:cxn modelId="{41823808-8864-4F40-B323-39FF151623B1}" srcId="{74A314EB-99CD-4D4A-A3ED-AD254566B9E9}" destId="{0111ACAB-0E45-4D30-8277-5B2AE76A85ED}" srcOrd="3" destOrd="0" parTransId="{998F6558-92FC-4E17-81BC-3B35A57FB66E}" sibTransId="{2285675C-2860-472B-B0D5-C106C5C4C610}"/>
    <dgm:cxn modelId="{ACA948C5-9512-4CB2-AA92-6F79E8E31539}" type="presOf" srcId="{C3106DC3-47EA-4520-9EF2-7040E98B8AB2}" destId="{44C68AD5-DD34-4D41-B9D0-21478074E173}" srcOrd="1" destOrd="0" presId="urn:microsoft.com/office/officeart/2005/8/layout/radial1"/>
    <dgm:cxn modelId="{973D37DF-2A6B-47B7-AE00-0117D5A39286}" type="presParOf" srcId="{BE3863B6-F39D-44B3-82DC-9222215720D9}" destId="{550EEE1D-67F0-40B3-B413-DF8DF5EED255}" srcOrd="0" destOrd="0" presId="urn:microsoft.com/office/officeart/2005/8/layout/radial1"/>
    <dgm:cxn modelId="{92EF8B2E-D815-401F-938B-948D49C8782C}" type="presParOf" srcId="{BE3863B6-F39D-44B3-82DC-9222215720D9}" destId="{8C982B3B-1595-49F3-9454-61196418D78B}" srcOrd="1" destOrd="0" presId="urn:microsoft.com/office/officeart/2005/8/layout/radial1"/>
    <dgm:cxn modelId="{551CF335-4E1B-4FC2-AD41-B0CC4DBA705A}" type="presParOf" srcId="{8C982B3B-1595-49F3-9454-61196418D78B}" destId="{BEBCD5E1-D132-491D-AF58-1197C3ADA0AD}" srcOrd="0" destOrd="0" presId="urn:microsoft.com/office/officeart/2005/8/layout/radial1"/>
    <dgm:cxn modelId="{D30B54ED-D69D-4DEF-BCF0-1A320B6B23B7}" type="presParOf" srcId="{BE3863B6-F39D-44B3-82DC-9222215720D9}" destId="{6616E810-92BF-4B1F-93FA-5A8FF11386AD}" srcOrd="2" destOrd="0" presId="urn:microsoft.com/office/officeart/2005/8/layout/radial1"/>
    <dgm:cxn modelId="{DA981B48-6489-4CB7-BFD4-A441843C60BB}" type="presParOf" srcId="{BE3863B6-F39D-44B3-82DC-9222215720D9}" destId="{784C04A2-7E7E-4C54-B7BE-87BFF7F0D4A0}" srcOrd="3" destOrd="0" presId="urn:microsoft.com/office/officeart/2005/8/layout/radial1"/>
    <dgm:cxn modelId="{ED971BAE-BBCA-438F-B6DF-6AEAFDF9EE91}" type="presParOf" srcId="{784C04A2-7E7E-4C54-B7BE-87BFF7F0D4A0}" destId="{3F4DD606-DE68-4FAE-9A1D-BB55F692E79A}" srcOrd="0" destOrd="0" presId="urn:microsoft.com/office/officeart/2005/8/layout/radial1"/>
    <dgm:cxn modelId="{2553ACA3-9F7F-4813-B5F6-29DABA96F184}" type="presParOf" srcId="{BE3863B6-F39D-44B3-82DC-9222215720D9}" destId="{7B1B88E5-BD57-4FAA-B146-9F61739B2676}" srcOrd="4" destOrd="0" presId="urn:microsoft.com/office/officeart/2005/8/layout/radial1"/>
    <dgm:cxn modelId="{D33AD0A8-84E2-40E0-BF22-4E15FAD014D1}" type="presParOf" srcId="{BE3863B6-F39D-44B3-82DC-9222215720D9}" destId="{544D63B7-64B8-4B3A-8BD5-D84FB2C73C39}" srcOrd="5" destOrd="0" presId="urn:microsoft.com/office/officeart/2005/8/layout/radial1"/>
    <dgm:cxn modelId="{69E63BF2-32DC-4906-8F57-8D3D67366097}" type="presParOf" srcId="{544D63B7-64B8-4B3A-8BD5-D84FB2C73C39}" destId="{D49CAB3D-8453-435B-8077-B64E4D9B510F}" srcOrd="0" destOrd="0" presId="urn:microsoft.com/office/officeart/2005/8/layout/radial1"/>
    <dgm:cxn modelId="{B868791A-C340-4CD7-9A5F-81899813FF0C}" type="presParOf" srcId="{BE3863B6-F39D-44B3-82DC-9222215720D9}" destId="{5484D270-1B6E-4328-BF55-C51F1030903F}" srcOrd="6" destOrd="0" presId="urn:microsoft.com/office/officeart/2005/8/layout/radial1"/>
    <dgm:cxn modelId="{D03EC066-D4D1-4844-95FD-061379623ECD}" type="presParOf" srcId="{BE3863B6-F39D-44B3-82DC-9222215720D9}" destId="{D4361C7F-3EC3-46D2-A672-0D2A41D8778E}" srcOrd="7" destOrd="0" presId="urn:microsoft.com/office/officeart/2005/8/layout/radial1"/>
    <dgm:cxn modelId="{369E3CF7-D107-4D61-8637-EF2E82B4084B}" type="presParOf" srcId="{D4361C7F-3EC3-46D2-A672-0D2A41D8778E}" destId="{0B145916-E3C5-456B-AC6F-210DA1397936}" srcOrd="0" destOrd="0" presId="urn:microsoft.com/office/officeart/2005/8/layout/radial1"/>
    <dgm:cxn modelId="{A3788054-112D-48FA-A9C4-AE18F06F6D55}" type="presParOf" srcId="{BE3863B6-F39D-44B3-82DC-9222215720D9}" destId="{FADAC6BC-97B9-4B83-8044-1F0558E6DD27}" srcOrd="8" destOrd="0" presId="urn:microsoft.com/office/officeart/2005/8/layout/radial1"/>
    <dgm:cxn modelId="{00394B8B-5A8F-492F-AAD3-EDDD9C52B255}" type="presParOf" srcId="{BE3863B6-F39D-44B3-82DC-9222215720D9}" destId="{F370D2BB-9BE9-4D77-80B5-D211466ACBC2}" srcOrd="9" destOrd="0" presId="urn:microsoft.com/office/officeart/2005/8/layout/radial1"/>
    <dgm:cxn modelId="{3AE06A5B-F30E-464D-A3FD-F2FD716E1D2B}" type="presParOf" srcId="{F370D2BB-9BE9-4D77-80B5-D211466ACBC2}" destId="{F7F5F0F4-D837-41BD-A000-8123CE82DC75}" srcOrd="0" destOrd="0" presId="urn:microsoft.com/office/officeart/2005/8/layout/radial1"/>
    <dgm:cxn modelId="{639E5BB3-9EF7-42F6-92EB-9DA96F458AF3}" type="presParOf" srcId="{BE3863B6-F39D-44B3-82DC-9222215720D9}" destId="{6701167D-BEBB-4207-9B14-F30FADB91143}" srcOrd="10" destOrd="0" presId="urn:microsoft.com/office/officeart/2005/8/layout/radial1"/>
    <dgm:cxn modelId="{58377AC8-F6E4-4A81-B9CA-AA34084A9C4D}" type="presParOf" srcId="{BE3863B6-F39D-44B3-82DC-9222215720D9}" destId="{211D69BE-B358-4FF2-AE59-B722AA76F26F}" srcOrd="11" destOrd="0" presId="urn:microsoft.com/office/officeart/2005/8/layout/radial1"/>
    <dgm:cxn modelId="{23DA212C-B551-4178-BF9C-3ED43CF7120C}" type="presParOf" srcId="{211D69BE-B358-4FF2-AE59-B722AA76F26F}" destId="{4DB2E3F5-73F7-43C4-84A1-B4B7E3681897}" srcOrd="0" destOrd="0" presId="urn:microsoft.com/office/officeart/2005/8/layout/radial1"/>
    <dgm:cxn modelId="{CD4E161B-1489-4385-8DFF-FD7184674A5D}" type="presParOf" srcId="{BE3863B6-F39D-44B3-82DC-9222215720D9}" destId="{01608315-AABC-4B65-8403-2EF627F1B1C9}" srcOrd="12" destOrd="0" presId="urn:microsoft.com/office/officeart/2005/8/layout/radial1"/>
    <dgm:cxn modelId="{B32C8AE6-7331-4283-B69A-7B8F088286AF}" type="presParOf" srcId="{BE3863B6-F39D-44B3-82DC-9222215720D9}" destId="{1F81158B-EA54-4DD9-9FBE-A0597F197A44}" srcOrd="13" destOrd="0" presId="urn:microsoft.com/office/officeart/2005/8/layout/radial1"/>
    <dgm:cxn modelId="{C6C6D707-4AD7-462A-BE6A-73FC45F98CB4}" type="presParOf" srcId="{1F81158B-EA54-4DD9-9FBE-A0597F197A44}" destId="{44C68AD5-DD34-4D41-B9D0-21478074E173}" srcOrd="0" destOrd="0" presId="urn:microsoft.com/office/officeart/2005/8/layout/radial1"/>
    <dgm:cxn modelId="{6724EA7A-C5D1-429E-9C2B-7E37B72F665E}" type="presParOf" srcId="{BE3863B6-F39D-44B3-82DC-9222215720D9}" destId="{58978964-8B3A-401C-A1A5-EAEFC1BD657A}" srcOrd="14" destOrd="0" presId="urn:microsoft.com/office/officeart/2005/8/layout/radial1"/>
    <dgm:cxn modelId="{AFB41EE7-0A9B-4B5D-A637-F8F8FD5A5001}" type="presParOf" srcId="{BE3863B6-F39D-44B3-82DC-9222215720D9}" destId="{BE319970-3A91-44F4-B819-6F064071A56E}" srcOrd="15" destOrd="0" presId="urn:microsoft.com/office/officeart/2005/8/layout/radial1"/>
    <dgm:cxn modelId="{64650D01-EEE7-45DB-993D-9E275642F45D}" type="presParOf" srcId="{BE319970-3A91-44F4-B819-6F064071A56E}" destId="{95573652-4918-48D3-B113-EB9E47377125}" srcOrd="0" destOrd="0" presId="urn:microsoft.com/office/officeart/2005/8/layout/radial1"/>
    <dgm:cxn modelId="{A7DAB14F-37A0-4488-881B-3CF1E81282CD}" type="presParOf" srcId="{BE3863B6-F39D-44B3-82DC-9222215720D9}" destId="{6B60D113-C6F0-4DF9-B89E-2B216BC120BA}"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EEE1D-67F0-40B3-B413-DF8DF5EED255}">
      <dsp:nvSpPr>
        <dsp:cNvPr id="0" name=""/>
        <dsp:cNvSpPr/>
      </dsp:nvSpPr>
      <dsp:spPr>
        <a:xfrm>
          <a:off x="3662882" y="1897027"/>
          <a:ext cx="1109514" cy="1109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AU" sz="3200" kern="1200" dirty="0" smtClean="0"/>
            <a:t>Role</a:t>
          </a:r>
          <a:endParaRPr lang="en-AU" sz="3200" kern="1200" dirty="0"/>
        </a:p>
      </dsp:txBody>
      <dsp:txXfrm>
        <a:off x="3825367" y="2059512"/>
        <a:ext cx="784544" cy="784544"/>
      </dsp:txXfrm>
    </dsp:sp>
    <dsp:sp modelId="{8C982B3B-1595-49F3-9454-61196418D78B}">
      <dsp:nvSpPr>
        <dsp:cNvPr id="0" name=""/>
        <dsp:cNvSpPr/>
      </dsp:nvSpPr>
      <dsp:spPr>
        <a:xfrm rot="16200000">
          <a:off x="3829008" y="1496557"/>
          <a:ext cx="777262" cy="23675"/>
        </a:xfrm>
        <a:custGeom>
          <a:avLst/>
          <a:gdLst/>
          <a:ahLst/>
          <a:cxnLst/>
          <a:rect l="0" t="0" r="0" b="0"/>
          <a:pathLst>
            <a:path>
              <a:moveTo>
                <a:pt x="0" y="11837"/>
              </a:moveTo>
              <a:lnTo>
                <a:pt x="777262" y="118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4198208" y="1488964"/>
        <a:ext cx="38863" cy="38863"/>
      </dsp:txXfrm>
    </dsp:sp>
    <dsp:sp modelId="{6616E810-92BF-4B1F-93FA-5A8FF11386AD}">
      <dsp:nvSpPr>
        <dsp:cNvPr id="0" name=""/>
        <dsp:cNvSpPr/>
      </dsp:nvSpPr>
      <dsp:spPr>
        <a:xfrm>
          <a:off x="3662882" y="10249"/>
          <a:ext cx="1109514" cy="11095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AU" sz="1400" kern="1200" dirty="0" smtClean="0"/>
            <a:t>Profit</a:t>
          </a:r>
          <a:endParaRPr lang="en-AU" sz="700" kern="1200" dirty="0"/>
        </a:p>
      </dsp:txBody>
      <dsp:txXfrm>
        <a:off x="3825367" y="172734"/>
        <a:ext cx="784544" cy="784544"/>
      </dsp:txXfrm>
    </dsp:sp>
    <dsp:sp modelId="{784C04A2-7E7E-4C54-B7BE-87BFF7F0D4A0}">
      <dsp:nvSpPr>
        <dsp:cNvPr id="0" name=""/>
        <dsp:cNvSpPr/>
      </dsp:nvSpPr>
      <dsp:spPr>
        <a:xfrm rot="18900000">
          <a:off x="4496085" y="1772870"/>
          <a:ext cx="777262" cy="23675"/>
        </a:xfrm>
        <a:custGeom>
          <a:avLst/>
          <a:gdLst/>
          <a:ahLst/>
          <a:cxnLst/>
          <a:rect l="0" t="0" r="0" b="0"/>
          <a:pathLst>
            <a:path>
              <a:moveTo>
                <a:pt x="0" y="11837"/>
              </a:moveTo>
              <a:lnTo>
                <a:pt x="777262" y="118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4865285" y="1765276"/>
        <a:ext cx="38863" cy="38863"/>
      </dsp:txXfrm>
    </dsp:sp>
    <dsp:sp modelId="{7B1B88E5-BD57-4FAA-B146-9F61739B2676}">
      <dsp:nvSpPr>
        <dsp:cNvPr id="0" name=""/>
        <dsp:cNvSpPr/>
      </dsp:nvSpPr>
      <dsp:spPr>
        <a:xfrm>
          <a:off x="4997035" y="562874"/>
          <a:ext cx="1109514" cy="110951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AU" sz="1400" kern="1200" dirty="0" smtClean="0"/>
            <a:t>Quality of Life</a:t>
          </a:r>
          <a:endParaRPr lang="en-AU" sz="700" kern="1200" dirty="0"/>
        </a:p>
      </dsp:txBody>
      <dsp:txXfrm>
        <a:off x="5159520" y="725359"/>
        <a:ext cx="784544" cy="784544"/>
      </dsp:txXfrm>
    </dsp:sp>
    <dsp:sp modelId="{544D63B7-64B8-4B3A-8BD5-D84FB2C73C39}">
      <dsp:nvSpPr>
        <dsp:cNvPr id="0" name=""/>
        <dsp:cNvSpPr/>
      </dsp:nvSpPr>
      <dsp:spPr>
        <a:xfrm>
          <a:off x="4772397" y="2439946"/>
          <a:ext cx="777262" cy="23675"/>
        </a:xfrm>
        <a:custGeom>
          <a:avLst/>
          <a:gdLst/>
          <a:ahLst/>
          <a:cxnLst/>
          <a:rect l="0" t="0" r="0" b="0"/>
          <a:pathLst>
            <a:path>
              <a:moveTo>
                <a:pt x="0" y="11837"/>
              </a:moveTo>
              <a:lnTo>
                <a:pt x="777262" y="118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5141597" y="2432353"/>
        <a:ext cx="38863" cy="38863"/>
      </dsp:txXfrm>
    </dsp:sp>
    <dsp:sp modelId="{5484D270-1B6E-4328-BF55-C51F1030903F}">
      <dsp:nvSpPr>
        <dsp:cNvPr id="0" name=""/>
        <dsp:cNvSpPr/>
      </dsp:nvSpPr>
      <dsp:spPr>
        <a:xfrm>
          <a:off x="5549660" y="1897027"/>
          <a:ext cx="1109514" cy="110951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AU" sz="1400" kern="1200" dirty="0" smtClean="0"/>
            <a:t>Wealth</a:t>
          </a:r>
          <a:endParaRPr lang="en-AU" sz="1400" kern="1200" dirty="0"/>
        </a:p>
      </dsp:txBody>
      <dsp:txXfrm>
        <a:off x="5712145" y="2059512"/>
        <a:ext cx="784544" cy="784544"/>
      </dsp:txXfrm>
    </dsp:sp>
    <dsp:sp modelId="{D4361C7F-3EC3-46D2-A672-0D2A41D8778E}">
      <dsp:nvSpPr>
        <dsp:cNvPr id="0" name=""/>
        <dsp:cNvSpPr/>
      </dsp:nvSpPr>
      <dsp:spPr>
        <a:xfrm rot="2337322">
          <a:off x="4563487" y="3030620"/>
          <a:ext cx="769472" cy="23675"/>
        </a:xfrm>
        <a:custGeom>
          <a:avLst/>
          <a:gdLst/>
          <a:ahLst/>
          <a:cxnLst/>
          <a:rect l="0" t="0" r="0" b="0"/>
          <a:pathLst>
            <a:path>
              <a:moveTo>
                <a:pt x="0" y="11837"/>
              </a:moveTo>
              <a:lnTo>
                <a:pt x="769472" y="118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4928987" y="3023221"/>
        <a:ext cx="38473" cy="38473"/>
      </dsp:txXfrm>
    </dsp:sp>
    <dsp:sp modelId="{FADAC6BC-97B9-4B83-8044-1F0558E6DD27}">
      <dsp:nvSpPr>
        <dsp:cNvPr id="0" name=""/>
        <dsp:cNvSpPr/>
      </dsp:nvSpPr>
      <dsp:spPr>
        <a:xfrm>
          <a:off x="4752524" y="3196950"/>
          <a:ext cx="2145890" cy="110951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AU" sz="1400" kern="1200" dirty="0" smtClean="0"/>
            <a:t>Entrepreneurship and risk</a:t>
          </a:r>
          <a:endParaRPr lang="en-AU" sz="1400" kern="1200" dirty="0"/>
        </a:p>
      </dsp:txBody>
      <dsp:txXfrm>
        <a:off x="5066782" y="3359435"/>
        <a:ext cx="1517374" cy="784544"/>
      </dsp:txXfrm>
    </dsp:sp>
    <dsp:sp modelId="{F370D2BB-9BE9-4D77-80B5-D211466ACBC2}">
      <dsp:nvSpPr>
        <dsp:cNvPr id="0" name=""/>
        <dsp:cNvSpPr/>
      </dsp:nvSpPr>
      <dsp:spPr>
        <a:xfrm rot="5400000">
          <a:off x="3839795" y="3372548"/>
          <a:ext cx="755688" cy="23675"/>
        </a:xfrm>
        <a:custGeom>
          <a:avLst/>
          <a:gdLst/>
          <a:ahLst/>
          <a:cxnLst/>
          <a:rect l="0" t="0" r="0" b="0"/>
          <a:pathLst>
            <a:path>
              <a:moveTo>
                <a:pt x="0" y="11837"/>
              </a:moveTo>
              <a:lnTo>
                <a:pt x="755688" y="118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4198747" y="3365494"/>
        <a:ext cx="37784" cy="37784"/>
      </dsp:txXfrm>
    </dsp:sp>
    <dsp:sp modelId="{6701167D-BEBB-4207-9B14-F30FADB91143}">
      <dsp:nvSpPr>
        <dsp:cNvPr id="0" name=""/>
        <dsp:cNvSpPr/>
      </dsp:nvSpPr>
      <dsp:spPr>
        <a:xfrm>
          <a:off x="3610740" y="3762230"/>
          <a:ext cx="1213798" cy="115266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AU" sz="1400" kern="1200" dirty="0" smtClean="0"/>
            <a:t>Innovation</a:t>
          </a:r>
          <a:endParaRPr lang="en-AU" sz="1200" kern="1200" dirty="0"/>
        </a:p>
      </dsp:txBody>
      <dsp:txXfrm>
        <a:off x="3788497" y="3931034"/>
        <a:ext cx="858284" cy="815055"/>
      </dsp:txXfrm>
    </dsp:sp>
    <dsp:sp modelId="{211D69BE-B358-4FF2-AE59-B722AA76F26F}">
      <dsp:nvSpPr>
        <dsp:cNvPr id="0" name=""/>
        <dsp:cNvSpPr/>
      </dsp:nvSpPr>
      <dsp:spPr>
        <a:xfrm rot="8100000">
          <a:off x="3161932" y="3107023"/>
          <a:ext cx="777262" cy="23675"/>
        </a:xfrm>
        <a:custGeom>
          <a:avLst/>
          <a:gdLst/>
          <a:ahLst/>
          <a:cxnLst/>
          <a:rect l="0" t="0" r="0" b="0"/>
          <a:pathLst>
            <a:path>
              <a:moveTo>
                <a:pt x="0" y="11837"/>
              </a:moveTo>
              <a:lnTo>
                <a:pt x="777262" y="118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rot="10800000">
        <a:off x="3531131" y="3099429"/>
        <a:ext cx="38863" cy="38863"/>
      </dsp:txXfrm>
    </dsp:sp>
    <dsp:sp modelId="{01608315-AABC-4B65-8403-2EF627F1B1C9}">
      <dsp:nvSpPr>
        <dsp:cNvPr id="0" name=""/>
        <dsp:cNvSpPr/>
      </dsp:nvSpPr>
      <dsp:spPr>
        <a:xfrm>
          <a:off x="2328729" y="3231180"/>
          <a:ext cx="1109514" cy="11095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AU" sz="1900" kern="1200" dirty="0" smtClean="0"/>
            <a:t>Choice</a:t>
          </a:r>
          <a:endParaRPr lang="en-AU" sz="1900" kern="1200" dirty="0"/>
        </a:p>
      </dsp:txBody>
      <dsp:txXfrm>
        <a:off x="2491214" y="3393665"/>
        <a:ext cx="784544" cy="784544"/>
      </dsp:txXfrm>
    </dsp:sp>
    <dsp:sp modelId="{1F81158B-EA54-4DD9-9FBE-A0597F197A44}">
      <dsp:nvSpPr>
        <dsp:cNvPr id="0" name=""/>
        <dsp:cNvSpPr/>
      </dsp:nvSpPr>
      <dsp:spPr>
        <a:xfrm rot="10800000">
          <a:off x="2885619" y="2439946"/>
          <a:ext cx="777262" cy="23675"/>
        </a:xfrm>
        <a:custGeom>
          <a:avLst/>
          <a:gdLst/>
          <a:ahLst/>
          <a:cxnLst/>
          <a:rect l="0" t="0" r="0" b="0"/>
          <a:pathLst>
            <a:path>
              <a:moveTo>
                <a:pt x="0" y="11837"/>
              </a:moveTo>
              <a:lnTo>
                <a:pt x="777262" y="118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rot="10800000">
        <a:off x="3254819" y="2432353"/>
        <a:ext cx="38863" cy="38863"/>
      </dsp:txXfrm>
    </dsp:sp>
    <dsp:sp modelId="{58978964-8B3A-401C-A1A5-EAEFC1BD657A}">
      <dsp:nvSpPr>
        <dsp:cNvPr id="0" name=""/>
        <dsp:cNvSpPr/>
      </dsp:nvSpPr>
      <dsp:spPr>
        <a:xfrm>
          <a:off x="1776104" y="1897027"/>
          <a:ext cx="1109514" cy="110951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AU" sz="1900" kern="1200" dirty="0" smtClean="0"/>
            <a:t>Income</a:t>
          </a:r>
          <a:endParaRPr lang="en-AU" sz="1900" kern="1200" dirty="0"/>
        </a:p>
      </dsp:txBody>
      <dsp:txXfrm>
        <a:off x="1938589" y="2059512"/>
        <a:ext cx="784544" cy="784544"/>
      </dsp:txXfrm>
    </dsp:sp>
    <dsp:sp modelId="{BE319970-3A91-44F4-B819-6F064071A56E}">
      <dsp:nvSpPr>
        <dsp:cNvPr id="0" name=""/>
        <dsp:cNvSpPr/>
      </dsp:nvSpPr>
      <dsp:spPr>
        <a:xfrm rot="13500000">
          <a:off x="3243493" y="1806653"/>
          <a:ext cx="681708" cy="23675"/>
        </a:xfrm>
        <a:custGeom>
          <a:avLst/>
          <a:gdLst/>
          <a:ahLst/>
          <a:cxnLst/>
          <a:rect l="0" t="0" r="0" b="0"/>
          <a:pathLst>
            <a:path>
              <a:moveTo>
                <a:pt x="0" y="11837"/>
              </a:moveTo>
              <a:lnTo>
                <a:pt x="681708" y="118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rot="10800000">
        <a:off x="3567304" y="1801449"/>
        <a:ext cx="34085" cy="34085"/>
      </dsp:txXfrm>
    </dsp:sp>
    <dsp:sp modelId="{6B60D113-C6F0-4DF9-B89E-2B216BC120BA}">
      <dsp:nvSpPr>
        <dsp:cNvPr id="0" name=""/>
        <dsp:cNvSpPr/>
      </dsp:nvSpPr>
      <dsp:spPr>
        <a:xfrm>
          <a:off x="2160238" y="521871"/>
          <a:ext cx="1446496" cy="119151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AU" sz="1400" kern="1200" dirty="0" smtClean="0"/>
            <a:t>Employment</a:t>
          </a:r>
          <a:endParaRPr lang="en-AU" sz="700" kern="1200" dirty="0"/>
        </a:p>
      </dsp:txBody>
      <dsp:txXfrm>
        <a:off x="2372072" y="696365"/>
        <a:ext cx="1022828" cy="84253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78543A5-C929-42C7-9636-783F4A5073D3}" type="datetimeFigureOut">
              <a:rPr lang="en-AU" smtClean="0"/>
              <a:t>22/01/2015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613456-CA0D-45A0-8CD9-AC43259C863D}" type="slidenum">
              <a:rPr lang="en-AU" smtClean="0"/>
              <a:t>‹#›</a:t>
            </a:fld>
            <a:endParaRPr lang="en-AU"/>
          </a:p>
        </p:txBody>
      </p:sp>
    </p:spTree>
    <p:extLst>
      <p:ext uri="{BB962C8B-B14F-4D97-AF65-F5344CB8AC3E}">
        <p14:creationId xmlns:p14="http://schemas.microsoft.com/office/powerpoint/2010/main" val="119460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78543A5-C929-42C7-9636-783F4A5073D3}" type="datetimeFigureOut">
              <a:rPr lang="en-AU" smtClean="0"/>
              <a:t>22/01/2015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613456-CA0D-45A0-8CD9-AC43259C863D}" type="slidenum">
              <a:rPr lang="en-AU" smtClean="0"/>
              <a:t>‹#›</a:t>
            </a:fld>
            <a:endParaRPr lang="en-AU"/>
          </a:p>
        </p:txBody>
      </p:sp>
    </p:spTree>
    <p:extLst>
      <p:ext uri="{BB962C8B-B14F-4D97-AF65-F5344CB8AC3E}">
        <p14:creationId xmlns:p14="http://schemas.microsoft.com/office/powerpoint/2010/main" val="277964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78543A5-C929-42C7-9636-783F4A5073D3}" type="datetimeFigureOut">
              <a:rPr lang="en-AU" smtClean="0"/>
              <a:t>22/01/2015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613456-CA0D-45A0-8CD9-AC43259C863D}" type="slidenum">
              <a:rPr lang="en-AU" smtClean="0"/>
              <a:t>‹#›</a:t>
            </a:fld>
            <a:endParaRPr lang="en-AU"/>
          </a:p>
        </p:txBody>
      </p:sp>
    </p:spTree>
    <p:extLst>
      <p:ext uri="{BB962C8B-B14F-4D97-AF65-F5344CB8AC3E}">
        <p14:creationId xmlns:p14="http://schemas.microsoft.com/office/powerpoint/2010/main" val="293991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78543A5-C929-42C7-9636-783F4A5073D3}" type="datetimeFigureOut">
              <a:rPr lang="en-AU" smtClean="0"/>
              <a:t>22/01/2015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613456-CA0D-45A0-8CD9-AC43259C863D}" type="slidenum">
              <a:rPr lang="en-AU" smtClean="0"/>
              <a:t>‹#›</a:t>
            </a:fld>
            <a:endParaRPr lang="en-AU"/>
          </a:p>
        </p:txBody>
      </p:sp>
    </p:spTree>
    <p:extLst>
      <p:ext uri="{BB962C8B-B14F-4D97-AF65-F5344CB8AC3E}">
        <p14:creationId xmlns:p14="http://schemas.microsoft.com/office/powerpoint/2010/main" val="418631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8543A5-C929-42C7-9636-783F4A5073D3}" type="datetimeFigureOut">
              <a:rPr lang="en-AU" smtClean="0"/>
              <a:t>22/01/2015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613456-CA0D-45A0-8CD9-AC43259C863D}" type="slidenum">
              <a:rPr lang="en-AU" smtClean="0"/>
              <a:t>‹#›</a:t>
            </a:fld>
            <a:endParaRPr lang="en-AU"/>
          </a:p>
        </p:txBody>
      </p:sp>
    </p:spTree>
    <p:extLst>
      <p:ext uri="{BB962C8B-B14F-4D97-AF65-F5344CB8AC3E}">
        <p14:creationId xmlns:p14="http://schemas.microsoft.com/office/powerpoint/2010/main" val="297365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78543A5-C929-42C7-9636-783F4A5073D3}" type="datetimeFigureOut">
              <a:rPr lang="en-AU" smtClean="0"/>
              <a:t>22/01/2015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4613456-CA0D-45A0-8CD9-AC43259C863D}" type="slidenum">
              <a:rPr lang="en-AU" smtClean="0"/>
              <a:t>‹#›</a:t>
            </a:fld>
            <a:endParaRPr lang="en-AU"/>
          </a:p>
        </p:txBody>
      </p:sp>
    </p:spTree>
    <p:extLst>
      <p:ext uri="{BB962C8B-B14F-4D97-AF65-F5344CB8AC3E}">
        <p14:creationId xmlns:p14="http://schemas.microsoft.com/office/powerpoint/2010/main" val="228076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78543A5-C929-42C7-9636-783F4A5073D3}" type="datetimeFigureOut">
              <a:rPr lang="en-AU" smtClean="0"/>
              <a:t>22/01/2015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4613456-CA0D-45A0-8CD9-AC43259C863D}" type="slidenum">
              <a:rPr lang="en-AU" smtClean="0"/>
              <a:t>‹#›</a:t>
            </a:fld>
            <a:endParaRPr lang="en-AU"/>
          </a:p>
        </p:txBody>
      </p:sp>
    </p:spTree>
    <p:extLst>
      <p:ext uri="{BB962C8B-B14F-4D97-AF65-F5344CB8AC3E}">
        <p14:creationId xmlns:p14="http://schemas.microsoft.com/office/powerpoint/2010/main" val="69620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78543A5-C929-42C7-9636-783F4A5073D3}" type="datetimeFigureOut">
              <a:rPr lang="en-AU" smtClean="0"/>
              <a:t>22/01/2015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4613456-CA0D-45A0-8CD9-AC43259C863D}" type="slidenum">
              <a:rPr lang="en-AU" smtClean="0"/>
              <a:t>‹#›</a:t>
            </a:fld>
            <a:endParaRPr lang="en-AU"/>
          </a:p>
        </p:txBody>
      </p:sp>
    </p:spTree>
    <p:extLst>
      <p:ext uri="{BB962C8B-B14F-4D97-AF65-F5344CB8AC3E}">
        <p14:creationId xmlns:p14="http://schemas.microsoft.com/office/powerpoint/2010/main" val="262673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543A5-C929-42C7-9636-783F4A5073D3}" type="datetimeFigureOut">
              <a:rPr lang="en-AU" smtClean="0"/>
              <a:t>22/01/2015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4613456-CA0D-45A0-8CD9-AC43259C863D}" type="slidenum">
              <a:rPr lang="en-AU" smtClean="0"/>
              <a:t>‹#›</a:t>
            </a:fld>
            <a:endParaRPr lang="en-AU"/>
          </a:p>
        </p:txBody>
      </p:sp>
    </p:spTree>
    <p:extLst>
      <p:ext uri="{BB962C8B-B14F-4D97-AF65-F5344CB8AC3E}">
        <p14:creationId xmlns:p14="http://schemas.microsoft.com/office/powerpoint/2010/main" val="110783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543A5-C929-42C7-9636-783F4A5073D3}" type="datetimeFigureOut">
              <a:rPr lang="en-AU" smtClean="0"/>
              <a:t>22/01/2015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4613456-CA0D-45A0-8CD9-AC43259C863D}" type="slidenum">
              <a:rPr lang="en-AU" smtClean="0"/>
              <a:t>‹#›</a:t>
            </a:fld>
            <a:endParaRPr lang="en-AU"/>
          </a:p>
        </p:txBody>
      </p:sp>
    </p:spTree>
    <p:extLst>
      <p:ext uri="{BB962C8B-B14F-4D97-AF65-F5344CB8AC3E}">
        <p14:creationId xmlns:p14="http://schemas.microsoft.com/office/powerpoint/2010/main" val="360087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543A5-C929-42C7-9636-783F4A5073D3}" type="datetimeFigureOut">
              <a:rPr lang="en-AU" smtClean="0"/>
              <a:t>22/01/2015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4613456-CA0D-45A0-8CD9-AC43259C863D}" type="slidenum">
              <a:rPr lang="en-AU" smtClean="0"/>
              <a:t>‹#›</a:t>
            </a:fld>
            <a:endParaRPr lang="en-AU"/>
          </a:p>
        </p:txBody>
      </p:sp>
    </p:spTree>
    <p:extLst>
      <p:ext uri="{BB962C8B-B14F-4D97-AF65-F5344CB8AC3E}">
        <p14:creationId xmlns:p14="http://schemas.microsoft.com/office/powerpoint/2010/main" val="408307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543A5-C929-42C7-9636-783F4A5073D3}" type="datetimeFigureOut">
              <a:rPr lang="en-AU" smtClean="0"/>
              <a:t>22/01/2015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13456-CA0D-45A0-8CD9-AC43259C863D}" type="slidenum">
              <a:rPr lang="en-AU" smtClean="0"/>
              <a:t>‹#›</a:t>
            </a:fld>
            <a:endParaRPr lang="en-AU"/>
          </a:p>
        </p:txBody>
      </p:sp>
    </p:spTree>
    <p:extLst>
      <p:ext uri="{BB962C8B-B14F-4D97-AF65-F5344CB8AC3E}">
        <p14:creationId xmlns:p14="http://schemas.microsoft.com/office/powerpoint/2010/main" val="16928121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Key Role of Business</a:t>
            </a:r>
            <a:endParaRPr lang="en-AU" dirty="0"/>
          </a:p>
        </p:txBody>
      </p:sp>
      <p:sp>
        <p:nvSpPr>
          <p:cNvPr id="3" name="Subtitle 2"/>
          <p:cNvSpPr>
            <a:spLocks noGrp="1"/>
          </p:cNvSpPr>
          <p:nvPr>
            <p:ph type="subTitle" idx="1"/>
          </p:nvPr>
        </p:nvSpPr>
        <p:spPr/>
        <p:txBody>
          <a:bodyPr/>
          <a:lstStyle/>
          <a:p>
            <a:r>
              <a:rPr lang="en-AU" dirty="0" smtClean="0"/>
              <a:t>Lesson 3</a:t>
            </a:r>
            <a:endParaRPr lang="en-AU" dirty="0"/>
          </a:p>
        </p:txBody>
      </p:sp>
    </p:spTree>
    <p:extLst>
      <p:ext uri="{BB962C8B-B14F-4D97-AF65-F5344CB8AC3E}">
        <p14:creationId xmlns:p14="http://schemas.microsoft.com/office/powerpoint/2010/main" val="3192239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The return on investment is the level of profit an investor receives based on the amount that the investor has invested. </a:t>
            </a:r>
          </a:p>
          <a:p>
            <a:endParaRPr lang="en-AU" dirty="0"/>
          </a:p>
          <a:p>
            <a:r>
              <a:rPr lang="en-AU" dirty="0" smtClean="0"/>
              <a:t>This can be illustrated through the following examples:</a:t>
            </a:r>
            <a:endParaRPr lang="en-AU" dirty="0"/>
          </a:p>
        </p:txBody>
      </p:sp>
    </p:spTree>
    <p:extLst>
      <p:ext uri="{BB962C8B-B14F-4D97-AF65-F5344CB8AC3E}">
        <p14:creationId xmlns:p14="http://schemas.microsoft.com/office/powerpoint/2010/main" val="2101929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Example 1</a:t>
            </a:r>
            <a:endParaRPr lang="en-AU" dirty="0"/>
          </a:p>
        </p:txBody>
      </p:sp>
      <p:sp>
        <p:nvSpPr>
          <p:cNvPr id="3" name="Content Placeholder 2"/>
          <p:cNvSpPr>
            <a:spLocks noGrp="1"/>
          </p:cNvSpPr>
          <p:nvPr>
            <p:ph idx="1"/>
          </p:nvPr>
        </p:nvSpPr>
        <p:spPr/>
        <p:txBody>
          <a:bodyPr>
            <a:normAutofit/>
          </a:bodyPr>
          <a:lstStyle/>
          <a:p>
            <a:r>
              <a:rPr lang="en-AU" dirty="0" smtClean="0"/>
              <a:t>Don invested $200 000 in a cafe and received a net proﬁt of $50 000 in his ﬁrst year.  To calculate return:</a:t>
            </a:r>
          </a:p>
          <a:p>
            <a:pPr marL="0" indent="0">
              <a:buNone/>
            </a:pPr>
            <a:r>
              <a:rPr lang="en-AU" dirty="0"/>
              <a:t>	</a:t>
            </a:r>
            <a:r>
              <a:rPr lang="en-AU" dirty="0" smtClean="0"/>
              <a:t>	</a:t>
            </a:r>
            <a:r>
              <a:rPr lang="en-AU" u="sng" dirty="0" smtClean="0">
                <a:solidFill>
                  <a:srgbClr val="FFFF00"/>
                </a:solidFill>
              </a:rPr>
              <a:t>$ 50 000   </a:t>
            </a:r>
            <a:r>
              <a:rPr lang="en-AU" dirty="0" smtClean="0">
                <a:solidFill>
                  <a:srgbClr val="FFFF00"/>
                </a:solidFill>
              </a:rPr>
              <a:t>     x 100 = 25</a:t>
            </a:r>
          </a:p>
          <a:p>
            <a:pPr marL="0" indent="0">
              <a:buNone/>
            </a:pPr>
            <a:r>
              <a:rPr lang="en-AU" dirty="0">
                <a:solidFill>
                  <a:srgbClr val="FFFF00"/>
                </a:solidFill>
              </a:rPr>
              <a:t>	</a:t>
            </a:r>
            <a:r>
              <a:rPr lang="en-AU" dirty="0" smtClean="0">
                <a:solidFill>
                  <a:srgbClr val="FFFF00"/>
                </a:solidFill>
              </a:rPr>
              <a:t>	$ 200 000 </a:t>
            </a:r>
          </a:p>
          <a:p>
            <a:pPr marL="0" indent="0">
              <a:buNone/>
            </a:pPr>
            <a:r>
              <a:rPr lang="en-AU" dirty="0" smtClean="0"/>
              <a:t> The return  on investment is 25%.</a:t>
            </a:r>
          </a:p>
          <a:p>
            <a:pPr marL="0" indent="0">
              <a:buNone/>
            </a:pPr>
            <a:endParaRPr lang="en-AU" dirty="0"/>
          </a:p>
        </p:txBody>
      </p:sp>
    </p:spTree>
    <p:extLst>
      <p:ext uri="{BB962C8B-B14F-4D97-AF65-F5344CB8AC3E}">
        <p14:creationId xmlns:p14="http://schemas.microsoft.com/office/powerpoint/2010/main" val="425939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2</a:t>
            </a:r>
            <a:endParaRPr lang="en-AU" dirty="0"/>
          </a:p>
        </p:txBody>
      </p:sp>
      <p:sp>
        <p:nvSpPr>
          <p:cNvPr id="3" name="Content Placeholder 2"/>
          <p:cNvSpPr>
            <a:spLocks noGrp="1"/>
          </p:cNvSpPr>
          <p:nvPr>
            <p:ph idx="1"/>
          </p:nvPr>
        </p:nvSpPr>
        <p:spPr/>
        <p:txBody>
          <a:bodyPr/>
          <a:lstStyle/>
          <a:p>
            <a:r>
              <a:rPr lang="en-AU" dirty="0" smtClean="0"/>
              <a:t>Cheryl  invested $100 000 in a children’s clothing store and earned a net proﬁt of </a:t>
            </a:r>
          </a:p>
          <a:p>
            <a:pPr marL="0" indent="0">
              <a:buNone/>
            </a:pPr>
            <a:r>
              <a:rPr lang="en-AU" dirty="0" smtClean="0"/>
              <a:t>    $50 000. </a:t>
            </a:r>
          </a:p>
          <a:p>
            <a:pPr marL="0" indent="0">
              <a:buNone/>
            </a:pPr>
            <a:r>
              <a:rPr lang="en-AU" dirty="0"/>
              <a:t>	</a:t>
            </a:r>
            <a:r>
              <a:rPr lang="en-AU" dirty="0" smtClean="0"/>
              <a:t>	</a:t>
            </a:r>
            <a:r>
              <a:rPr lang="en-AU" dirty="0" smtClean="0">
                <a:solidFill>
                  <a:srgbClr val="FFFF00"/>
                </a:solidFill>
              </a:rPr>
              <a:t>$____?______      x 100 =</a:t>
            </a:r>
          </a:p>
          <a:p>
            <a:pPr marL="0" indent="0">
              <a:buNone/>
            </a:pPr>
            <a:r>
              <a:rPr lang="en-AU" dirty="0">
                <a:solidFill>
                  <a:srgbClr val="FFFF00"/>
                </a:solidFill>
              </a:rPr>
              <a:t>	</a:t>
            </a:r>
            <a:r>
              <a:rPr lang="en-AU" dirty="0" smtClean="0">
                <a:solidFill>
                  <a:srgbClr val="FFFF00"/>
                </a:solidFill>
              </a:rPr>
              <a:t>	$         ?</a:t>
            </a:r>
          </a:p>
          <a:p>
            <a:endParaRPr lang="en-AU" dirty="0"/>
          </a:p>
          <a:p>
            <a:r>
              <a:rPr lang="en-AU" dirty="0" smtClean="0"/>
              <a:t>The return  on investment is 50%.</a:t>
            </a:r>
          </a:p>
          <a:p>
            <a:endParaRPr lang="en-AU" dirty="0"/>
          </a:p>
        </p:txBody>
      </p:sp>
    </p:spTree>
    <p:extLst>
      <p:ext uri="{BB962C8B-B14F-4D97-AF65-F5344CB8AC3E}">
        <p14:creationId xmlns:p14="http://schemas.microsoft.com/office/powerpoint/2010/main" val="85154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Employment and incomes</a:t>
            </a:r>
            <a:endParaRPr lang="en-AU" dirty="0"/>
          </a:p>
        </p:txBody>
      </p:sp>
      <p:sp>
        <p:nvSpPr>
          <p:cNvPr id="3" name="Content Placeholder 2"/>
          <p:cNvSpPr>
            <a:spLocks noGrp="1"/>
          </p:cNvSpPr>
          <p:nvPr>
            <p:ph idx="1"/>
          </p:nvPr>
        </p:nvSpPr>
        <p:spPr/>
        <p:txBody>
          <a:bodyPr>
            <a:normAutofit fontScale="92500"/>
          </a:bodyPr>
          <a:lstStyle/>
          <a:p>
            <a:r>
              <a:rPr lang="en-AU" dirty="0" smtClean="0"/>
              <a:t>In many cases, the owners of a business will employ other people to perform various activities within the business.</a:t>
            </a:r>
          </a:p>
          <a:p>
            <a:pPr marL="0" indent="0">
              <a:buNone/>
            </a:pPr>
            <a:endParaRPr lang="en-AU" dirty="0" smtClean="0"/>
          </a:p>
          <a:p>
            <a:r>
              <a:rPr lang="en-AU" dirty="0" smtClean="0"/>
              <a:t>Businesses employ over 11 million Australians each year. With this labour, businesses are able to offer the community a diverse range of goods and services. In return for their services, a business will pay a form of income to their workforce.</a:t>
            </a:r>
            <a:endParaRPr lang="en-AU" dirty="0"/>
          </a:p>
        </p:txBody>
      </p:sp>
    </p:spTree>
    <p:extLst>
      <p:ext uri="{BB962C8B-B14F-4D97-AF65-F5344CB8AC3E}">
        <p14:creationId xmlns:p14="http://schemas.microsoft.com/office/powerpoint/2010/main" val="4122343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r>
              <a:rPr lang="en-AU" dirty="0" smtClean="0"/>
              <a:t>Over the past 10 years the Australian economy has opened up to increased competition from global businesses. </a:t>
            </a:r>
          </a:p>
          <a:p>
            <a:endParaRPr lang="en-AU" dirty="0"/>
          </a:p>
          <a:p>
            <a:r>
              <a:rPr lang="en-AU" dirty="0" smtClean="0"/>
              <a:t>In response, many Australian businesses have reduced the size of their workforce in order to remain competitive.</a:t>
            </a:r>
            <a:endParaRPr lang="en-AU" dirty="0"/>
          </a:p>
        </p:txBody>
      </p:sp>
    </p:spTree>
    <p:extLst>
      <p:ext uri="{BB962C8B-B14F-4D97-AF65-F5344CB8AC3E}">
        <p14:creationId xmlns:p14="http://schemas.microsoft.com/office/powerpoint/2010/main" val="743799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For example</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since 2000 Telstra has sought to reduce its workforce by more than 35 000 employees to face the increasing threat of foreign owned challengers such as SingTel Optus and Vodafone. </a:t>
            </a:r>
          </a:p>
          <a:p>
            <a:endParaRPr lang="en-AU" dirty="0"/>
          </a:p>
          <a:p>
            <a:r>
              <a:rPr lang="en-AU" dirty="0" smtClean="0"/>
              <a:t>This has helped Telstra to remain competitive.</a:t>
            </a:r>
          </a:p>
          <a:p>
            <a:r>
              <a:rPr lang="en-AU" dirty="0" smtClean="0"/>
              <a:t>This process is known as </a:t>
            </a:r>
            <a:r>
              <a:rPr lang="en-AU" dirty="0" smtClean="0">
                <a:solidFill>
                  <a:srgbClr val="FFFF00"/>
                </a:solidFill>
              </a:rPr>
              <a:t>downsizing.</a:t>
            </a:r>
            <a:r>
              <a:rPr lang="en-AU" dirty="0" smtClean="0"/>
              <a:t> </a:t>
            </a:r>
          </a:p>
          <a:p>
            <a:r>
              <a:rPr lang="en-AU" dirty="0" smtClean="0"/>
              <a:t>Downsizing occurs when fewer staff are required to work in the business.</a:t>
            </a:r>
            <a:endParaRPr lang="en-AU" dirty="0"/>
          </a:p>
        </p:txBody>
      </p:sp>
    </p:spTree>
    <p:extLst>
      <p:ext uri="{BB962C8B-B14F-4D97-AF65-F5344CB8AC3E}">
        <p14:creationId xmlns:p14="http://schemas.microsoft.com/office/powerpoint/2010/main" val="2831784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Choice</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A primary function of business is to produce goods and services for consumers to satisfy their needs and wants. </a:t>
            </a:r>
          </a:p>
          <a:p>
            <a:endParaRPr lang="en-AU" dirty="0"/>
          </a:p>
          <a:p>
            <a:r>
              <a:rPr lang="en-AU" dirty="0" smtClean="0"/>
              <a:t>Most Australian businesses operate in a competitive market environment.</a:t>
            </a:r>
          </a:p>
          <a:p>
            <a:pPr marL="0" indent="0">
              <a:buNone/>
            </a:pPr>
            <a:endParaRPr lang="en-AU" dirty="0" smtClean="0"/>
          </a:p>
          <a:p>
            <a:r>
              <a:rPr lang="en-AU" dirty="0"/>
              <a:t>This choice presented to </a:t>
            </a:r>
            <a:r>
              <a:rPr lang="en-AU" dirty="0" smtClean="0"/>
              <a:t>consumers encourages businesses </a:t>
            </a:r>
            <a:r>
              <a:rPr lang="en-AU" dirty="0"/>
              <a:t>to provide </a:t>
            </a:r>
            <a:r>
              <a:rPr lang="en-AU" dirty="0" smtClean="0"/>
              <a:t>goods and </a:t>
            </a:r>
            <a:r>
              <a:rPr lang="en-AU" dirty="0"/>
              <a:t>services at the lowest possible </a:t>
            </a:r>
            <a:r>
              <a:rPr lang="en-AU" dirty="0" smtClean="0"/>
              <a:t>price with </a:t>
            </a:r>
            <a:r>
              <a:rPr lang="en-AU" dirty="0"/>
              <a:t>the highest </a:t>
            </a:r>
            <a:r>
              <a:rPr lang="en-AU" dirty="0" smtClean="0"/>
              <a:t>quality.</a:t>
            </a:r>
            <a:endParaRPr lang="en-AU" dirty="0"/>
          </a:p>
        </p:txBody>
      </p:sp>
    </p:spTree>
    <p:extLst>
      <p:ext uri="{BB962C8B-B14F-4D97-AF65-F5344CB8AC3E}">
        <p14:creationId xmlns:p14="http://schemas.microsoft.com/office/powerpoint/2010/main" val="3547432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Choice encourages business to be innovative and to be different from their competitors.</a:t>
            </a:r>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852936"/>
            <a:ext cx="4811711"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116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Wealth creation</a:t>
            </a:r>
            <a:endParaRPr lang="en-AU" dirty="0"/>
          </a:p>
        </p:txBody>
      </p:sp>
      <p:sp>
        <p:nvSpPr>
          <p:cNvPr id="3" name="Content Placeholder 2"/>
          <p:cNvSpPr>
            <a:spLocks noGrp="1"/>
          </p:cNvSpPr>
          <p:nvPr>
            <p:ph idx="1"/>
          </p:nvPr>
        </p:nvSpPr>
        <p:spPr/>
        <p:txBody>
          <a:bodyPr>
            <a:normAutofit fontScale="62500" lnSpcReduction="20000"/>
          </a:bodyPr>
          <a:lstStyle/>
          <a:p>
            <a:pPr>
              <a:lnSpc>
                <a:spcPct val="170000"/>
              </a:lnSpc>
            </a:pPr>
            <a:r>
              <a:rPr lang="en-AU" dirty="0" smtClean="0"/>
              <a:t>Many businesses seek to achieve a profit from their activities. </a:t>
            </a:r>
          </a:p>
          <a:p>
            <a:pPr marL="0" indent="0">
              <a:lnSpc>
                <a:spcPct val="170000"/>
              </a:lnSpc>
              <a:buNone/>
            </a:pPr>
            <a:endParaRPr lang="en-AU" dirty="0" smtClean="0"/>
          </a:p>
          <a:p>
            <a:pPr>
              <a:lnSpc>
                <a:spcPct val="120000"/>
              </a:lnSpc>
            </a:pPr>
            <a:r>
              <a:rPr lang="en-AU" dirty="0" smtClean="0"/>
              <a:t>The production and provision of goods and services is the means by which businesses fulfil this goal. </a:t>
            </a:r>
          </a:p>
          <a:p>
            <a:pPr>
              <a:lnSpc>
                <a:spcPct val="170000"/>
              </a:lnSpc>
            </a:pPr>
            <a:endParaRPr lang="en-AU" dirty="0" smtClean="0"/>
          </a:p>
          <a:p>
            <a:pPr>
              <a:lnSpc>
                <a:spcPct val="120000"/>
              </a:lnSpc>
            </a:pPr>
            <a:r>
              <a:rPr lang="en-AU" dirty="0" smtClean="0"/>
              <a:t>By increasing sales and developing strategies to promote brand awareness and sales, the management of a business hopes to increase the value of the organisation.</a:t>
            </a:r>
          </a:p>
          <a:p>
            <a:pPr>
              <a:lnSpc>
                <a:spcPct val="120000"/>
              </a:lnSpc>
            </a:pPr>
            <a:endParaRPr lang="en-AU" dirty="0" smtClean="0"/>
          </a:p>
          <a:p>
            <a:pPr>
              <a:lnSpc>
                <a:spcPct val="120000"/>
              </a:lnSpc>
            </a:pPr>
            <a:r>
              <a:rPr lang="en-AU" dirty="0" smtClean="0"/>
              <a:t>This, in turn, will increase the value of the funds that owners have invested in the business.</a:t>
            </a:r>
            <a:endParaRPr lang="en-AU" dirty="0"/>
          </a:p>
        </p:txBody>
      </p:sp>
    </p:spTree>
    <p:extLst>
      <p:ext uri="{BB962C8B-B14F-4D97-AF65-F5344CB8AC3E}">
        <p14:creationId xmlns:p14="http://schemas.microsoft.com/office/powerpoint/2010/main" val="343526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10000"/>
          </a:bodyPr>
          <a:lstStyle/>
          <a:p>
            <a:r>
              <a:rPr lang="en-AU" dirty="0" smtClean="0">
                <a:solidFill>
                  <a:srgbClr val="FFFF00"/>
                </a:solidFill>
              </a:rPr>
              <a:t>Businesses also generate increased wealth for the community</a:t>
            </a:r>
            <a:r>
              <a:rPr lang="en-AU" dirty="0" smtClean="0"/>
              <a:t>. </a:t>
            </a:r>
          </a:p>
          <a:p>
            <a:endParaRPr lang="en-AU" dirty="0"/>
          </a:p>
          <a:p>
            <a:r>
              <a:rPr lang="en-AU" dirty="0" smtClean="0"/>
              <a:t>Profits generated by business are taxed by</a:t>
            </a:r>
          </a:p>
          <a:p>
            <a:r>
              <a:rPr lang="en-AU" dirty="0" smtClean="0"/>
              <a:t>the government.</a:t>
            </a:r>
          </a:p>
          <a:p>
            <a:endParaRPr lang="en-AU" dirty="0" smtClean="0"/>
          </a:p>
          <a:p>
            <a:r>
              <a:rPr lang="en-AU" dirty="0" smtClean="0"/>
              <a:t>The government uses this taxation to fund essential services; improve educational, health and transport facilities; and employ emergency staff, such as police, fire brigade and ambulance</a:t>
            </a:r>
          </a:p>
          <a:p>
            <a:r>
              <a:rPr lang="en-AU" dirty="0" smtClean="0"/>
              <a:t>officers.</a:t>
            </a:r>
            <a:endParaRPr lang="en-AU" dirty="0"/>
          </a:p>
        </p:txBody>
      </p:sp>
    </p:spTree>
    <p:extLst>
      <p:ext uri="{BB962C8B-B14F-4D97-AF65-F5344CB8AC3E}">
        <p14:creationId xmlns:p14="http://schemas.microsoft.com/office/powerpoint/2010/main" val="1177249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The nature of a</a:t>
            </a:r>
            <a:br>
              <a:rPr lang="en-AU" dirty="0" smtClean="0"/>
            </a:br>
            <a:r>
              <a:rPr lang="en-AU" dirty="0" smtClean="0"/>
              <a:t>business</a:t>
            </a:r>
            <a:endParaRPr lang="en-AU" dirty="0"/>
          </a:p>
        </p:txBody>
      </p:sp>
      <p:sp>
        <p:nvSpPr>
          <p:cNvPr id="3" name="Content Placeholder 2"/>
          <p:cNvSpPr>
            <a:spLocks noGrp="1"/>
          </p:cNvSpPr>
          <p:nvPr>
            <p:ph idx="1"/>
          </p:nvPr>
        </p:nvSpPr>
        <p:spPr/>
        <p:txBody>
          <a:bodyPr>
            <a:normAutofit lnSpcReduction="10000"/>
          </a:bodyPr>
          <a:lstStyle/>
          <a:p>
            <a:r>
              <a:rPr lang="en-AU" dirty="0" smtClean="0"/>
              <a:t>Businesses play an important part in satisfying our needs and wants as consumers and provide employment to millions of Australians each year. </a:t>
            </a:r>
          </a:p>
          <a:p>
            <a:r>
              <a:rPr lang="en-AU" dirty="0" smtClean="0"/>
              <a:t>There are many types of businesses and not all businesses exist in order to earn a profit.</a:t>
            </a:r>
          </a:p>
          <a:p>
            <a:r>
              <a:rPr lang="en-AU" dirty="0" smtClean="0">
                <a:solidFill>
                  <a:srgbClr val="FFFF00"/>
                </a:solidFill>
              </a:rPr>
              <a:t>A business is an organisation that attempts to satisfy the needs and wants of the community by providing goods and/or services.</a:t>
            </a:r>
            <a:endParaRPr lang="en-AU" dirty="0">
              <a:solidFill>
                <a:srgbClr val="FFFF00"/>
              </a:solidFill>
            </a:endParaRPr>
          </a:p>
        </p:txBody>
      </p:sp>
      <p:sp>
        <p:nvSpPr>
          <p:cNvPr id="4" name="TextBox 3"/>
          <p:cNvSpPr txBox="1"/>
          <p:nvPr/>
        </p:nvSpPr>
        <p:spPr>
          <a:xfrm>
            <a:off x="251520" y="332656"/>
            <a:ext cx="1584176" cy="584775"/>
          </a:xfrm>
          <a:prstGeom prst="rect">
            <a:avLst/>
          </a:prstGeom>
          <a:noFill/>
        </p:spPr>
        <p:txBody>
          <a:bodyPr wrap="square" rtlCol="0">
            <a:spAutoFit/>
          </a:bodyPr>
          <a:lstStyle/>
          <a:p>
            <a:r>
              <a:rPr lang="en-AU" sz="3200" b="1" dirty="0" smtClean="0">
                <a:solidFill>
                  <a:schemeClr val="accent6"/>
                </a:solidFill>
              </a:rPr>
              <a:t>Review</a:t>
            </a:r>
            <a:endParaRPr lang="en-AU" sz="3200" b="1" dirty="0">
              <a:solidFill>
                <a:schemeClr val="accent6"/>
              </a:solidFill>
            </a:endParaRPr>
          </a:p>
        </p:txBody>
      </p:sp>
    </p:spTree>
    <p:extLst>
      <p:ext uri="{BB962C8B-B14F-4D97-AF65-F5344CB8AC3E}">
        <p14:creationId xmlns:p14="http://schemas.microsoft.com/office/powerpoint/2010/main" val="1572777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Innovation</a:t>
            </a:r>
            <a:endParaRPr lang="en-AU" dirty="0"/>
          </a:p>
        </p:txBody>
      </p:sp>
      <p:sp>
        <p:nvSpPr>
          <p:cNvPr id="3" name="Content Placeholder 2"/>
          <p:cNvSpPr>
            <a:spLocks noGrp="1"/>
          </p:cNvSpPr>
          <p:nvPr>
            <p:ph idx="1"/>
          </p:nvPr>
        </p:nvSpPr>
        <p:spPr/>
        <p:txBody>
          <a:bodyPr/>
          <a:lstStyle/>
          <a:p>
            <a:r>
              <a:rPr lang="en-AU" dirty="0" smtClean="0">
                <a:solidFill>
                  <a:srgbClr val="FFFF00"/>
                </a:solidFill>
              </a:rPr>
              <a:t>Innovation can be defined as the process of improving the features of a product.</a:t>
            </a:r>
          </a:p>
          <a:p>
            <a:endParaRPr lang="en-AU" dirty="0"/>
          </a:p>
        </p:txBody>
      </p:sp>
      <p:pic>
        <p:nvPicPr>
          <p:cNvPr id="4" name="Innovation[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75656" y="2636912"/>
            <a:ext cx="5616624" cy="4212470"/>
          </a:xfrm>
          <a:prstGeom prst="rect">
            <a:avLst/>
          </a:prstGeom>
        </p:spPr>
      </p:pic>
    </p:spTree>
    <p:extLst>
      <p:ext uri="{BB962C8B-B14F-4D97-AF65-F5344CB8AC3E}">
        <p14:creationId xmlns:p14="http://schemas.microsoft.com/office/powerpoint/2010/main" val="25588627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92500" lnSpcReduction="20000"/>
          </a:bodyPr>
          <a:lstStyle/>
          <a:p>
            <a:r>
              <a:rPr lang="en-AU" dirty="0" smtClean="0"/>
              <a:t>Technology has played a key role in developing new methods of production that require less labour. </a:t>
            </a:r>
          </a:p>
          <a:p>
            <a:pPr marL="0" indent="0">
              <a:buNone/>
            </a:pPr>
            <a:endParaRPr lang="en-AU" dirty="0" smtClean="0"/>
          </a:p>
          <a:p>
            <a:r>
              <a:rPr lang="en-AU" dirty="0" smtClean="0"/>
              <a:t>It has also facilitated the development of improved features in many of the products that we use in our day-to-day lives. </a:t>
            </a:r>
          </a:p>
          <a:p>
            <a:pPr marL="0" indent="0">
              <a:buNone/>
            </a:pPr>
            <a:endParaRPr lang="en-AU" dirty="0" smtClean="0"/>
          </a:p>
          <a:p>
            <a:r>
              <a:rPr lang="en-AU" dirty="0" smtClean="0"/>
              <a:t>For example, mobile phones were once large and bulky with limited uses. Today, mobile phones are compact and offer the consumer the ability to access the World Wide Web, take photos and send images to other users.</a:t>
            </a:r>
            <a:endParaRPr lang="en-AU" dirty="0"/>
          </a:p>
        </p:txBody>
      </p:sp>
    </p:spTree>
    <p:extLst>
      <p:ext uri="{BB962C8B-B14F-4D97-AF65-F5344CB8AC3E}">
        <p14:creationId xmlns:p14="http://schemas.microsoft.com/office/powerpoint/2010/main" val="2347243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of life</a:t>
            </a:r>
            <a:endParaRPr lang="en-AU" dirty="0"/>
          </a:p>
        </p:txBody>
      </p:sp>
      <p:sp>
        <p:nvSpPr>
          <p:cNvPr id="3" name="Content Placeholder 2"/>
          <p:cNvSpPr>
            <a:spLocks noGrp="1"/>
          </p:cNvSpPr>
          <p:nvPr>
            <p:ph idx="1"/>
          </p:nvPr>
        </p:nvSpPr>
        <p:spPr>
          <a:xfrm>
            <a:off x="457200" y="1600201"/>
            <a:ext cx="8229600" cy="2332856"/>
          </a:xfrm>
        </p:spPr>
        <p:txBody>
          <a:bodyPr>
            <a:normAutofit/>
          </a:bodyPr>
          <a:lstStyle/>
          <a:p>
            <a:r>
              <a:rPr lang="en-AU" dirty="0" smtClean="0"/>
              <a:t>In the early 1980s consumers would not have imagined being able to take photographs using their phone or talk to their friends via computer. </a:t>
            </a:r>
          </a:p>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276032"/>
            <a:ext cx="4000941" cy="21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3887075"/>
            <a:ext cx="4139952" cy="2677656"/>
          </a:xfrm>
          <a:prstGeom prst="rect">
            <a:avLst/>
          </a:prstGeom>
          <a:noFill/>
        </p:spPr>
        <p:txBody>
          <a:bodyPr wrap="square" rtlCol="0">
            <a:spAutoFit/>
          </a:bodyPr>
          <a:lstStyle/>
          <a:p>
            <a:pPr marL="457200" indent="-457200">
              <a:buFont typeface="Arial" pitchFamily="34" charset="0"/>
              <a:buChar char="•"/>
            </a:pPr>
            <a:r>
              <a:rPr lang="en-AU" sz="2800" dirty="0" smtClean="0"/>
              <a:t>Through the variety of products and services provided by business, the quality of life for all Australians has improved.</a:t>
            </a:r>
            <a:endParaRPr lang="en-AU" sz="2800" dirty="0"/>
          </a:p>
        </p:txBody>
      </p:sp>
    </p:spTree>
    <p:extLst>
      <p:ext uri="{BB962C8B-B14F-4D97-AF65-F5344CB8AC3E}">
        <p14:creationId xmlns:p14="http://schemas.microsoft.com/office/powerpoint/2010/main" val="3979485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r>
              <a:rPr lang="en-AU" dirty="0" smtClean="0"/>
              <a:t>Business research and development has also contributed to a significant improvement in our quality of life. </a:t>
            </a:r>
          </a:p>
          <a:p>
            <a:endParaRPr lang="en-AU" dirty="0"/>
          </a:p>
          <a:p>
            <a:r>
              <a:rPr lang="en-AU" dirty="0" smtClean="0"/>
              <a:t>Each year governments, research councils and pharmaceutical companies, for example, spend millions of dollars on research and development.</a:t>
            </a:r>
            <a:endParaRPr lang="en-AU" dirty="0"/>
          </a:p>
        </p:txBody>
      </p:sp>
    </p:spTree>
    <p:extLst>
      <p:ext uri="{BB962C8B-B14F-4D97-AF65-F5344CB8AC3E}">
        <p14:creationId xmlns:p14="http://schemas.microsoft.com/office/powerpoint/2010/main" val="202799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Entrepreneurship</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An entrepreneur is an individual who has developed certain ideas and is willing to take a risk to implement these ideas through a business. </a:t>
            </a:r>
          </a:p>
          <a:p>
            <a:endParaRPr lang="en-AU" dirty="0"/>
          </a:p>
          <a:p>
            <a:r>
              <a:rPr lang="en-AU" dirty="0" smtClean="0"/>
              <a:t>Entrepreneurs take risks by developing strategies for their ideas to come to fruition. </a:t>
            </a:r>
          </a:p>
          <a:p>
            <a:endParaRPr lang="en-AU" dirty="0"/>
          </a:p>
          <a:p>
            <a:r>
              <a:rPr lang="en-AU" dirty="0" smtClean="0"/>
              <a:t>Through business, entrepreneurs are provided with an avenue to transform their </a:t>
            </a:r>
          </a:p>
          <a:p>
            <a:pPr marL="0" indent="0">
              <a:buNone/>
            </a:pPr>
            <a:r>
              <a:rPr lang="en-AU" dirty="0" smtClean="0"/>
              <a:t>ideas into actual goods and services.</a:t>
            </a:r>
            <a:endParaRPr lang="en-A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9312" y="4954849"/>
            <a:ext cx="2754966" cy="18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616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Review</a:t>
            </a:r>
            <a:endParaRPr lang="en-AU" dirty="0"/>
          </a:p>
        </p:txBody>
      </p:sp>
      <p:sp>
        <p:nvSpPr>
          <p:cNvPr id="3" name="Content Placeholder 2"/>
          <p:cNvSpPr>
            <a:spLocks noGrp="1"/>
          </p:cNvSpPr>
          <p:nvPr>
            <p:ph idx="1"/>
          </p:nvPr>
        </p:nvSpPr>
        <p:spPr/>
        <p:txBody>
          <a:bodyPr/>
          <a:lstStyle/>
          <a:p>
            <a:r>
              <a:rPr lang="en-AU" dirty="0" smtClean="0"/>
              <a:t>Complete handout of revision questions</a:t>
            </a:r>
          </a:p>
          <a:p>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360045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405459"/>
            <a:ext cx="35433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969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10000"/>
          </a:bodyPr>
          <a:lstStyle/>
          <a:p>
            <a:r>
              <a:rPr lang="en-AU" dirty="0"/>
              <a:t>to do this, </a:t>
            </a:r>
            <a:r>
              <a:rPr lang="en-AU" dirty="0" smtClean="0"/>
              <a:t>a business </a:t>
            </a:r>
            <a:r>
              <a:rPr lang="en-AU" dirty="0"/>
              <a:t>owner must be able to </a:t>
            </a:r>
            <a:r>
              <a:rPr lang="en-AU" dirty="0" smtClean="0"/>
              <a:t>combine a </a:t>
            </a:r>
            <a:r>
              <a:rPr lang="en-AU" dirty="0"/>
              <a:t>variety of resources to produce </a:t>
            </a:r>
            <a:r>
              <a:rPr lang="en-AU" dirty="0" smtClean="0"/>
              <a:t>goods and/or </a:t>
            </a:r>
            <a:r>
              <a:rPr lang="en-AU" dirty="0"/>
              <a:t>services. </a:t>
            </a:r>
            <a:endParaRPr lang="en-AU" dirty="0" smtClean="0"/>
          </a:p>
          <a:p>
            <a:endParaRPr lang="en-AU" dirty="0"/>
          </a:p>
          <a:p>
            <a:r>
              <a:rPr lang="en-AU" dirty="0" smtClean="0"/>
              <a:t>These </a:t>
            </a:r>
            <a:r>
              <a:rPr lang="en-AU" dirty="0"/>
              <a:t>resources </a:t>
            </a:r>
            <a:r>
              <a:rPr lang="en-AU" dirty="0" smtClean="0"/>
              <a:t>are known </a:t>
            </a:r>
            <a:r>
              <a:rPr lang="en-AU" dirty="0"/>
              <a:t>as </a:t>
            </a:r>
            <a:r>
              <a:rPr lang="en-AU" dirty="0">
                <a:solidFill>
                  <a:srgbClr val="FFFF00"/>
                </a:solidFill>
              </a:rPr>
              <a:t>inputs or raw materials</a:t>
            </a:r>
            <a:r>
              <a:rPr lang="en-AU" dirty="0"/>
              <a:t>.</a:t>
            </a:r>
          </a:p>
          <a:p>
            <a:r>
              <a:rPr lang="en-AU" b="1" dirty="0">
                <a:solidFill>
                  <a:srgbClr val="FFFF00"/>
                </a:solidFill>
              </a:rPr>
              <a:t>Inputs</a:t>
            </a:r>
            <a:r>
              <a:rPr lang="en-AU" b="1" dirty="0"/>
              <a:t> </a:t>
            </a:r>
            <a:r>
              <a:rPr lang="en-AU" dirty="0"/>
              <a:t>are the resources (such </a:t>
            </a:r>
            <a:r>
              <a:rPr lang="en-AU" dirty="0" smtClean="0"/>
              <a:t>as labour</a:t>
            </a:r>
            <a:r>
              <a:rPr lang="en-AU" dirty="0"/>
              <a:t>, finance and equipment) that </a:t>
            </a:r>
            <a:r>
              <a:rPr lang="en-AU" dirty="0" smtClean="0"/>
              <a:t>a firm </a:t>
            </a:r>
            <a:r>
              <a:rPr lang="en-AU" dirty="0"/>
              <a:t>uses to create outputs. </a:t>
            </a:r>
            <a:r>
              <a:rPr lang="en-AU" dirty="0" smtClean="0"/>
              <a:t>For example, the </a:t>
            </a:r>
            <a:r>
              <a:rPr lang="en-AU" dirty="0"/>
              <a:t>inputs of cans of Coca-Cola </a:t>
            </a:r>
            <a:r>
              <a:rPr lang="en-AU" dirty="0" smtClean="0"/>
              <a:t>include sugar</a:t>
            </a:r>
            <a:r>
              <a:rPr lang="en-AU" dirty="0"/>
              <a:t>, water, syrup and aluminium </a:t>
            </a:r>
            <a:r>
              <a:rPr lang="en-AU" dirty="0" smtClean="0"/>
              <a:t>cans. The </a:t>
            </a:r>
            <a:r>
              <a:rPr lang="en-AU" dirty="0"/>
              <a:t>finished product is the Coca-Cola </a:t>
            </a:r>
            <a:r>
              <a:rPr lang="en-AU" dirty="0" smtClean="0"/>
              <a:t>soft drink </a:t>
            </a:r>
            <a:r>
              <a:rPr lang="en-AU" dirty="0"/>
              <a:t>available for us to consume. </a:t>
            </a:r>
          </a:p>
        </p:txBody>
      </p:sp>
    </p:spTree>
    <p:extLst>
      <p:ext uri="{BB962C8B-B14F-4D97-AF65-F5344CB8AC3E}">
        <p14:creationId xmlns:p14="http://schemas.microsoft.com/office/powerpoint/2010/main" val="1928217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Role of Businesses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7780338"/>
              </p:ext>
            </p:extLst>
          </p:nvPr>
        </p:nvGraphicFramePr>
        <p:xfrm>
          <a:off x="251520" y="1600200"/>
          <a:ext cx="8435280"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98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Social and Economic Role of Business</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The role of business can be examined from a social and economic point of view. </a:t>
            </a:r>
          </a:p>
          <a:p>
            <a:endParaRPr lang="en-AU" dirty="0"/>
          </a:p>
          <a:p>
            <a:r>
              <a:rPr lang="en-AU" dirty="0" smtClean="0"/>
              <a:t>The </a:t>
            </a:r>
            <a:r>
              <a:rPr lang="en-AU" dirty="0" smtClean="0">
                <a:solidFill>
                  <a:srgbClr val="FFFF00"/>
                </a:solidFill>
              </a:rPr>
              <a:t>economic role </a:t>
            </a:r>
            <a:r>
              <a:rPr lang="en-AU" dirty="0" smtClean="0"/>
              <a:t>of business is concerned with the financial impact that the activities of business have on various groups in the business environment. </a:t>
            </a:r>
          </a:p>
          <a:p>
            <a:endParaRPr lang="en-AU" dirty="0"/>
          </a:p>
          <a:p>
            <a:r>
              <a:rPr lang="en-AU" dirty="0" smtClean="0"/>
              <a:t>Has additional wealth been created for the owners?</a:t>
            </a:r>
          </a:p>
          <a:p>
            <a:r>
              <a:rPr lang="en-AU" dirty="0" smtClean="0"/>
              <a:t>Can more people be employed?</a:t>
            </a:r>
          </a:p>
          <a:p>
            <a:r>
              <a:rPr lang="en-AU" dirty="0" smtClean="0"/>
              <a:t>Are businesses developing new products and entering new markets?</a:t>
            </a:r>
            <a:endParaRPr lang="en-AU" dirty="0"/>
          </a:p>
        </p:txBody>
      </p:sp>
    </p:spTree>
    <p:extLst>
      <p:ext uri="{BB962C8B-B14F-4D97-AF65-F5344CB8AC3E}">
        <p14:creationId xmlns:p14="http://schemas.microsoft.com/office/powerpoint/2010/main" val="567319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r>
              <a:rPr lang="en-AU" dirty="0" smtClean="0"/>
              <a:t>The social role of business is focused primarily on the impact of business on the community.</a:t>
            </a:r>
          </a:p>
          <a:p>
            <a:endParaRPr lang="en-AU" dirty="0" smtClean="0"/>
          </a:p>
          <a:p>
            <a:r>
              <a:rPr lang="en-AU" dirty="0" smtClean="0"/>
              <a:t>How does the community benefit from the activities of business? </a:t>
            </a:r>
          </a:p>
          <a:p>
            <a:r>
              <a:rPr lang="en-AU" dirty="0" smtClean="0"/>
              <a:t>Do businesses provide essential services? </a:t>
            </a:r>
          </a:p>
          <a:p>
            <a:r>
              <a:rPr lang="en-AU" dirty="0" smtClean="0"/>
              <a:t>Are their actions environmentally friendly?</a:t>
            </a:r>
          </a:p>
          <a:p>
            <a:r>
              <a:rPr lang="en-AU" dirty="0" smtClean="0"/>
              <a:t>Does management operate the business in a fair and just manner?</a:t>
            </a:r>
            <a:endParaRPr lang="en-AU" dirty="0"/>
          </a:p>
        </p:txBody>
      </p:sp>
    </p:spTree>
    <p:extLst>
      <p:ext uri="{BB962C8B-B14F-4D97-AF65-F5344CB8AC3E}">
        <p14:creationId xmlns:p14="http://schemas.microsoft.com/office/powerpoint/2010/main" val="963715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lnSpcReduction="10000"/>
          </a:bodyPr>
          <a:lstStyle/>
          <a:p>
            <a:r>
              <a:rPr lang="en-AU" dirty="0" smtClean="0"/>
              <a:t>Issues of accountability and ethics are also raised in relation to the social and economic roles of business.</a:t>
            </a:r>
          </a:p>
          <a:p>
            <a:endParaRPr lang="en-AU" dirty="0" smtClean="0"/>
          </a:p>
          <a:p>
            <a:r>
              <a:rPr lang="en-AU" dirty="0" smtClean="0">
                <a:solidFill>
                  <a:srgbClr val="FFFF00"/>
                </a:solidFill>
              </a:rPr>
              <a:t>Accountability</a:t>
            </a:r>
            <a:r>
              <a:rPr lang="en-AU" dirty="0" smtClean="0"/>
              <a:t> refers to the process whereby managers are answerable to particular groups affected by the activities of the business. </a:t>
            </a:r>
          </a:p>
          <a:p>
            <a:endParaRPr lang="en-AU" dirty="0" smtClean="0"/>
          </a:p>
          <a:p>
            <a:r>
              <a:rPr lang="en-AU" dirty="0" smtClean="0">
                <a:solidFill>
                  <a:srgbClr val="FFFF00"/>
                </a:solidFill>
              </a:rPr>
              <a:t>Ethics </a:t>
            </a:r>
            <a:r>
              <a:rPr lang="en-AU" dirty="0" smtClean="0"/>
              <a:t>may be defined as what is seen as right or wrong based on the values of management, employees and the community.</a:t>
            </a:r>
            <a:endParaRPr lang="en-AU" dirty="0"/>
          </a:p>
        </p:txBody>
      </p:sp>
    </p:spTree>
    <p:extLst>
      <p:ext uri="{BB962C8B-B14F-4D97-AF65-F5344CB8AC3E}">
        <p14:creationId xmlns:p14="http://schemas.microsoft.com/office/powerpoint/2010/main" val="1466903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405"/>
            <a:ext cx="8229600" cy="1143000"/>
          </a:xfrm>
        </p:spPr>
        <p:txBody>
          <a:bodyPr/>
          <a:lstStyle/>
          <a:p>
            <a:r>
              <a:rPr lang="en-AU" dirty="0" smtClean="0"/>
              <a:t>Profit</a:t>
            </a:r>
            <a:endParaRPr lang="en-AU" dirty="0"/>
          </a:p>
        </p:txBody>
      </p:sp>
      <p:sp>
        <p:nvSpPr>
          <p:cNvPr id="3" name="Content Placeholder 2"/>
          <p:cNvSpPr>
            <a:spLocks noGrp="1"/>
          </p:cNvSpPr>
          <p:nvPr>
            <p:ph idx="1"/>
          </p:nvPr>
        </p:nvSpPr>
        <p:spPr>
          <a:xfrm>
            <a:off x="457200" y="1268760"/>
            <a:ext cx="8229600" cy="5184576"/>
          </a:xfrm>
        </p:spPr>
        <p:txBody>
          <a:bodyPr>
            <a:normAutofit/>
          </a:bodyPr>
          <a:lstStyle/>
          <a:p>
            <a:r>
              <a:rPr lang="en-AU" dirty="0" smtClean="0"/>
              <a:t>The profitability of a business is a key consideration in its long-term survival.</a:t>
            </a:r>
          </a:p>
          <a:p>
            <a:r>
              <a:rPr lang="en-AU" dirty="0" smtClean="0"/>
              <a:t>Profit is essential if a business is to meet day-to-day expenses (such as production costs, wages, insurance, electricity and rent) and provide a return on the owners’ financial investment. </a:t>
            </a:r>
          </a:p>
          <a:p>
            <a:r>
              <a:rPr lang="en-AU" dirty="0" smtClean="0"/>
              <a:t>It often takes several years of operation before a business achieves a profit.</a:t>
            </a:r>
            <a:endParaRPr lang="en-AU" dirty="0"/>
          </a:p>
        </p:txBody>
      </p:sp>
    </p:spTree>
    <p:extLst>
      <p:ext uri="{BB962C8B-B14F-4D97-AF65-F5344CB8AC3E}">
        <p14:creationId xmlns:p14="http://schemas.microsoft.com/office/powerpoint/2010/main" val="4080485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Business owners will often </a:t>
            </a:r>
            <a:r>
              <a:rPr lang="en-AU" dirty="0" smtClean="0"/>
              <a:t>have different </a:t>
            </a:r>
            <a:r>
              <a:rPr lang="en-AU" dirty="0"/>
              <a:t>expectations of what level </a:t>
            </a:r>
            <a:r>
              <a:rPr lang="en-AU" dirty="0" smtClean="0"/>
              <a:t>of profit </a:t>
            </a:r>
            <a:r>
              <a:rPr lang="en-AU" dirty="0"/>
              <a:t>is adequate</a:t>
            </a:r>
            <a:r>
              <a:rPr lang="en-AU" dirty="0" smtClean="0"/>
              <a:t>.</a:t>
            </a:r>
          </a:p>
          <a:p>
            <a:endParaRPr lang="en-AU" dirty="0"/>
          </a:p>
          <a:p>
            <a:r>
              <a:rPr lang="en-AU" dirty="0" smtClean="0"/>
              <a:t>As </a:t>
            </a:r>
            <a:r>
              <a:rPr lang="en-AU" dirty="0"/>
              <a:t>a general rule, the level </a:t>
            </a:r>
            <a:r>
              <a:rPr lang="en-AU" dirty="0" smtClean="0"/>
              <a:t>of profitability </a:t>
            </a:r>
            <a:r>
              <a:rPr lang="en-AU" dirty="0"/>
              <a:t>within a business is </a:t>
            </a:r>
            <a:r>
              <a:rPr lang="en-AU" dirty="0" smtClean="0"/>
              <a:t>measured by </a:t>
            </a:r>
            <a:r>
              <a:rPr lang="en-AU" dirty="0"/>
              <a:t>the return on investment.</a:t>
            </a:r>
          </a:p>
        </p:txBody>
      </p:sp>
    </p:spTree>
    <p:extLst>
      <p:ext uri="{BB962C8B-B14F-4D97-AF65-F5344CB8AC3E}">
        <p14:creationId xmlns:p14="http://schemas.microsoft.com/office/powerpoint/2010/main" val="11044908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Key Role of Business&amp;quot;&quot;/&gt;&lt;property id=&quot;20307&quot; value=&quot;256&quot;/&gt;&lt;/object&gt;&lt;object type=&quot;3&quot; unique_id=&quot;10005&quot;&gt;&lt;property id=&quot;20148&quot; value=&quot;5&quot;/&gt;&lt;property id=&quot;20300&quot; value=&quot;Slide 2 - &amp;quot;The nature of a&amp;#x0D;&amp;#x0A;business&amp;quot;&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 - &amp;quot;Key Role of Businesses&amp;quot;&quot;/&gt;&lt;property id=&quot;20307&quot; value=&quot;259&quot;/&gt;&lt;/object&gt;&lt;object type=&quot;3&quot; unique_id=&quot;10008&quot;&gt;&lt;property id=&quot;20148&quot; value=&quot;5&quot;/&gt;&lt;property id=&quot;20300&quot; value=&quot;Slide 5 - &amp;quot;Social and Economic Role of Business&amp;quot;&quot;/&gt;&lt;property id=&quot;20307&quot; value=&quot;277&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79&quot;/&gt;&lt;/object&gt;&lt;object type=&quot;3&quot; unique_id=&quot;10011&quot;&gt;&lt;property id=&quot;20148&quot; value=&quot;5&quot;/&gt;&lt;property id=&quot;20300&quot; value=&quot;Slide 8 - &amp;quot;Profit&amp;quot;&quot;/&gt;&lt;property id=&quot;20307&quot; value=&quot;260&quot;/&gt;&lt;/object&gt;&lt;object type=&quot;3&quot; unique_id=&quot;10012&quot;&gt;&lt;property id=&quot;20148&quot; value=&quot;5&quot;/&gt;&lt;property id=&quot;20300&quot; value=&quot;Slide 9&quot;/&gt;&lt;property id=&quot;20307&quot; value=&quot;261&quot;/&gt;&lt;/object&gt;&lt;object type=&quot;3&quot; unique_id=&quot;10013&quot;&gt;&lt;property id=&quot;20148&quot; value=&quot;5&quot;/&gt;&lt;property id=&quot;20300&quot; value=&quot;Slide 10&quot;/&gt;&lt;property id=&quot;20307&quot; value=&quot;262&quot;/&gt;&lt;/object&gt;&lt;object type=&quot;3&quot; unique_id=&quot;10014&quot;&gt;&lt;property id=&quot;20148&quot; value=&quot;5&quot;/&gt;&lt;property id=&quot;20300&quot; value=&quot;Slide 11 - &amp;quot;Example 1&amp;quot;&quot;/&gt;&lt;property id=&quot;20307&quot; value=&quot;263&quot;/&gt;&lt;/object&gt;&lt;object type=&quot;3&quot; unique_id=&quot;10015&quot;&gt;&lt;property id=&quot;20148&quot; value=&quot;5&quot;/&gt;&lt;property id=&quot;20300&quot; value=&quot;Slide 12 - &amp;quot;Example 2&amp;quot;&quot;/&gt;&lt;property id=&quot;20307&quot; value=&quot;264&quot;/&gt;&lt;/object&gt;&lt;object type=&quot;3&quot; unique_id=&quot;10016&quot;&gt;&lt;property id=&quot;20148&quot; value=&quot;5&quot;/&gt;&lt;property id=&quot;20300&quot; value=&quot;Slide 13 - &amp;quot;Employment and incomes&amp;quot;&quot;/&gt;&lt;property id=&quot;20307&quot; value=&quot;265&quot;/&gt;&lt;/object&gt;&lt;object type=&quot;3&quot; unique_id=&quot;10017&quot;&gt;&lt;property id=&quot;20148&quot; value=&quot;5&quot;/&gt;&lt;property id=&quot;20300&quot; value=&quot;Slide 14&quot;/&gt;&lt;property id=&quot;20307&quot; value=&quot;266&quot;/&gt;&lt;/object&gt;&lt;object type=&quot;3&quot; unique_id=&quot;10018&quot;&gt;&lt;property id=&quot;20148&quot; value=&quot;5&quot;/&gt;&lt;property id=&quot;20300&quot; value=&quot;Slide 15 - &amp;quot;For example&amp;quot;&quot;/&gt;&lt;property id=&quot;20307&quot; value=&quot;267&quot;/&gt;&lt;/object&gt;&lt;object type=&quot;3&quot; unique_id=&quot;10019&quot;&gt;&lt;property id=&quot;20148&quot; value=&quot;5&quot;/&gt;&lt;property id=&quot;20300&quot; value=&quot;Slide 16 - &amp;quot;Choice&amp;quot;&quot;/&gt;&lt;property id=&quot;20307&quot; value=&quot;268&quot;/&gt;&lt;/object&gt;&lt;object type=&quot;3&quot; unique_id=&quot;10020&quot;&gt;&lt;property id=&quot;20148&quot; value=&quot;5&quot;/&gt;&lt;property id=&quot;20300&quot; value=&quot;Slide 17&quot;/&gt;&lt;property id=&quot;20307&quot; value=&quot;269&quot;/&gt;&lt;/object&gt;&lt;object type=&quot;3&quot; unique_id=&quot;10021&quot;&gt;&lt;property id=&quot;20148&quot; value=&quot;5&quot;/&gt;&lt;property id=&quot;20300&quot; value=&quot;Slide 18 - &amp;quot;Wealth creation&amp;quot;&quot;/&gt;&lt;property id=&quot;20307&quot; value=&quot;270&quot;/&gt;&lt;/object&gt;&lt;object type=&quot;3&quot; unique_id=&quot;10022&quot;&gt;&lt;property id=&quot;20148&quot; value=&quot;5&quot;/&gt;&lt;property id=&quot;20300&quot; value=&quot;Slide 19&quot;/&gt;&lt;property id=&quot;20307&quot; value=&quot;271&quot;/&gt;&lt;/object&gt;&lt;object type=&quot;3&quot; unique_id=&quot;10023&quot;&gt;&lt;property id=&quot;20148&quot; value=&quot;5&quot;/&gt;&lt;property id=&quot;20300&quot; value=&quot;Slide 20 - &amp;quot;Innovation&amp;quot;&quot;/&gt;&lt;property id=&quot;20307&quot; value=&quot;272&quot;/&gt;&lt;/object&gt;&lt;object type=&quot;3&quot; unique_id=&quot;10024&quot;&gt;&lt;property id=&quot;20148&quot; value=&quot;5&quot;/&gt;&lt;property id=&quot;20300&quot; value=&quot;Slide 21&quot;/&gt;&lt;property id=&quot;20307&quot; value=&quot;273&quot;/&gt;&lt;/object&gt;&lt;object type=&quot;3&quot; unique_id=&quot;10025&quot;&gt;&lt;property id=&quot;20148&quot; value=&quot;5&quot;/&gt;&lt;property id=&quot;20300&quot; value=&quot;Slide 22 - &amp;quot;Quality of life&amp;quot;&quot;/&gt;&lt;property id=&quot;20307&quot; value=&quot;274&quot;/&gt;&lt;/object&gt;&lt;object type=&quot;3&quot; unique_id=&quot;10026&quot;&gt;&lt;property id=&quot;20148&quot; value=&quot;5&quot;/&gt;&lt;property id=&quot;20300&quot; value=&quot;Slide 23&quot;/&gt;&lt;property id=&quot;20307&quot; value=&quot;275&quot;/&gt;&lt;/object&gt;&lt;object type=&quot;3&quot; unique_id=&quot;10027&quot;&gt;&lt;property id=&quot;20148&quot; value=&quot;5&quot;/&gt;&lt;property id=&quot;20300&quot; value=&quot;Slide 24 - &amp;quot;Entrepreneurship&amp;quot;&quot;/&gt;&lt;property id=&quot;20307&quot; value=&quot;276&quot;/&gt;&lt;/object&gt;&lt;object type=&quot;3&quot; unique_id=&quot;10028&quot;&gt;&lt;property id=&quot;20148&quot; value=&quot;5&quot;/&gt;&lt;property id=&quot;20300&quot; value=&quot;Slide 25 - &amp;quot;Review&amp;quot;&quot;/&gt;&lt;property id=&quot;20307&quot; value=&quot;28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1161</Words>
  <Application>Microsoft Office PowerPoint</Application>
  <PresentationFormat>On-screen Show (4:3)</PresentationFormat>
  <Paragraphs>119</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Key Role of Business</vt:lpstr>
      <vt:lpstr>The nature of a business</vt:lpstr>
      <vt:lpstr>PowerPoint Presentation</vt:lpstr>
      <vt:lpstr>Key Role of Businesses</vt:lpstr>
      <vt:lpstr>Social and Economic Role of Business</vt:lpstr>
      <vt:lpstr>PowerPoint Presentation</vt:lpstr>
      <vt:lpstr>PowerPoint Presentation</vt:lpstr>
      <vt:lpstr>Profit</vt:lpstr>
      <vt:lpstr>PowerPoint Presentation</vt:lpstr>
      <vt:lpstr>PowerPoint Presentation</vt:lpstr>
      <vt:lpstr>Example 1</vt:lpstr>
      <vt:lpstr>Example 2</vt:lpstr>
      <vt:lpstr>Employment and incomes</vt:lpstr>
      <vt:lpstr>PowerPoint Presentation</vt:lpstr>
      <vt:lpstr>For example</vt:lpstr>
      <vt:lpstr>Choice</vt:lpstr>
      <vt:lpstr>PowerPoint Presentation</vt:lpstr>
      <vt:lpstr>Wealth creation</vt:lpstr>
      <vt:lpstr>PowerPoint Presentation</vt:lpstr>
      <vt:lpstr>Innovation</vt:lpstr>
      <vt:lpstr>PowerPoint Presentation</vt:lpstr>
      <vt:lpstr>Quality of life</vt:lpstr>
      <vt:lpstr>PowerPoint Presentation</vt:lpstr>
      <vt:lpstr>Entrepreneurship</vt:lpstr>
      <vt:lpstr>Review</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Role of Business</dc:title>
  <dc:creator>Hammond, Kelly</dc:creator>
  <cp:lastModifiedBy>Hammond, Kelly</cp:lastModifiedBy>
  <cp:revision>9</cp:revision>
  <dcterms:created xsi:type="dcterms:W3CDTF">2015-01-21T23:44:56Z</dcterms:created>
  <dcterms:modified xsi:type="dcterms:W3CDTF">2015-01-22T01:14:54Z</dcterms:modified>
</cp:coreProperties>
</file>