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0" r:id="rId4"/>
    <p:sldId id="261" r:id="rId5"/>
    <p:sldId id="262" r:id="rId6"/>
    <p:sldId id="263" r:id="rId7"/>
    <p:sldId id="264" r:id="rId8"/>
    <p:sldId id="265" r:id="rId9"/>
    <p:sldId id="258" r:id="rId10"/>
    <p:sldId id="259"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60"/>
  </p:normalViewPr>
  <p:slideViewPr>
    <p:cSldViewPr snapToGrid="0" snapToObjects="1">
      <p:cViewPr varScale="1">
        <p:scale>
          <a:sx n="100" d="100"/>
          <a:sy n="100" d="100"/>
        </p:scale>
        <p:origin x="46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2/7/16</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2/7/16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2/7/16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2/7/16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2/7/16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2/7/16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2/7/16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2/7/16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2/7/16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2/7/16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2/7/16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2/7/16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2/7/16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2/7/16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2/7/16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2/7/16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2/7/16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2/7/16</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Influences on Marketing</a:t>
            </a:r>
            <a:endParaRPr lang="en-US" dirty="0"/>
          </a:p>
        </p:txBody>
      </p:sp>
      <p:sp>
        <p:nvSpPr>
          <p:cNvPr id="3" name="Subtitle 2"/>
          <p:cNvSpPr>
            <a:spLocks noGrp="1"/>
          </p:cNvSpPr>
          <p:nvPr>
            <p:ph type="subTitle" idx="1"/>
          </p:nvPr>
        </p:nvSpPr>
        <p:spPr/>
        <p:txBody>
          <a:bodyPr/>
          <a:lstStyle/>
          <a:p>
            <a:r>
              <a:rPr lang="en-US" dirty="0" smtClean="0"/>
              <a:t>Lesson 2</a:t>
            </a:r>
            <a:endParaRPr lang="en-US" dirty="0"/>
          </a:p>
        </p:txBody>
      </p:sp>
    </p:spTree>
    <p:extLst>
      <p:ext uri="{BB962C8B-B14F-4D97-AF65-F5344CB8AC3E}">
        <p14:creationId xmlns:p14="http://schemas.microsoft.com/office/powerpoint/2010/main" val="328892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Consumer laws </a:t>
            </a:r>
            <a:endParaRPr lang="en-US" dirty="0"/>
          </a:p>
        </p:txBody>
      </p:sp>
      <p:sp>
        <p:nvSpPr>
          <p:cNvPr id="3" name="Content Placeholder 2"/>
          <p:cNvSpPr>
            <a:spLocks noGrp="1"/>
          </p:cNvSpPr>
          <p:nvPr>
            <p:ph sz="quarter" idx="13"/>
          </p:nvPr>
        </p:nvSpPr>
        <p:spPr>
          <a:xfrm>
            <a:off x="685800" y="2063396"/>
            <a:ext cx="10394707" cy="3791304"/>
          </a:xfrm>
        </p:spPr>
        <p:txBody>
          <a:bodyPr>
            <a:normAutofit/>
          </a:bodyPr>
          <a:lstStyle/>
          <a:p>
            <a:r>
              <a:rPr lang="en-US" cap="none" dirty="0" smtClean="0">
                <a:latin typeface="Calibri" charset="0"/>
                <a:ea typeface="Calibri" charset="0"/>
                <a:cs typeface="Calibri" charset="0"/>
              </a:rPr>
              <a:t>The purpose of consumer laws is to protect consumers from business exploitation. </a:t>
            </a:r>
          </a:p>
          <a:p>
            <a:r>
              <a:rPr lang="en-US" cap="none" dirty="0" smtClean="0">
                <a:latin typeface="Calibri" charset="0"/>
                <a:ea typeface="Calibri" charset="0"/>
                <a:cs typeface="Calibri" charset="0"/>
              </a:rPr>
              <a:t>State governments have a range of laws designed to protect consumers. </a:t>
            </a:r>
          </a:p>
          <a:p>
            <a:r>
              <a:rPr lang="en-US" cap="none" dirty="0" smtClean="0">
                <a:latin typeface="Calibri" charset="0"/>
                <a:ea typeface="Calibri" charset="0"/>
                <a:cs typeface="Calibri" charset="0"/>
              </a:rPr>
              <a:t>However, laws designed to control business </a:t>
            </a:r>
            <a:r>
              <a:rPr lang="en-US" cap="none" dirty="0" err="1" smtClean="0">
                <a:latin typeface="Calibri" charset="0"/>
                <a:ea typeface="Calibri" charset="0"/>
                <a:cs typeface="Calibri" charset="0"/>
              </a:rPr>
              <a:t>behaviour</a:t>
            </a:r>
            <a:r>
              <a:rPr lang="en-US" cap="none" dirty="0" smtClean="0">
                <a:latin typeface="Calibri" charset="0"/>
                <a:ea typeface="Calibri" charset="0"/>
                <a:cs typeface="Calibri" charset="0"/>
              </a:rPr>
              <a:t> are a commonwealth responsibility. </a:t>
            </a:r>
          </a:p>
          <a:p>
            <a:r>
              <a:rPr lang="en-US" cap="none" dirty="0" smtClean="0">
                <a:latin typeface="Calibri" charset="0"/>
                <a:ea typeface="Calibri" charset="0"/>
                <a:cs typeface="Calibri" charset="0"/>
              </a:rPr>
              <a:t>The rules for fair and reasonable </a:t>
            </a:r>
            <a:r>
              <a:rPr lang="en-US" cap="none" dirty="0" err="1" smtClean="0">
                <a:latin typeface="Calibri" charset="0"/>
                <a:ea typeface="Calibri" charset="0"/>
                <a:cs typeface="Calibri" charset="0"/>
              </a:rPr>
              <a:t>behaviour</a:t>
            </a:r>
            <a:r>
              <a:rPr lang="en-US" cap="none" dirty="0" smtClean="0">
                <a:latin typeface="Calibri" charset="0"/>
                <a:ea typeface="Calibri" charset="0"/>
                <a:cs typeface="Calibri" charset="0"/>
              </a:rPr>
              <a:t> by business are set out in the trade practices act 1974 (</a:t>
            </a:r>
            <a:r>
              <a:rPr lang="en-US" cap="none" dirty="0" err="1" smtClean="0">
                <a:latin typeface="Calibri" charset="0"/>
                <a:ea typeface="Calibri" charset="0"/>
                <a:cs typeface="Calibri" charset="0"/>
              </a:rPr>
              <a:t>cth</a:t>
            </a:r>
            <a:r>
              <a:rPr lang="en-US" cap="none" dirty="0" smtClean="0">
                <a:latin typeface="Calibri" charset="0"/>
                <a:ea typeface="Calibri" charset="0"/>
                <a:cs typeface="Calibri" charset="0"/>
              </a:rPr>
              <a:t>). </a:t>
            </a:r>
          </a:p>
          <a:p>
            <a:r>
              <a:rPr lang="en-US" cap="none" dirty="0" smtClean="0">
                <a:latin typeface="Calibri" charset="0"/>
                <a:ea typeface="Calibri" charset="0"/>
                <a:cs typeface="Calibri" charset="0"/>
              </a:rPr>
              <a:t>The </a:t>
            </a:r>
            <a:r>
              <a:rPr lang="en-US" cap="none" dirty="0">
                <a:latin typeface="Calibri" charset="0"/>
                <a:ea typeface="Calibri" charset="0"/>
                <a:cs typeface="Calibri" charset="0"/>
              </a:rPr>
              <a:t>A</a:t>
            </a:r>
            <a:r>
              <a:rPr lang="en-US" cap="none" dirty="0" smtClean="0">
                <a:latin typeface="Calibri" charset="0"/>
                <a:ea typeface="Calibri" charset="0"/>
                <a:cs typeface="Calibri" charset="0"/>
              </a:rPr>
              <a:t>ustralian competition and consumer commission (ACCC) enforces the rules. </a:t>
            </a:r>
          </a:p>
          <a:p>
            <a:r>
              <a:rPr lang="en-US" cap="none" dirty="0" smtClean="0">
                <a:latin typeface="Calibri" charset="0"/>
                <a:ea typeface="Calibri" charset="0"/>
                <a:cs typeface="Calibri" charset="0"/>
              </a:rPr>
              <a:t>Some of the most important consumer laws relate to deceptive and misleading advertising, price discrimination, implied conditions and warranties. </a:t>
            </a:r>
          </a:p>
          <a:p>
            <a:endParaRPr lang="en-US" dirty="0"/>
          </a:p>
        </p:txBody>
      </p:sp>
    </p:spTree>
    <p:extLst>
      <p:ext uri="{BB962C8B-B14F-4D97-AF65-F5344CB8AC3E}">
        <p14:creationId xmlns:p14="http://schemas.microsoft.com/office/powerpoint/2010/main" val="535914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Deceptive and misleading advertising </a:t>
            </a:r>
            <a:endParaRPr lang="en-US" dirty="0"/>
          </a:p>
        </p:txBody>
      </p:sp>
      <p:sp>
        <p:nvSpPr>
          <p:cNvPr id="3" name="Content Placeholder 2"/>
          <p:cNvSpPr>
            <a:spLocks noGrp="1"/>
          </p:cNvSpPr>
          <p:nvPr>
            <p:ph sz="quarter" idx="13"/>
          </p:nvPr>
        </p:nvSpPr>
        <p:spPr/>
        <p:txBody>
          <a:bodyPr/>
          <a:lstStyle/>
          <a:p>
            <a:r>
              <a:rPr lang="en-US" cap="none" dirty="0" smtClean="0">
                <a:latin typeface="Calibri" charset="0"/>
                <a:ea typeface="Calibri" charset="0"/>
                <a:cs typeface="Calibri" charset="0"/>
              </a:rPr>
              <a:t>Businesses are prevented, under the trade practices act, from using deceptive and misleading advertising. </a:t>
            </a:r>
          </a:p>
          <a:p>
            <a:r>
              <a:rPr lang="en-US" cap="none" dirty="0" smtClean="0">
                <a:latin typeface="Calibri" charset="0"/>
                <a:ea typeface="Calibri" charset="0"/>
                <a:cs typeface="Calibri" charset="0"/>
              </a:rPr>
              <a:t>Examples of deceptive and misleading advertising include misleading information on the features of a product and using ‘bait advertising’ (promoting a heavily discounted product where there are very few of the products for sale). </a:t>
            </a:r>
          </a:p>
          <a:p>
            <a:r>
              <a:rPr lang="en-US" cap="none" dirty="0" smtClean="0">
                <a:latin typeface="Calibri" charset="0"/>
                <a:ea typeface="Calibri" charset="0"/>
                <a:cs typeface="Calibri" charset="0"/>
              </a:rPr>
              <a:t>Advertising has to be truthful. </a:t>
            </a:r>
          </a:p>
          <a:p>
            <a:r>
              <a:rPr lang="en-US" cap="none" dirty="0" smtClean="0">
                <a:latin typeface="Calibri" charset="0"/>
                <a:ea typeface="Calibri" charset="0"/>
                <a:cs typeface="Calibri" charset="0"/>
              </a:rPr>
              <a:t>Based on your experiences, do you think advertising is truthful? </a:t>
            </a:r>
          </a:p>
          <a:p>
            <a:endParaRPr lang="en-US" cap="none" dirty="0">
              <a:latin typeface="Calibri" charset="0"/>
              <a:ea typeface="Calibri" charset="0"/>
              <a:cs typeface="Calibri" charset="0"/>
            </a:endParaRPr>
          </a:p>
        </p:txBody>
      </p:sp>
    </p:spTree>
    <p:extLst>
      <p:ext uri="{BB962C8B-B14F-4D97-AF65-F5344CB8AC3E}">
        <p14:creationId xmlns:p14="http://schemas.microsoft.com/office/powerpoint/2010/main" val="966998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Price discrimination </a:t>
            </a:r>
            <a:endParaRPr lang="en-US" dirty="0"/>
          </a:p>
        </p:txBody>
      </p:sp>
      <p:sp>
        <p:nvSpPr>
          <p:cNvPr id="3" name="Content Placeholder 2"/>
          <p:cNvSpPr>
            <a:spLocks noGrp="1"/>
          </p:cNvSpPr>
          <p:nvPr>
            <p:ph sz="quarter" idx="13"/>
          </p:nvPr>
        </p:nvSpPr>
        <p:spPr/>
        <p:txBody>
          <a:bodyPr/>
          <a:lstStyle/>
          <a:p>
            <a:r>
              <a:rPr lang="en-US" cap="none" dirty="0" smtClean="0">
                <a:latin typeface="Calibri" charset="0"/>
                <a:ea typeface="Calibri" charset="0"/>
                <a:cs typeface="Calibri" charset="0"/>
              </a:rPr>
              <a:t>Price discrimination is where a good is sold at different prices to different customers. </a:t>
            </a:r>
          </a:p>
          <a:p>
            <a:r>
              <a:rPr lang="en-US" cap="none" dirty="0" smtClean="0">
                <a:latin typeface="Calibri" charset="0"/>
                <a:ea typeface="Calibri" charset="0"/>
                <a:cs typeface="Calibri" charset="0"/>
              </a:rPr>
              <a:t>The aim of the legislation is to stop the discrimination against small retailers, who are mostly forced to pay higher prices for products where larger businesses get the same product at a lower price. </a:t>
            </a:r>
          </a:p>
          <a:p>
            <a:r>
              <a:rPr lang="en-US" cap="none" dirty="0" smtClean="0">
                <a:latin typeface="Calibri" charset="0"/>
                <a:ea typeface="Calibri" charset="0"/>
                <a:cs typeface="Calibri" charset="0"/>
              </a:rPr>
              <a:t>The trade practices act tries to stop this practice but is relatively ineffective because the legislation provides for so many exceptions. </a:t>
            </a:r>
          </a:p>
          <a:p>
            <a:endParaRPr lang="en-US" dirty="0"/>
          </a:p>
        </p:txBody>
      </p:sp>
    </p:spTree>
    <p:extLst>
      <p:ext uri="{BB962C8B-B14F-4D97-AF65-F5344CB8AC3E}">
        <p14:creationId xmlns:p14="http://schemas.microsoft.com/office/powerpoint/2010/main" val="1997524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Implied conditions </a:t>
            </a:r>
            <a:endParaRPr lang="en-US" dirty="0"/>
          </a:p>
        </p:txBody>
      </p:sp>
      <p:sp>
        <p:nvSpPr>
          <p:cNvPr id="3" name="Content Placeholder 2"/>
          <p:cNvSpPr>
            <a:spLocks noGrp="1"/>
          </p:cNvSpPr>
          <p:nvPr>
            <p:ph sz="quarter" idx="13"/>
          </p:nvPr>
        </p:nvSpPr>
        <p:spPr/>
        <p:txBody>
          <a:bodyPr/>
          <a:lstStyle/>
          <a:p>
            <a:r>
              <a:rPr lang="en-US" cap="none" dirty="0" smtClean="0">
                <a:latin typeface="Calibri" charset="0"/>
                <a:ea typeface="Calibri" charset="0"/>
                <a:cs typeface="Calibri" charset="0"/>
              </a:rPr>
              <a:t>Both state and territory fair trading acts and the trade practices act 1974 provide consumers with basic protection in relation to the goods and services they buy. </a:t>
            </a:r>
          </a:p>
          <a:p>
            <a:r>
              <a:rPr lang="en-US" cap="none" dirty="0" smtClean="0">
                <a:latin typeface="Calibri" charset="0"/>
                <a:ea typeface="Calibri" charset="0"/>
                <a:cs typeface="Calibri" charset="0"/>
              </a:rPr>
              <a:t>In essence, these laws require that any goods sold will comply with the way they were described to the customer, will be of merchantable quality and fit for the purpose they were intended to achieve. </a:t>
            </a:r>
          </a:p>
          <a:p>
            <a:r>
              <a:rPr lang="en-US" cap="none" dirty="0" smtClean="0">
                <a:latin typeface="Calibri" charset="0"/>
                <a:ea typeface="Calibri" charset="0"/>
                <a:cs typeface="Calibri" charset="0"/>
              </a:rPr>
              <a:t>If, for example, you purchase a packet of chips filled with air and no chips, you are entitled to have the packet replaced. </a:t>
            </a:r>
          </a:p>
          <a:p>
            <a:endParaRPr lang="en-US" dirty="0"/>
          </a:p>
        </p:txBody>
      </p:sp>
    </p:spTree>
    <p:extLst>
      <p:ext uri="{BB962C8B-B14F-4D97-AF65-F5344CB8AC3E}">
        <p14:creationId xmlns:p14="http://schemas.microsoft.com/office/powerpoint/2010/main" val="1729507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Warranties </a:t>
            </a:r>
            <a:endParaRPr lang="en-US" dirty="0"/>
          </a:p>
        </p:txBody>
      </p:sp>
      <p:sp>
        <p:nvSpPr>
          <p:cNvPr id="3" name="Content Placeholder 2"/>
          <p:cNvSpPr>
            <a:spLocks noGrp="1"/>
          </p:cNvSpPr>
          <p:nvPr>
            <p:ph sz="quarter" idx="13"/>
          </p:nvPr>
        </p:nvSpPr>
        <p:spPr/>
        <p:txBody>
          <a:bodyPr>
            <a:normAutofit/>
          </a:bodyPr>
          <a:lstStyle/>
          <a:p>
            <a:r>
              <a:rPr lang="en-US" cap="none" dirty="0" smtClean="0">
                <a:latin typeface="Calibri" charset="0"/>
                <a:ea typeface="Calibri" charset="0"/>
                <a:cs typeface="Calibri" charset="0"/>
              </a:rPr>
              <a:t>Product warranties play an important role in marketing by providing customers with an assurance that the product will perform satisfactorily over the warranty period. </a:t>
            </a:r>
          </a:p>
          <a:p>
            <a:r>
              <a:rPr lang="en-US" cap="none" dirty="0" smtClean="0">
                <a:latin typeface="Calibri" charset="0"/>
                <a:ea typeface="Calibri" charset="0"/>
                <a:cs typeface="Calibri" charset="0"/>
              </a:rPr>
              <a:t>A warranty is a guarantee that the product will perform satisfactorily and that any defects will be corrected if these occur during the warranty period. </a:t>
            </a:r>
          </a:p>
          <a:p>
            <a:endParaRPr lang="en-US" dirty="0"/>
          </a:p>
        </p:txBody>
      </p:sp>
    </p:spTree>
    <p:extLst>
      <p:ext uri="{BB962C8B-B14F-4D97-AF65-F5344CB8AC3E}">
        <p14:creationId xmlns:p14="http://schemas.microsoft.com/office/powerpoint/2010/main" val="741405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lnSpcReduction="10000"/>
          </a:bodyPr>
          <a:lstStyle/>
          <a:p>
            <a:r>
              <a:rPr lang="en-US" cap="none" dirty="0">
                <a:latin typeface="Calibri" charset="0"/>
                <a:ea typeface="Calibri" charset="0"/>
                <a:cs typeface="Calibri" charset="0"/>
              </a:rPr>
              <a:t>Warranties are a very important part of the marketing of new products and new brands. </a:t>
            </a:r>
            <a:endParaRPr lang="en-US" cap="none" dirty="0" smtClean="0">
              <a:latin typeface="Calibri" charset="0"/>
              <a:ea typeface="Calibri" charset="0"/>
              <a:cs typeface="Calibri" charset="0"/>
            </a:endParaRPr>
          </a:p>
          <a:p>
            <a:r>
              <a:rPr lang="en-US" cap="none" dirty="0" smtClean="0">
                <a:latin typeface="Calibri" charset="0"/>
                <a:ea typeface="Calibri" charset="0"/>
                <a:cs typeface="Calibri" charset="0"/>
              </a:rPr>
              <a:t>For </a:t>
            </a:r>
            <a:r>
              <a:rPr lang="en-US" cap="none" dirty="0">
                <a:latin typeface="Calibri" charset="0"/>
                <a:ea typeface="Calibri" charset="0"/>
                <a:cs typeface="Calibri" charset="0"/>
              </a:rPr>
              <a:t>example, when </a:t>
            </a:r>
            <a:r>
              <a:rPr lang="en-US" cap="none" dirty="0" smtClean="0">
                <a:latin typeface="Calibri" charset="0"/>
                <a:ea typeface="Calibri" charset="0"/>
                <a:cs typeface="Calibri" charset="0"/>
              </a:rPr>
              <a:t>Korean </a:t>
            </a:r>
            <a:r>
              <a:rPr lang="en-US" cap="none" dirty="0">
                <a:latin typeface="Calibri" charset="0"/>
                <a:ea typeface="Calibri" charset="0"/>
                <a:cs typeface="Calibri" charset="0"/>
              </a:rPr>
              <a:t>cars were first marketed in </a:t>
            </a:r>
            <a:r>
              <a:rPr lang="en-US" cap="none" dirty="0" smtClean="0">
                <a:latin typeface="Calibri" charset="0"/>
                <a:ea typeface="Calibri" charset="0"/>
                <a:cs typeface="Calibri" charset="0"/>
              </a:rPr>
              <a:t>Australia</a:t>
            </a:r>
            <a:r>
              <a:rPr lang="en-US" cap="none" dirty="0">
                <a:latin typeface="Calibri" charset="0"/>
                <a:ea typeface="Calibri" charset="0"/>
                <a:cs typeface="Calibri" charset="0"/>
              </a:rPr>
              <a:t>, there was a reluctance to buy them because they had no track record in </a:t>
            </a:r>
            <a:r>
              <a:rPr lang="en-US" cap="none" dirty="0" smtClean="0">
                <a:latin typeface="Calibri" charset="0"/>
                <a:ea typeface="Calibri" charset="0"/>
                <a:cs typeface="Calibri" charset="0"/>
              </a:rPr>
              <a:t>Australia</a:t>
            </a:r>
            <a:r>
              <a:rPr lang="en-US" cap="none" dirty="0">
                <a:latin typeface="Calibri" charset="0"/>
                <a:ea typeface="Calibri" charset="0"/>
                <a:cs typeface="Calibri" charset="0"/>
              </a:rPr>
              <a:t>. </a:t>
            </a:r>
            <a:endParaRPr lang="en-US" cap="none" dirty="0" smtClean="0">
              <a:latin typeface="Calibri" charset="0"/>
              <a:ea typeface="Calibri" charset="0"/>
              <a:cs typeface="Calibri" charset="0"/>
            </a:endParaRPr>
          </a:p>
          <a:p>
            <a:r>
              <a:rPr lang="en-US" cap="none" dirty="0" smtClean="0">
                <a:latin typeface="Calibri" charset="0"/>
                <a:ea typeface="Calibri" charset="0"/>
                <a:cs typeface="Calibri" charset="0"/>
              </a:rPr>
              <a:t>The </a:t>
            </a:r>
            <a:r>
              <a:rPr lang="en-US" cap="none" dirty="0">
                <a:latin typeface="Calibri" charset="0"/>
                <a:ea typeface="Calibri" charset="0"/>
                <a:cs typeface="Calibri" charset="0"/>
              </a:rPr>
              <a:t>extensive warranties offered at the time overcame this reluctance. </a:t>
            </a:r>
            <a:endParaRPr lang="en-US" cap="none" dirty="0" smtClean="0">
              <a:latin typeface="Calibri" charset="0"/>
              <a:ea typeface="Calibri" charset="0"/>
              <a:cs typeface="Calibri" charset="0"/>
            </a:endParaRPr>
          </a:p>
          <a:p>
            <a:r>
              <a:rPr lang="en-US" cap="none" dirty="0" smtClean="0">
                <a:latin typeface="Calibri" charset="0"/>
                <a:ea typeface="Calibri" charset="0"/>
                <a:cs typeface="Calibri" charset="0"/>
              </a:rPr>
              <a:t>Currently</a:t>
            </a:r>
            <a:r>
              <a:rPr lang="en-US" cap="none" dirty="0">
                <a:latin typeface="Calibri" charset="0"/>
                <a:ea typeface="Calibri" charset="0"/>
                <a:cs typeface="Calibri" charset="0"/>
              </a:rPr>
              <a:t>, the marketing of extended warranties on electrical and whitegoods is both common and profitable. </a:t>
            </a:r>
            <a:endParaRPr lang="en-US" cap="none" dirty="0" smtClean="0">
              <a:latin typeface="Calibri" charset="0"/>
              <a:ea typeface="Calibri" charset="0"/>
              <a:cs typeface="Calibri" charset="0"/>
            </a:endParaRPr>
          </a:p>
          <a:p>
            <a:r>
              <a:rPr lang="en-US" cap="none" dirty="0" smtClean="0">
                <a:latin typeface="Calibri" charset="0"/>
                <a:ea typeface="Calibri" charset="0"/>
                <a:cs typeface="Calibri" charset="0"/>
              </a:rPr>
              <a:t>The </a:t>
            </a:r>
            <a:r>
              <a:rPr lang="en-US" cap="none" dirty="0">
                <a:latin typeface="Calibri" charset="0"/>
                <a:ea typeface="Calibri" charset="0"/>
                <a:cs typeface="Calibri" charset="0"/>
              </a:rPr>
              <a:t>extended warranty occurs when, for a price, you can extend a standard warranty of, for example, a year to three years. </a:t>
            </a:r>
          </a:p>
          <a:p>
            <a:endParaRPr lang="en-US" dirty="0"/>
          </a:p>
        </p:txBody>
      </p:sp>
    </p:spTree>
    <p:extLst>
      <p:ext uri="{BB962C8B-B14F-4D97-AF65-F5344CB8AC3E}">
        <p14:creationId xmlns:p14="http://schemas.microsoft.com/office/powerpoint/2010/main" val="1831373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1300"/>
            <a:ext cx="10396882" cy="1151965"/>
          </a:xfrm>
        </p:spPr>
        <p:txBody>
          <a:bodyPr/>
          <a:lstStyle/>
          <a:p>
            <a:pPr lvl="1" algn="l" rtl="0">
              <a:lnSpc>
                <a:spcPct val="90000"/>
              </a:lnSpc>
              <a:spcBef>
                <a:spcPct val="0"/>
              </a:spcBef>
            </a:pPr>
            <a:r>
              <a:rPr lang="en-AU" sz="5400" u="sng" dirty="0" smtClean="0">
                <a:solidFill>
                  <a:srgbClr val="C00000"/>
                </a:solidFill>
                <a:effectLst>
                  <a:outerShdw sx="0" sy="0">
                    <a:srgbClr val="000000"/>
                  </a:outerShdw>
                </a:effectLst>
                <a:latin typeface="+mj-lt"/>
              </a:rPr>
              <a:t>Ethical</a:t>
            </a:r>
            <a:r>
              <a:rPr lang="en-AU" sz="5400" dirty="0" smtClean="0">
                <a:solidFill>
                  <a:srgbClr val="C00000"/>
                </a:solidFill>
                <a:effectLst>
                  <a:outerShdw sx="0" sy="0">
                    <a:srgbClr val="000000"/>
                  </a:outerShdw>
                </a:effectLst>
                <a:latin typeface="+mj-lt"/>
              </a:rPr>
              <a:t> </a:t>
            </a:r>
            <a:r>
              <a:rPr lang="en-US" dirty="0" smtClean="0">
                <a:effectLst>
                  <a:outerShdw sx="0" sy="0">
                    <a:srgbClr val="000000"/>
                  </a:outerShdw>
                </a:effectLst>
              </a:rPr>
              <a:t/>
            </a:r>
            <a:br>
              <a:rPr lang="en-US" dirty="0" smtClean="0">
                <a:effectLst>
                  <a:outerShdw sx="0" sy="0">
                    <a:srgbClr val="000000"/>
                  </a:outerShdw>
                </a:effectLst>
              </a:rPr>
            </a:br>
            <a:endParaRPr lang="en-US" dirty="0"/>
          </a:p>
        </p:txBody>
      </p:sp>
      <p:sp>
        <p:nvSpPr>
          <p:cNvPr id="3" name="Content Placeholder 2"/>
          <p:cNvSpPr>
            <a:spLocks noGrp="1"/>
          </p:cNvSpPr>
          <p:nvPr>
            <p:ph sz="quarter" idx="13"/>
          </p:nvPr>
        </p:nvSpPr>
        <p:spPr>
          <a:xfrm>
            <a:off x="685800" y="1282700"/>
            <a:ext cx="10394707" cy="4610100"/>
          </a:xfrm>
        </p:spPr>
        <p:txBody>
          <a:bodyPr>
            <a:normAutofit fontScale="92500" lnSpcReduction="20000"/>
          </a:bodyPr>
          <a:lstStyle/>
          <a:p>
            <a:pPr lvl="0"/>
            <a:r>
              <a:rPr lang="en-AU" cap="none" dirty="0" smtClean="0">
                <a:latin typeface="Calibri" charset="0"/>
                <a:ea typeface="Calibri" charset="0"/>
                <a:cs typeface="Calibri" charset="0"/>
              </a:rPr>
              <a:t>Truth, accuracy and good taste in advertising – it is expected that when marketers distribute information through </a:t>
            </a:r>
            <a:r>
              <a:rPr lang="en-AU" cap="none" dirty="0" err="1" smtClean="0">
                <a:latin typeface="Calibri" charset="0"/>
                <a:ea typeface="Calibri" charset="0"/>
                <a:cs typeface="Calibri" charset="0"/>
              </a:rPr>
              <a:t>advertsing</a:t>
            </a:r>
            <a:r>
              <a:rPr lang="en-AU" cap="none" dirty="0" smtClean="0">
                <a:latin typeface="Calibri" charset="0"/>
                <a:ea typeface="Calibri" charset="0"/>
                <a:cs typeface="Calibri" charset="0"/>
              </a:rPr>
              <a:t> that it is truthful, accurate and in good taste</a:t>
            </a:r>
            <a:endParaRPr lang="en-US" cap="none" dirty="0" smtClean="0">
              <a:latin typeface="Calibri" charset="0"/>
              <a:ea typeface="Calibri" charset="0"/>
              <a:cs typeface="Calibri" charset="0"/>
            </a:endParaRPr>
          </a:p>
          <a:p>
            <a:endParaRPr lang="en-US" cap="none" dirty="0" smtClean="0">
              <a:latin typeface="Calibri" charset="0"/>
              <a:ea typeface="Calibri" charset="0"/>
              <a:cs typeface="Calibri" charset="0"/>
            </a:endParaRPr>
          </a:p>
          <a:p>
            <a:pPr lvl="0"/>
            <a:r>
              <a:rPr lang="en-AU" cap="none" dirty="0" smtClean="0">
                <a:latin typeface="Calibri" charset="0"/>
                <a:ea typeface="Calibri" charset="0"/>
                <a:cs typeface="Calibri" charset="0"/>
              </a:rPr>
              <a:t>Products that may damage health – restrictions placed by the government on the sale of such items as tobacco and alcohol. Also </a:t>
            </a:r>
            <a:r>
              <a:rPr lang="en-AU" cap="none" dirty="0" err="1" smtClean="0">
                <a:latin typeface="Calibri" charset="0"/>
                <a:ea typeface="Calibri" charset="0"/>
                <a:cs typeface="Calibri" charset="0"/>
              </a:rPr>
              <a:t>restirctions</a:t>
            </a:r>
            <a:r>
              <a:rPr lang="en-AU" cap="none" dirty="0" smtClean="0">
                <a:latin typeface="Calibri" charset="0"/>
                <a:ea typeface="Calibri" charset="0"/>
                <a:cs typeface="Calibri" charset="0"/>
              </a:rPr>
              <a:t> on </a:t>
            </a:r>
            <a:r>
              <a:rPr lang="en-AU" cap="none" dirty="0" err="1" smtClean="0">
                <a:latin typeface="Calibri" charset="0"/>
                <a:ea typeface="Calibri" charset="0"/>
                <a:cs typeface="Calibri" charset="0"/>
              </a:rPr>
              <a:t>advertsing</a:t>
            </a:r>
            <a:r>
              <a:rPr lang="en-AU" cap="none" dirty="0" smtClean="0">
                <a:latin typeface="Calibri" charset="0"/>
                <a:ea typeface="Calibri" charset="0"/>
                <a:cs typeface="Calibri" charset="0"/>
              </a:rPr>
              <a:t> and sponsorship.</a:t>
            </a:r>
            <a:endParaRPr lang="en-US" cap="none" dirty="0" smtClean="0">
              <a:latin typeface="Calibri" charset="0"/>
              <a:ea typeface="Calibri" charset="0"/>
              <a:cs typeface="Calibri" charset="0"/>
            </a:endParaRPr>
          </a:p>
          <a:p>
            <a:endParaRPr lang="en-US" cap="none" dirty="0" smtClean="0">
              <a:latin typeface="Calibri" charset="0"/>
              <a:ea typeface="Calibri" charset="0"/>
              <a:cs typeface="Calibri" charset="0"/>
            </a:endParaRPr>
          </a:p>
          <a:p>
            <a:pPr lvl="0"/>
            <a:r>
              <a:rPr lang="en-AU" cap="none" dirty="0" smtClean="0">
                <a:latin typeface="Calibri" charset="0"/>
                <a:ea typeface="Calibri" charset="0"/>
                <a:cs typeface="Calibri" charset="0"/>
              </a:rPr>
              <a:t>Engaging in fair competition – unfair competition includes; price fixing (by 2 or more competitors to reduce competition), misleading advertising regarding the products of a competitor) </a:t>
            </a:r>
            <a:endParaRPr lang="en-US" cap="none" dirty="0" smtClean="0">
              <a:latin typeface="Calibri" charset="0"/>
              <a:ea typeface="Calibri" charset="0"/>
              <a:cs typeface="Calibri" charset="0"/>
            </a:endParaRPr>
          </a:p>
          <a:p>
            <a:endParaRPr lang="en-US" cap="none" dirty="0" smtClean="0">
              <a:latin typeface="Calibri" charset="0"/>
              <a:ea typeface="Calibri" charset="0"/>
              <a:cs typeface="Calibri" charset="0"/>
            </a:endParaRPr>
          </a:p>
          <a:p>
            <a:pPr lvl="0"/>
            <a:r>
              <a:rPr lang="en-AU" cap="none" dirty="0" err="1" smtClean="0">
                <a:latin typeface="Calibri" charset="0"/>
                <a:ea typeface="Calibri" charset="0"/>
                <a:cs typeface="Calibri" charset="0"/>
              </a:rPr>
              <a:t>Sugging</a:t>
            </a:r>
            <a:r>
              <a:rPr lang="en-AU" cap="none" dirty="0" smtClean="0">
                <a:latin typeface="Calibri" charset="0"/>
                <a:ea typeface="Calibri" charset="0"/>
                <a:cs typeface="Calibri" charset="0"/>
              </a:rPr>
              <a:t> - is the pretence of market research where the real purpose is to sell products to a consumer who has expressed no desire to purchase them. The purpose of the practice is to deceive the customer.  It is illegal in </a:t>
            </a:r>
            <a:r>
              <a:rPr lang="en-AU" cap="none" dirty="0">
                <a:latin typeface="Calibri" charset="0"/>
                <a:ea typeface="Calibri" charset="0"/>
                <a:cs typeface="Calibri" charset="0"/>
              </a:rPr>
              <a:t>A</a:t>
            </a:r>
            <a:r>
              <a:rPr lang="en-AU" cap="none" dirty="0" smtClean="0">
                <a:latin typeface="Calibri" charset="0"/>
                <a:ea typeface="Calibri" charset="0"/>
                <a:cs typeface="Calibri" charset="0"/>
              </a:rPr>
              <a:t>ustralia but very difficult to detect.</a:t>
            </a:r>
            <a:endParaRPr lang="en-US" cap="none" dirty="0" smtClean="0">
              <a:latin typeface="Calibri" charset="0"/>
              <a:ea typeface="Calibri" charset="0"/>
              <a:cs typeface="Calibri" charset="0"/>
            </a:endParaRPr>
          </a:p>
          <a:p>
            <a:endParaRPr lang="en-US" dirty="0"/>
          </a:p>
        </p:txBody>
      </p:sp>
    </p:spTree>
    <p:extLst>
      <p:ext uri="{BB962C8B-B14F-4D97-AF65-F5344CB8AC3E}">
        <p14:creationId xmlns:p14="http://schemas.microsoft.com/office/powerpoint/2010/main" val="1081247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717314" y="685800"/>
            <a:ext cx="3864586" cy="5564394"/>
          </a:xfrm>
        </p:spPr>
      </p:pic>
    </p:spTree>
    <p:extLst>
      <p:ext uri="{BB962C8B-B14F-4D97-AF65-F5344CB8AC3E}">
        <p14:creationId xmlns:p14="http://schemas.microsoft.com/office/powerpoint/2010/main" val="2084984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17524" y="927100"/>
            <a:ext cx="10398013" cy="3656012"/>
          </a:xfrm>
        </p:spPr>
      </p:pic>
    </p:spTree>
    <p:extLst>
      <p:ext uri="{BB962C8B-B14F-4D97-AF65-F5344CB8AC3E}">
        <p14:creationId xmlns:p14="http://schemas.microsoft.com/office/powerpoint/2010/main" val="115641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35870" y="685800"/>
            <a:ext cx="11496744" cy="4778375"/>
          </a:xfrm>
        </p:spPr>
      </p:pic>
    </p:spTree>
    <p:extLst>
      <p:ext uri="{BB962C8B-B14F-4D97-AF65-F5344CB8AC3E}">
        <p14:creationId xmlns:p14="http://schemas.microsoft.com/office/powerpoint/2010/main" val="894083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Psychological factors influencing customer choice </a:t>
            </a:r>
            <a:endParaRPr lang="en-US" dirty="0"/>
          </a:p>
        </p:txBody>
      </p:sp>
      <p:sp>
        <p:nvSpPr>
          <p:cNvPr id="3" name="Content Placeholder 2"/>
          <p:cNvSpPr>
            <a:spLocks noGrp="1"/>
          </p:cNvSpPr>
          <p:nvPr>
            <p:ph sz="quarter" idx="13"/>
          </p:nvPr>
        </p:nvSpPr>
        <p:spPr/>
        <p:txBody>
          <a:bodyPr>
            <a:normAutofit/>
          </a:bodyPr>
          <a:lstStyle/>
          <a:p>
            <a:r>
              <a:rPr lang="en-US" cap="none" dirty="0" smtClean="0">
                <a:latin typeface="Calibri" charset="0"/>
                <a:ea typeface="Calibri" charset="0"/>
                <a:cs typeface="Calibri" charset="0"/>
              </a:rPr>
              <a:t>Psychological factors influencing customer choice are very significant. </a:t>
            </a:r>
          </a:p>
          <a:p>
            <a:r>
              <a:rPr lang="en-US" cap="none" dirty="0" smtClean="0">
                <a:latin typeface="Calibri" charset="0"/>
                <a:ea typeface="Calibri" charset="0"/>
                <a:cs typeface="Calibri" charset="0"/>
              </a:rPr>
              <a:t>Psychological factors refer to the way we think, feel and reason when we decide to select a particular product and include things like the way we perceive the product, our personality, lifestyle and attitudes and beliefs. </a:t>
            </a:r>
          </a:p>
          <a:p>
            <a:r>
              <a:rPr lang="en-US" cap="none" dirty="0" smtClean="0">
                <a:latin typeface="Calibri" charset="0"/>
                <a:ea typeface="Calibri" charset="0"/>
                <a:cs typeface="Calibri" charset="0"/>
              </a:rPr>
              <a:t>It can be really helpful to understand what the customer is feeling and reasoning, because product features can be added that help the customer gain a more </a:t>
            </a:r>
            <a:r>
              <a:rPr lang="en-US" cap="none" dirty="0" err="1" smtClean="0">
                <a:latin typeface="Calibri" charset="0"/>
                <a:ea typeface="Calibri" charset="0"/>
                <a:cs typeface="Calibri" charset="0"/>
              </a:rPr>
              <a:t>favourable</a:t>
            </a:r>
            <a:r>
              <a:rPr lang="en-US" cap="none" dirty="0" smtClean="0">
                <a:latin typeface="Calibri" charset="0"/>
                <a:ea typeface="Calibri" charset="0"/>
                <a:cs typeface="Calibri" charset="0"/>
              </a:rPr>
              <a:t> feeling to the product. </a:t>
            </a:r>
          </a:p>
          <a:p>
            <a:endParaRPr lang="en-US" dirty="0"/>
          </a:p>
        </p:txBody>
      </p:sp>
    </p:spTree>
    <p:extLst>
      <p:ext uri="{BB962C8B-B14F-4D97-AF65-F5344CB8AC3E}">
        <p14:creationId xmlns:p14="http://schemas.microsoft.com/office/powerpoint/2010/main" val="463809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r>
              <a:rPr lang="en-US" cap="none" dirty="0" smtClean="0">
                <a:latin typeface="Calibri" charset="0"/>
                <a:ea typeface="Calibri" charset="0"/>
                <a:cs typeface="Calibri" charset="0"/>
              </a:rPr>
              <a:t>Why, for example do you tend to buy brands? </a:t>
            </a:r>
          </a:p>
          <a:p>
            <a:r>
              <a:rPr lang="en-US" cap="none" dirty="0" smtClean="0">
                <a:latin typeface="Calibri" charset="0"/>
                <a:ea typeface="Calibri" charset="0"/>
                <a:cs typeface="Calibri" charset="0"/>
              </a:rPr>
              <a:t>A brand is a design, logo, name (often a combination) that distinguishes a business’s products from competing products. </a:t>
            </a:r>
          </a:p>
          <a:p>
            <a:r>
              <a:rPr lang="en-US" cap="none" dirty="0" smtClean="0">
                <a:latin typeface="Calibri" charset="0"/>
                <a:ea typeface="Calibri" charset="0"/>
                <a:cs typeface="Calibri" charset="0"/>
              </a:rPr>
              <a:t>The reason is mostly that that brand provides you with the psychological benefits of confidence, esteem and total satisfaction in the brand. </a:t>
            </a:r>
          </a:p>
          <a:p>
            <a:endParaRPr lang="en-US" dirty="0"/>
          </a:p>
        </p:txBody>
      </p:sp>
    </p:spTree>
    <p:extLst>
      <p:ext uri="{BB962C8B-B14F-4D97-AF65-F5344CB8AC3E}">
        <p14:creationId xmlns:p14="http://schemas.microsoft.com/office/powerpoint/2010/main" val="1455667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Sociocultural factors influencing customer choice </a:t>
            </a:r>
            <a:endParaRPr lang="en-US" dirty="0"/>
          </a:p>
        </p:txBody>
      </p:sp>
      <p:sp>
        <p:nvSpPr>
          <p:cNvPr id="3" name="Content Placeholder 2"/>
          <p:cNvSpPr>
            <a:spLocks noGrp="1"/>
          </p:cNvSpPr>
          <p:nvPr>
            <p:ph sz="quarter" idx="13"/>
          </p:nvPr>
        </p:nvSpPr>
        <p:spPr/>
        <p:txBody>
          <a:bodyPr/>
          <a:lstStyle/>
          <a:p>
            <a:r>
              <a:rPr lang="en-US" cap="none" dirty="0" smtClean="0">
                <a:latin typeface="Calibri" charset="0"/>
                <a:ea typeface="Calibri" charset="0"/>
                <a:cs typeface="Calibri" charset="0"/>
              </a:rPr>
              <a:t>Sociocultural factors can also be important when customers choose some products. </a:t>
            </a:r>
          </a:p>
          <a:p>
            <a:r>
              <a:rPr lang="en-US" cap="none" dirty="0" smtClean="0">
                <a:latin typeface="Calibri" charset="0"/>
                <a:ea typeface="Calibri" charset="0"/>
                <a:cs typeface="Calibri" charset="0"/>
              </a:rPr>
              <a:t>Sociocultural factors are those influences from the society and culture the customer is a part of. </a:t>
            </a:r>
          </a:p>
          <a:p>
            <a:r>
              <a:rPr lang="en-US" cap="none" dirty="0" smtClean="0">
                <a:latin typeface="Calibri" charset="0"/>
                <a:ea typeface="Calibri" charset="0"/>
                <a:cs typeface="Calibri" charset="0"/>
              </a:rPr>
              <a:t>These influences refer to things like social class, family, household type, roles and status. </a:t>
            </a:r>
          </a:p>
          <a:p>
            <a:r>
              <a:rPr lang="en-US" cap="none" dirty="0" smtClean="0">
                <a:latin typeface="Calibri" charset="0"/>
                <a:ea typeface="Calibri" charset="0"/>
                <a:cs typeface="Calibri" charset="0"/>
              </a:rPr>
              <a:t>You need only think of products such as haircuts, or hair styling and clothing to </a:t>
            </a:r>
            <a:r>
              <a:rPr lang="en-US" cap="none" dirty="0" err="1" smtClean="0">
                <a:latin typeface="Calibri" charset="0"/>
                <a:ea typeface="Calibri" charset="0"/>
                <a:cs typeface="Calibri" charset="0"/>
              </a:rPr>
              <a:t>realise</a:t>
            </a:r>
            <a:r>
              <a:rPr lang="en-US" cap="none" dirty="0" smtClean="0">
                <a:latin typeface="Calibri" charset="0"/>
                <a:ea typeface="Calibri" charset="0"/>
                <a:cs typeface="Calibri" charset="0"/>
              </a:rPr>
              <a:t> the influence your family, peers and school have on your choices. </a:t>
            </a:r>
          </a:p>
          <a:p>
            <a:endParaRPr lang="en-US" dirty="0"/>
          </a:p>
        </p:txBody>
      </p:sp>
    </p:spTree>
    <p:extLst>
      <p:ext uri="{BB962C8B-B14F-4D97-AF65-F5344CB8AC3E}">
        <p14:creationId xmlns:p14="http://schemas.microsoft.com/office/powerpoint/2010/main" val="451914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r>
              <a:rPr lang="en-US" cap="none" dirty="0" smtClean="0">
                <a:latin typeface="Calibri" charset="0"/>
                <a:ea typeface="Calibri" charset="0"/>
                <a:cs typeface="Calibri" charset="0"/>
              </a:rPr>
              <a:t>For these reasons, changes in society and social structures need to be carefully monitored. </a:t>
            </a:r>
          </a:p>
          <a:p>
            <a:r>
              <a:rPr lang="en-US" cap="none" dirty="0" smtClean="0">
                <a:latin typeface="Calibri" charset="0"/>
                <a:ea typeface="Calibri" charset="0"/>
                <a:cs typeface="Calibri" charset="0"/>
              </a:rPr>
              <a:t>The trend towards the healthy lifestyle is one of the most significant sociocultural influences. </a:t>
            </a:r>
          </a:p>
          <a:p>
            <a:r>
              <a:rPr lang="en-US" cap="none" dirty="0" smtClean="0">
                <a:latin typeface="Calibri" charset="0"/>
                <a:ea typeface="Calibri" charset="0"/>
                <a:cs typeface="Calibri" charset="0"/>
              </a:rPr>
              <a:t>Increasingly, there is a strong social reaction to the aggressive advertising of products with too much fat to children, and there are opportunities to develop products that cater to these changes. </a:t>
            </a:r>
          </a:p>
          <a:p>
            <a:endParaRPr lang="en-US" dirty="0"/>
          </a:p>
        </p:txBody>
      </p:sp>
    </p:spTree>
    <p:extLst>
      <p:ext uri="{BB962C8B-B14F-4D97-AF65-F5344CB8AC3E}">
        <p14:creationId xmlns:p14="http://schemas.microsoft.com/office/powerpoint/2010/main" val="1199223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Economic factors influencing customer choice </a:t>
            </a:r>
            <a:endParaRPr lang="en-US" dirty="0"/>
          </a:p>
        </p:txBody>
      </p:sp>
      <p:sp>
        <p:nvSpPr>
          <p:cNvPr id="3" name="Content Placeholder 2"/>
          <p:cNvSpPr>
            <a:spLocks noGrp="1"/>
          </p:cNvSpPr>
          <p:nvPr>
            <p:ph sz="quarter" idx="13"/>
          </p:nvPr>
        </p:nvSpPr>
        <p:spPr>
          <a:xfrm>
            <a:off x="685801" y="2317396"/>
            <a:ext cx="10394707" cy="3311189"/>
          </a:xfrm>
        </p:spPr>
        <p:txBody>
          <a:bodyPr>
            <a:normAutofit fontScale="92500" lnSpcReduction="20000"/>
          </a:bodyPr>
          <a:lstStyle/>
          <a:p>
            <a:r>
              <a:rPr lang="en-US" cap="none" dirty="0" smtClean="0">
                <a:latin typeface="Calibri" charset="0"/>
                <a:ea typeface="Calibri" charset="0"/>
                <a:cs typeface="Calibri" charset="0"/>
              </a:rPr>
              <a:t>The global financial crisis in 2009 demonstrated the importance of economic factors in influencing customer choice. </a:t>
            </a:r>
          </a:p>
          <a:p>
            <a:r>
              <a:rPr lang="en-US" cap="none" dirty="0" smtClean="0">
                <a:latin typeface="Calibri" charset="0"/>
                <a:ea typeface="Calibri" charset="0"/>
                <a:cs typeface="Calibri" charset="0"/>
              </a:rPr>
              <a:t>Economic factors refer to changes in spending and income in the wider economy. </a:t>
            </a:r>
          </a:p>
          <a:p>
            <a:r>
              <a:rPr lang="en-US" cap="none" dirty="0" smtClean="0">
                <a:latin typeface="Calibri" charset="0"/>
                <a:ea typeface="Calibri" charset="0"/>
                <a:cs typeface="Calibri" charset="0"/>
              </a:rPr>
              <a:t>When an economy is growing and confidence is high, customers are more inclined to make large purchases such as cars, furniture and whitegoods. </a:t>
            </a:r>
          </a:p>
          <a:p>
            <a:r>
              <a:rPr lang="en-US" cap="none" dirty="0" smtClean="0">
                <a:latin typeface="Calibri" charset="0"/>
                <a:ea typeface="Calibri" charset="0"/>
                <a:cs typeface="Calibri" charset="0"/>
              </a:rPr>
              <a:t>However, if there is a loss of confidence, as there was following the global financial crisis in 2009, customers react by increasing their savings. </a:t>
            </a:r>
          </a:p>
          <a:p>
            <a:r>
              <a:rPr lang="en-US" cap="none" dirty="0" smtClean="0">
                <a:latin typeface="Calibri" charset="0"/>
                <a:ea typeface="Calibri" charset="0"/>
                <a:cs typeface="Calibri" charset="0"/>
              </a:rPr>
              <a:t>Several years later in 2011 major retail stores such as </a:t>
            </a:r>
            <a:r>
              <a:rPr lang="en-US" cap="none" dirty="0" err="1" smtClean="0">
                <a:latin typeface="Calibri" charset="0"/>
                <a:ea typeface="Calibri" charset="0"/>
                <a:cs typeface="Calibri" charset="0"/>
              </a:rPr>
              <a:t>david</a:t>
            </a:r>
            <a:r>
              <a:rPr lang="en-US" cap="none" dirty="0" smtClean="0">
                <a:latin typeface="Calibri" charset="0"/>
                <a:ea typeface="Calibri" charset="0"/>
                <a:cs typeface="Calibri" charset="0"/>
              </a:rPr>
              <a:t> jones were relying on ‘sales’ to persuade customers to purchase products. </a:t>
            </a:r>
          </a:p>
          <a:p>
            <a:endParaRPr lang="en-US" dirty="0"/>
          </a:p>
        </p:txBody>
      </p:sp>
    </p:spTree>
    <p:extLst>
      <p:ext uri="{BB962C8B-B14F-4D97-AF65-F5344CB8AC3E}">
        <p14:creationId xmlns:p14="http://schemas.microsoft.com/office/powerpoint/2010/main" val="955558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Government factors influencing customer choice </a:t>
            </a:r>
            <a:endParaRPr lang="en-US" dirty="0"/>
          </a:p>
        </p:txBody>
      </p:sp>
      <p:sp>
        <p:nvSpPr>
          <p:cNvPr id="3" name="Content Placeholder 2"/>
          <p:cNvSpPr>
            <a:spLocks noGrp="1"/>
          </p:cNvSpPr>
          <p:nvPr>
            <p:ph sz="quarter" idx="13"/>
          </p:nvPr>
        </p:nvSpPr>
        <p:spPr>
          <a:xfrm>
            <a:off x="685800" y="2063396"/>
            <a:ext cx="10394707" cy="4007204"/>
          </a:xfrm>
        </p:spPr>
        <p:txBody>
          <a:bodyPr/>
          <a:lstStyle/>
          <a:p>
            <a:r>
              <a:rPr lang="en-US" cap="none" dirty="0" smtClean="0">
                <a:latin typeface="Calibri" charset="0"/>
                <a:ea typeface="Calibri" charset="0"/>
                <a:cs typeface="Calibri" charset="0"/>
              </a:rPr>
              <a:t>Government factors influence customer choice in a number of areas. </a:t>
            </a:r>
          </a:p>
          <a:p>
            <a:r>
              <a:rPr lang="en-US" cap="none" dirty="0" smtClean="0">
                <a:latin typeface="Calibri" charset="0"/>
                <a:ea typeface="Calibri" charset="0"/>
                <a:cs typeface="Calibri" charset="0"/>
              </a:rPr>
              <a:t>Government factors refer to the capacity of a government to tax, make grants and implement laws and regulations that impact on the type of product a business markets and the price. </a:t>
            </a:r>
          </a:p>
          <a:p>
            <a:r>
              <a:rPr lang="en-US" cap="none" dirty="0" smtClean="0">
                <a:latin typeface="Calibri" charset="0"/>
                <a:ea typeface="Calibri" charset="0"/>
                <a:cs typeface="Calibri" charset="0"/>
              </a:rPr>
              <a:t>The regulations on tobacco packaging are an obvious example. </a:t>
            </a:r>
          </a:p>
          <a:p>
            <a:r>
              <a:rPr lang="en-US" cap="none" dirty="0" smtClean="0">
                <a:latin typeface="Calibri" charset="0"/>
                <a:ea typeface="Calibri" charset="0"/>
                <a:cs typeface="Calibri" charset="0"/>
              </a:rPr>
              <a:t>The federal government required cigarettes to be sold in plain packages. </a:t>
            </a:r>
          </a:p>
          <a:p>
            <a:r>
              <a:rPr lang="en-US" cap="none" dirty="0" smtClean="0">
                <a:latin typeface="Calibri" charset="0"/>
                <a:ea typeface="Calibri" charset="0"/>
                <a:cs typeface="Calibri" charset="0"/>
              </a:rPr>
              <a:t>The purpose was to make the product less attractive to young people and in this way reduce the overall level of smoking. </a:t>
            </a:r>
          </a:p>
          <a:p>
            <a:endParaRPr lang="en-US" cap="none" dirty="0">
              <a:latin typeface="Calibri" charset="0"/>
              <a:ea typeface="Calibri" charset="0"/>
              <a:cs typeface="Calibri" charset="0"/>
            </a:endParaRPr>
          </a:p>
        </p:txBody>
      </p:sp>
    </p:spTree>
    <p:extLst>
      <p:ext uri="{BB962C8B-B14F-4D97-AF65-F5344CB8AC3E}">
        <p14:creationId xmlns:p14="http://schemas.microsoft.com/office/powerpoint/2010/main" val="385804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6700"/>
            <a:ext cx="10396882" cy="1151965"/>
          </a:xfrm>
        </p:spPr>
        <p:txBody>
          <a:bodyPr>
            <a:noAutofit/>
          </a:bodyPr>
          <a:lstStyle/>
          <a:p>
            <a:r>
              <a:rPr lang="en-US" sz="3200" dirty="0" smtClean="0"/>
              <a:t>Copy the following table into your books.</a:t>
            </a:r>
            <a:endParaRPr lang="en-US" sz="3200"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30401" y="1625600"/>
            <a:ext cx="10507681" cy="4689475"/>
          </a:xfrm>
        </p:spPr>
      </p:pic>
    </p:spTree>
    <p:extLst>
      <p:ext uri="{BB962C8B-B14F-4D97-AF65-F5344CB8AC3E}">
        <p14:creationId xmlns:p14="http://schemas.microsoft.com/office/powerpoint/2010/main" val="12458244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 Event</Template>
  <TotalTime>31</TotalTime>
  <Words>1148</Words>
  <Application>Microsoft Macintosh PowerPoint</Application>
  <PresentationFormat>Widescreen</PresentationFormat>
  <Paragraphs>66</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Calibri</vt:lpstr>
      <vt:lpstr>Impact</vt:lpstr>
      <vt:lpstr>Arial</vt:lpstr>
      <vt:lpstr>Main Event</vt:lpstr>
      <vt:lpstr>Influences on Marketing</vt:lpstr>
      <vt:lpstr>PowerPoint Presentation</vt:lpstr>
      <vt:lpstr>Psychological factors influencing customer choice </vt:lpstr>
      <vt:lpstr>PowerPoint Presentation</vt:lpstr>
      <vt:lpstr>Sociocultural factors influencing customer choice </vt:lpstr>
      <vt:lpstr>PowerPoint Presentation</vt:lpstr>
      <vt:lpstr>Economic factors influencing customer choice </vt:lpstr>
      <vt:lpstr>Government factors influencing customer choice </vt:lpstr>
      <vt:lpstr>Copy the following table into your books.</vt:lpstr>
      <vt:lpstr>Consumer laws </vt:lpstr>
      <vt:lpstr>Deceptive and misleading advertising </vt:lpstr>
      <vt:lpstr>Price discrimination </vt:lpstr>
      <vt:lpstr>Implied conditions </vt:lpstr>
      <vt:lpstr>Warranties </vt:lpstr>
      <vt:lpstr>PowerPoint Presentation</vt:lpstr>
      <vt:lpstr>Ethical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Influences on Marketing</dc:title>
  <dc:creator>Hammond, Kelly</dc:creator>
  <cp:lastModifiedBy>Hammond, Kelly</cp:lastModifiedBy>
  <cp:revision>3</cp:revision>
  <dcterms:created xsi:type="dcterms:W3CDTF">2016-02-07T08:16:11Z</dcterms:created>
  <dcterms:modified xsi:type="dcterms:W3CDTF">2016-02-07T08:47:46Z</dcterms:modified>
</cp:coreProperties>
</file>