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handoutMasterIdLst>
    <p:handoutMasterId r:id="rId29"/>
  </p:handoutMasterIdLst>
  <p:sldIdLst>
    <p:sldId id="256" r:id="rId5"/>
    <p:sldId id="265" r:id="rId6"/>
    <p:sldId id="272" r:id="rId7"/>
    <p:sldId id="262" r:id="rId8"/>
    <p:sldId id="273" r:id="rId9"/>
    <p:sldId id="258" r:id="rId10"/>
    <p:sldId id="260" r:id="rId11"/>
    <p:sldId id="275" r:id="rId12"/>
    <p:sldId id="261"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36" autoAdjust="0"/>
    <p:restoredTop sz="95631" autoAdjust="0"/>
  </p:normalViewPr>
  <p:slideViewPr>
    <p:cSldViewPr snapToGrid="0">
      <p:cViewPr varScale="1">
        <p:scale>
          <a:sx n="87" d="100"/>
          <a:sy n="87" d="100"/>
        </p:scale>
        <p:origin x="224" y="504"/>
      </p:cViewPr>
      <p:guideLst>
        <p:guide pos="3840"/>
        <p:guide orient="horz" pos="2160"/>
      </p:guideLst>
    </p:cSldViewPr>
  </p:slid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5.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3"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t>10/19/15</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t>10/19/15</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1" y="0"/>
            <a:ext cx="12188826" cy="1905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9" name="Rectangle 8"/>
          <p:cNvSpPr/>
          <p:nvPr/>
        </p:nvSpPr>
        <p:spPr>
          <a:xfrm>
            <a:off x="-1" y="5102352"/>
            <a:ext cx="12188826" cy="175564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2" name="Title 1"/>
          <p:cNvSpPr>
            <a:spLocks noGrp="1"/>
          </p:cNvSpPr>
          <p:nvPr>
            <p:ph type="ctrTitle"/>
          </p:nvPr>
        </p:nvSpPr>
        <p:spPr>
          <a:xfrm>
            <a:off x="1295400" y="2286000"/>
            <a:ext cx="9601200" cy="1517904"/>
          </a:xfrm>
        </p:spPr>
        <p:txBody>
          <a:bodyPr anchor="b"/>
          <a:lstStyle>
            <a:lvl1pPr algn="ctr">
              <a:defRPr sz="5400"/>
            </a:lvl1pPr>
          </a:lstStyle>
          <a:p>
            <a:r>
              <a:rPr lang="en-AU" smtClean="0"/>
              <a:t>Click to edit Master title style</a:t>
            </a:r>
            <a:endParaRPr/>
          </a:p>
        </p:txBody>
      </p:sp>
      <p:sp>
        <p:nvSpPr>
          <p:cNvPr id="3" name="Subtitle 2"/>
          <p:cNvSpPr>
            <a:spLocks noGrp="1"/>
          </p:cNvSpPr>
          <p:nvPr>
            <p:ph type="subTitle" idx="1"/>
          </p:nvPr>
        </p:nvSpPr>
        <p:spPr>
          <a:xfrm>
            <a:off x="1295400" y="3959352"/>
            <a:ext cx="9601200" cy="914400"/>
          </a:xfrm>
        </p:spPr>
        <p:txBody>
          <a:bodyPr>
            <a:normAutofit/>
          </a:bodyPr>
          <a:lstStyle>
            <a:lvl1pPr marL="0" indent="0" algn="ctr">
              <a:spcBef>
                <a:spcPts val="0"/>
              </a:spcBef>
              <a:buNone/>
              <a:defRPr sz="2000" cap="all" baseline="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AU" smtClean="0"/>
              <a:t>Click to edit Master subtitle style</a:t>
            </a:r>
            <a:endParaRPr/>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t>10/19/15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en-AU" smtClean="0"/>
              <a:t>Click to edit Master title style</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t>10/19/15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t>10/19/15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274320"/>
            <a:ext cx="12192000" cy="6309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295400" y="2130552"/>
            <a:ext cx="9601200" cy="2359152"/>
          </a:xfrm>
        </p:spPr>
        <p:txBody>
          <a:bodyPr anchor="b">
            <a:normAutofit/>
          </a:bodyPr>
          <a:lstStyle>
            <a:lvl1pPr algn="ctr">
              <a:defRPr sz="5400" b="0"/>
            </a:lvl1pPr>
          </a:lstStyle>
          <a:p>
            <a:r>
              <a:rPr lang="en-AU" smtClean="0"/>
              <a:t>Click to edit Master title style</a:t>
            </a:r>
            <a:endParaRPr/>
          </a:p>
        </p:txBody>
      </p:sp>
      <p:sp>
        <p:nvSpPr>
          <p:cNvPr id="3" name="Text Placeholder 2"/>
          <p:cNvSpPr>
            <a:spLocks noGrp="1"/>
          </p:cNvSpPr>
          <p:nvPr>
            <p:ph type="body" idx="1"/>
          </p:nvPr>
        </p:nvSpPr>
        <p:spPr>
          <a:xfrm>
            <a:off x="1295400" y="4572000"/>
            <a:ext cx="9601200" cy="841248"/>
          </a:xfrm>
        </p:spPr>
        <p:txBody>
          <a:bodyPr anchor="t"/>
          <a:lstStyle>
            <a:lvl1pPr marL="0" indent="0" algn="ctr">
              <a:spcBef>
                <a:spcPts val="0"/>
              </a:spcBef>
              <a:buNone/>
              <a:defRPr sz="20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9E583DDF-CA54-461A-A486-592D2374C532}" type="datetimeFigureOut">
              <a:rPr lang="en-US"/>
              <a:t>10/19/15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134112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4" name="Content Placeholder 3"/>
          <p:cNvSpPr>
            <a:spLocks noGrp="1"/>
          </p:cNvSpPr>
          <p:nvPr>
            <p:ph sz="half" idx="2"/>
          </p:nvPr>
        </p:nvSpPr>
        <p:spPr>
          <a:xfrm>
            <a:off x="627888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5" name="Date Placeholder 4"/>
          <p:cNvSpPr>
            <a:spLocks noGrp="1"/>
          </p:cNvSpPr>
          <p:nvPr>
            <p:ph type="dt" sz="half" idx="10"/>
          </p:nvPr>
        </p:nvSpPr>
        <p:spPr/>
        <p:txBody>
          <a:bodyPr/>
          <a:lstStyle/>
          <a:p>
            <a:fld id="{0A879FD0-C37A-4F50-8F3B-5FA0D9D0B42F}" type="datetimeFigureOut">
              <a:rPr lang="en-US"/>
              <a:t>10/19/15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D06EF73-9DB8-4763-865F-2F88181A4732}" type="slidenum">
              <a:rPr/>
              <a:t>‹#›</a:t>
            </a:fld>
            <a:endParaRPr/>
          </a:p>
        </p:txBody>
      </p:sp>
    </p:spTree>
    <p:extLst>
      <p:ext uri="{BB962C8B-B14F-4D97-AF65-F5344CB8AC3E}">
        <p14:creationId xmlns:p14="http://schemas.microsoft.com/office/powerpoint/2010/main" val="2923056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a:p>
        </p:txBody>
      </p:sp>
      <p:sp>
        <p:nvSpPr>
          <p:cNvPr id="3" name="Text Placeholder 2"/>
          <p:cNvSpPr>
            <a:spLocks noGrp="1"/>
          </p:cNvSpPr>
          <p:nvPr>
            <p:ph type="body" idx="1"/>
          </p:nvPr>
        </p:nvSpPr>
        <p:spPr>
          <a:xfrm>
            <a:off x="1341120" y="1837464"/>
            <a:ext cx="4572000" cy="766588"/>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134112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5" name="Text Placeholder 4"/>
          <p:cNvSpPr>
            <a:spLocks noGrp="1"/>
          </p:cNvSpPr>
          <p:nvPr>
            <p:ph type="body" sz="quarter" idx="3"/>
          </p:nvPr>
        </p:nvSpPr>
        <p:spPr>
          <a:xfrm>
            <a:off x="6278880" y="1837464"/>
            <a:ext cx="4572000" cy="766588"/>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627888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7" name="Date Placeholder 6"/>
          <p:cNvSpPr>
            <a:spLocks noGrp="1"/>
          </p:cNvSpPr>
          <p:nvPr>
            <p:ph type="dt" sz="half" idx="10"/>
          </p:nvPr>
        </p:nvSpPr>
        <p:spPr/>
        <p:txBody>
          <a:bodyPr/>
          <a:lstStyle/>
          <a:p>
            <a:fld id="{9E583DDF-CA54-461A-A486-592D2374C532}" type="datetimeFigureOut">
              <a:rPr lang="en-US"/>
              <a:t>10/19/15</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0570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a:p>
        </p:txBody>
      </p:sp>
      <p:sp>
        <p:nvSpPr>
          <p:cNvPr id="3" name="Date Placeholder 2"/>
          <p:cNvSpPr>
            <a:spLocks noGrp="1"/>
          </p:cNvSpPr>
          <p:nvPr>
            <p:ph type="dt" sz="half" idx="10"/>
          </p:nvPr>
        </p:nvSpPr>
        <p:spPr/>
        <p:txBody>
          <a:bodyPr/>
          <a:lstStyle/>
          <a:p>
            <a:fld id="{9E583DDF-CA54-461A-A486-592D2374C532}" type="datetimeFigureOut">
              <a:rPr lang="en-US"/>
              <a:t>10/19/15</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0" y="0"/>
            <a:ext cx="12188826" cy="2743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2" name="Date Placeholder 1"/>
          <p:cNvSpPr>
            <a:spLocks noGrp="1"/>
          </p:cNvSpPr>
          <p:nvPr>
            <p:ph type="dt" sz="half" idx="10"/>
          </p:nvPr>
        </p:nvSpPr>
        <p:spPr/>
        <p:txBody>
          <a:bodyPr/>
          <a:lstStyle/>
          <a:p>
            <a:fld id="{9E583DDF-CA54-461A-A486-592D2374C532}" type="datetimeFigureOut">
              <a:rPr lang="en-US"/>
              <a:t>10/19/15</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70648" y="2350008"/>
            <a:ext cx="4206240" cy="1993392"/>
          </a:xfrm>
        </p:spPr>
        <p:txBody>
          <a:bodyPr anchor="b">
            <a:normAutofit/>
          </a:bodyPr>
          <a:lstStyle>
            <a:lvl1pPr>
              <a:defRPr sz="3400" b="0"/>
            </a:lvl1pPr>
          </a:lstStyle>
          <a:p>
            <a:r>
              <a:rPr lang="en-AU" smtClean="0"/>
              <a:t>Click to edit Master title style</a:t>
            </a:r>
            <a:endParaRPr/>
          </a:p>
        </p:txBody>
      </p:sp>
      <p:sp>
        <p:nvSpPr>
          <p:cNvPr id="3" name="Content Placeholder 2"/>
          <p:cNvSpPr>
            <a:spLocks noGrp="1"/>
          </p:cNvSpPr>
          <p:nvPr>
            <p:ph idx="1"/>
          </p:nvPr>
        </p:nvSpPr>
        <p:spPr>
          <a:xfrm>
            <a:off x="457200" y="758952"/>
            <a:ext cx="6629400" cy="533095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a:t>10/19/15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70648" y="2350008"/>
            <a:ext cx="4206240" cy="1993392"/>
          </a:xfrm>
        </p:spPr>
        <p:txBody>
          <a:bodyPr anchor="b">
            <a:normAutofit/>
          </a:bodyPr>
          <a:lstStyle>
            <a:lvl1pPr>
              <a:defRPr sz="3400" b="0"/>
            </a:lvl1pPr>
          </a:lstStyle>
          <a:p>
            <a:r>
              <a:rPr lang="en-AU" smtClean="0"/>
              <a:t>Click to edit Master title style</a:t>
            </a:r>
            <a:endParaRPr/>
          </a:p>
        </p:txBody>
      </p:sp>
      <p:sp>
        <p:nvSpPr>
          <p:cNvPr id="3" name="Picture Placeholder 2"/>
          <p:cNvSpPr>
            <a:spLocks noGrp="1"/>
          </p:cNvSpPr>
          <p:nvPr>
            <p:ph type="pic" idx="1"/>
          </p:nvPr>
        </p:nvSpPr>
        <p:spPr>
          <a:xfrm>
            <a:off x="301752" y="502920"/>
            <a:ext cx="6702552" cy="5843016"/>
          </a:xfrm>
          <a:solidFill>
            <a:schemeClr val="accent1">
              <a:lumMod val="40000"/>
              <a:lumOff val="60000"/>
            </a:schemeClr>
          </a:solidFill>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a:t>10/19/15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583680"/>
            <a:ext cx="12188826" cy="2743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2" name="Title Placeholder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r>
              <a:rPr lang="en-AU" smtClean="0"/>
              <a:t>Click to edit Master title style</a:t>
            </a:r>
            <a:endParaRPr/>
          </a:p>
        </p:txBody>
      </p:sp>
      <p:sp>
        <p:nvSpPr>
          <p:cNvPr id="3" name="Text Placeholder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800">
                <a:solidFill>
                  <a:schemeClr val="tx1">
                    <a:tint val="75000"/>
                  </a:schemeClr>
                </a:solidFill>
              </a:defRPr>
            </a:lvl1pPr>
          </a:lstStyle>
          <a:p>
            <a:fld id="{9E583DDF-CA54-461A-A486-592D2374C532}" type="datetimeFigureOut">
              <a:rPr lang="en-US"/>
              <a:pPr/>
              <a:t>10/19/15</a:t>
            </a:fld>
            <a:endParaRPr/>
          </a:p>
        </p:txBody>
      </p:sp>
      <p:sp>
        <p:nvSpPr>
          <p:cNvPr id="5" name="Footer Placeholder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800" cap="all" baseline="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800">
                <a:solidFill>
                  <a:schemeClr val="tx1">
                    <a:tint val="75000"/>
                  </a:schemeClr>
                </a:solidFill>
              </a:defRPr>
            </a:lvl1pPr>
          </a:lstStyle>
          <a:p>
            <a:fld id="{CA8D9AD5-F248-4919-864A-CFD76CC027D6}" type="slidenum">
              <a:rPr/>
              <a:pPr/>
              <a:t>‹#›</a:t>
            </a:fld>
            <a:endParaRPr/>
          </a:p>
        </p:txBody>
      </p:sp>
    </p:spTree>
    <p:extLst>
      <p:ext uri="{BB962C8B-B14F-4D97-AF65-F5344CB8AC3E}">
        <p14:creationId xmlns:p14="http://schemas.microsoft.com/office/powerpoint/2010/main" val="256376095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marL="0" indent="0" algn="l" defTabSz="914400" rtl="0" eaLnBrk="1" latinLnBrk="0" hangingPunct="1">
        <a:lnSpc>
          <a:spcPct val="90000"/>
        </a:lnSpc>
        <a:spcBef>
          <a:spcPct val="0"/>
        </a:spcBef>
        <a:buFont typeface="Arial" pitchFamily="34" charset="0"/>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Role </a:t>
            </a:r>
            <a:r>
              <a:rPr lang="en-US" dirty="0" smtClean="0"/>
              <a:t>of </a:t>
            </a:r>
            <a:r>
              <a:rPr lang="en-US" dirty="0"/>
              <a:t>operations management </a:t>
            </a:r>
            <a:r>
              <a:rPr lang="en-US" dirty="0"/>
              <a:t/>
            </a:r>
            <a:br>
              <a:rPr lang="en-US" dirty="0"/>
            </a:br>
            <a:r>
              <a:rPr lang="en-US" dirty="0"/>
              <a:t>  </a:t>
            </a:r>
            <a:endParaRPr lang="en-US" dirty="0"/>
          </a:p>
        </p:txBody>
      </p:sp>
      <p:sp>
        <p:nvSpPr>
          <p:cNvPr id="3" name="Subtitle 2"/>
          <p:cNvSpPr>
            <a:spLocks noGrp="1"/>
          </p:cNvSpPr>
          <p:nvPr>
            <p:ph type="subTitle" idx="1"/>
          </p:nvPr>
        </p:nvSpPr>
        <p:spPr/>
        <p:txBody>
          <a:bodyPr/>
          <a:lstStyle/>
          <a:p>
            <a:r>
              <a:rPr lang="en-US" dirty="0" smtClean="0"/>
              <a:t>Subtitle</a:t>
            </a:r>
            <a:endParaRPr lang="en-US" dirty="0"/>
          </a:p>
        </p:txBody>
      </p:sp>
    </p:spTree>
    <p:extLst>
      <p:ext uri="{BB962C8B-B14F-4D97-AF65-F5344CB8AC3E}">
        <p14:creationId xmlns:p14="http://schemas.microsoft.com/office/powerpoint/2010/main" val="3250670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11623" y="309717"/>
            <a:ext cx="9509760" cy="5292160"/>
          </a:xfrm>
        </p:spPr>
        <p:txBody>
          <a:bodyPr>
            <a:noAutofit/>
          </a:bodyPr>
          <a:lstStyle/>
          <a:p>
            <a:r>
              <a:rPr lang="en-US" sz="2800" dirty="0"/>
              <a:t>If the strategy is successful, the business will become the leading provider of a particular good or service based on their lowered costs. </a:t>
            </a:r>
            <a:endParaRPr lang="en-US" sz="2800" dirty="0" smtClean="0"/>
          </a:p>
          <a:p>
            <a:endParaRPr lang="en-US" sz="2800" dirty="0"/>
          </a:p>
          <a:p>
            <a:r>
              <a:rPr lang="en-US" sz="2800" dirty="0" smtClean="0"/>
              <a:t>Businesses </a:t>
            </a:r>
            <a:r>
              <a:rPr lang="en-US" sz="2800" dirty="0"/>
              <a:t>adopting a cost leadership strategy commonly have </a:t>
            </a:r>
            <a:r>
              <a:rPr lang="en-US" sz="2800" dirty="0" err="1"/>
              <a:t>standardised</a:t>
            </a:r>
            <a:r>
              <a:rPr lang="en-US" sz="2800" dirty="0"/>
              <a:t> </a:t>
            </a:r>
            <a:r>
              <a:rPr lang="en-US" sz="2800" dirty="0" smtClean="0"/>
              <a:t>products</a:t>
            </a:r>
          </a:p>
          <a:p>
            <a:pPr marL="45720" indent="0">
              <a:buNone/>
            </a:pPr>
            <a:endParaRPr lang="en-US" sz="2800" dirty="0"/>
          </a:p>
          <a:p>
            <a:r>
              <a:rPr lang="en-US" sz="2800" dirty="0"/>
              <a:t>The car manufacturer Kia is well known for being a cost leader. </a:t>
            </a:r>
            <a:endParaRPr lang="en-US" sz="2800" dirty="0" smtClean="0"/>
          </a:p>
          <a:p>
            <a:endParaRPr lang="en-US" sz="2800" dirty="0"/>
          </a:p>
          <a:p>
            <a:r>
              <a:rPr lang="en-US" sz="2800" dirty="0" smtClean="0"/>
              <a:t>It </a:t>
            </a:r>
            <a:r>
              <a:rPr lang="en-US" sz="2800" dirty="0"/>
              <a:t>has concentrated on reducing costs of production but also focused on the ‘look’ of the car because customers will not buy a car that looks cheap.</a:t>
            </a:r>
            <a:endParaRPr lang="en-US" sz="2800" dirty="0"/>
          </a:p>
        </p:txBody>
      </p:sp>
    </p:spTree>
    <p:extLst>
      <p:ext uri="{BB962C8B-B14F-4D97-AF65-F5344CB8AC3E}">
        <p14:creationId xmlns:p14="http://schemas.microsoft.com/office/powerpoint/2010/main" val="2659237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Good/ service differentiation</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211261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4968" y="176982"/>
            <a:ext cx="10526415" cy="5247914"/>
          </a:xfrm>
        </p:spPr>
        <p:txBody>
          <a:bodyPr>
            <a:noAutofit/>
          </a:bodyPr>
          <a:lstStyle/>
          <a:p>
            <a:r>
              <a:rPr lang="en-US" sz="2800" dirty="0"/>
              <a:t>Product differentiation is the way that a business will make their good or service stand out from other similar products. </a:t>
            </a:r>
            <a:endParaRPr lang="en-US" sz="2800" dirty="0" smtClean="0"/>
          </a:p>
          <a:p>
            <a:endParaRPr lang="en-US" sz="2800" dirty="0"/>
          </a:p>
          <a:p>
            <a:r>
              <a:rPr lang="en-US" sz="2800" dirty="0" smtClean="0"/>
              <a:t>A </a:t>
            </a:r>
            <a:r>
              <a:rPr lang="en-US" sz="2800" dirty="0"/>
              <a:t>business will use differentiation so that they can improve sales and/or charge a higher price. </a:t>
            </a:r>
            <a:endParaRPr lang="en-US" sz="2800" dirty="0" smtClean="0"/>
          </a:p>
          <a:p>
            <a:endParaRPr lang="en-US" sz="2800" dirty="0"/>
          </a:p>
          <a:p>
            <a:r>
              <a:rPr lang="en-US" sz="2800" dirty="0" smtClean="0"/>
              <a:t>For </a:t>
            </a:r>
            <a:r>
              <a:rPr lang="en-US" sz="2800" dirty="0"/>
              <a:t>example, airlines will try to differentiate their product so as to attract consumers.  </a:t>
            </a:r>
            <a:endParaRPr lang="en-US" sz="2800" dirty="0" smtClean="0"/>
          </a:p>
          <a:p>
            <a:endParaRPr lang="en-US" sz="2800" dirty="0"/>
          </a:p>
          <a:p>
            <a:r>
              <a:rPr lang="en-US" sz="2800" dirty="0" smtClean="0"/>
              <a:t>Businesses </a:t>
            </a:r>
            <a:r>
              <a:rPr lang="en-US" sz="2800" dirty="0"/>
              <a:t>can differentiate themselves from others by changing obvious aspects such as price, quality or performance but also in more innovative ways such as changing the technology used in the process, speeding up delivery time and building alliances.</a:t>
            </a:r>
            <a:endParaRPr lang="en-US" sz="2800" dirty="0"/>
          </a:p>
        </p:txBody>
      </p:sp>
    </p:spTree>
    <p:extLst>
      <p:ext uri="{BB962C8B-B14F-4D97-AF65-F5344CB8AC3E}">
        <p14:creationId xmlns:p14="http://schemas.microsoft.com/office/powerpoint/2010/main" val="11712224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41120" y="796414"/>
            <a:ext cx="9509760" cy="5233166"/>
          </a:xfrm>
        </p:spPr>
        <p:txBody>
          <a:bodyPr>
            <a:normAutofit/>
          </a:bodyPr>
          <a:lstStyle/>
          <a:p>
            <a:r>
              <a:rPr lang="en-US" sz="2800" dirty="0"/>
              <a:t>Porsche focus on a differentiation strategy to set it apart from other cars in relation to design, marketing and technology. </a:t>
            </a:r>
            <a:endParaRPr lang="en-US" sz="2800" dirty="0" smtClean="0"/>
          </a:p>
          <a:p>
            <a:endParaRPr lang="en-US" sz="2800" dirty="0"/>
          </a:p>
          <a:p>
            <a:r>
              <a:rPr lang="en-US" sz="2800" dirty="0" smtClean="0"/>
              <a:t>For </a:t>
            </a:r>
            <a:r>
              <a:rPr lang="en-US" sz="2800" dirty="0"/>
              <a:t>Porsche, further developing high performance sports cars  also serves as a value adding activity and enhances its reputation.</a:t>
            </a:r>
            <a:endParaRPr lang="en-US" sz="2800" dirty="0"/>
          </a:p>
        </p:txBody>
      </p:sp>
    </p:spTree>
    <p:extLst>
      <p:ext uri="{BB962C8B-B14F-4D97-AF65-F5344CB8AC3E}">
        <p14:creationId xmlns:p14="http://schemas.microsoft.com/office/powerpoint/2010/main" val="21088392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Goods and/or services in different industries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02295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1931445" cy="5454392"/>
          </a:xfrm>
        </p:spPr>
        <p:txBody>
          <a:bodyPr>
            <a:noAutofit/>
          </a:bodyPr>
          <a:lstStyle/>
          <a:p>
            <a:r>
              <a:rPr lang="en-US" sz="2800" dirty="0"/>
              <a:t>The operations function will look different in different businesses depending on their industry category. </a:t>
            </a:r>
            <a:endParaRPr lang="en-US" sz="2800" dirty="0" smtClean="0"/>
          </a:p>
          <a:p>
            <a:endParaRPr lang="en-US" sz="2800" dirty="0"/>
          </a:p>
          <a:p>
            <a:r>
              <a:rPr lang="en-US" sz="2800" dirty="0" smtClean="0"/>
              <a:t>Some </a:t>
            </a:r>
            <a:r>
              <a:rPr lang="en-US" sz="2800" dirty="0"/>
              <a:t>businesses make tangible products known as goods. </a:t>
            </a:r>
            <a:endParaRPr lang="en-US" sz="2800" dirty="0" smtClean="0"/>
          </a:p>
          <a:p>
            <a:endParaRPr lang="en-US" sz="2800" dirty="0"/>
          </a:p>
          <a:p>
            <a:r>
              <a:rPr lang="en-US" sz="2800" dirty="0" smtClean="0"/>
              <a:t>These </a:t>
            </a:r>
            <a:r>
              <a:rPr lang="en-US" sz="2800" dirty="0"/>
              <a:t>businesses are usually found in industries in the primary and secondary sectors. </a:t>
            </a:r>
            <a:endParaRPr lang="en-US" sz="2800" dirty="0" smtClean="0"/>
          </a:p>
          <a:p>
            <a:endParaRPr lang="en-US" sz="2800" dirty="0"/>
          </a:p>
          <a:p>
            <a:r>
              <a:rPr lang="en-US" sz="2800" dirty="0" smtClean="0"/>
              <a:t>For </a:t>
            </a:r>
            <a:r>
              <a:rPr lang="en-US" sz="2800" dirty="0"/>
              <a:t>example, a primary producer, such as a sheep farmer, will provide fleece to a wool manufacturer.  </a:t>
            </a:r>
            <a:endParaRPr lang="en-US" sz="2800" dirty="0"/>
          </a:p>
          <a:p>
            <a:r>
              <a:rPr lang="en-US" sz="2800" dirty="0" smtClean="0"/>
              <a:t>In </a:t>
            </a:r>
            <a:r>
              <a:rPr lang="en-US" sz="2800" dirty="0"/>
              <a:t>these sectors, operations managers will focus on obtaining the materials that go into the making of the product (inputs) and the actual production processes.</a:t>
            </a:r>
            <a:endParaRPr lang="en-US" sz="2800" dirty="0"/>
          </a:p>
        </p:txBody>
      </p:sp>
    </p:spTree>
    <p:extLst>
      <p:ext uri="{BB962C8B-B14F-4D97-AF65-F5344CB8AC3E}">
        <p14:creationId xmlns:p14="http://schemas.microsoft.com/office/powerpoint/2010/main" val="6052415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5471" y="132736"/>
            <a:ext cx="11926529" cy="5601876"/>
          </a:xfrm>
        </p:spPr>
        <p:txBody>
          <a:bodyPr>
            <a:noAutofit/>
          </a:bodyPr>
          <a:lstStyle/>
          <a:p>
            <a:r>
              <a:rPr lang="en-US" sz="2800" dirty="0"/>
              <a:t>Other businesses supply intangible (non-physical) products to customers. </a:t>
            </a:r>
            <a:endParaRPr lang="en-US" sz="2800" dirty="0" smtClean="0"/>
          </a:p>
          <a:p>
            <a:endParaRPr lang="en-US" sz="2800" dirty="0"/>
          </a:p>
          <a:p>
            <a:r>
              <a:rPr lang="en-US" sz="2800" dirty="0" smtClean="0"/>
              <a:t>This </a:t>
            </a:r>
            <a:r>
              <a:rPr lang="en-US" sz="2800" dirty="0"/>
              <a:t>is called a service and the businesses that provide these are found in industries in the tertiary sector. </a:t>
            </a:r>
            <a:endParaRPr lang="en-US" sz="2800" dirty="0" smtClean="0"/>
          </a:p>
          <a:p>
            <a:endParaRPr lang="en-US" sz="2800" dirty="0"/>
          </a:p>
          <a:p>
            <a:r>
              <a:rPr lang="en-US" sz="2800" dirty="0" smtClean="0"/>
              <a:t>The </a:t>
            </a:r>
            <a:r>
              <a:rPr lang="en-US" sz="2800" dirty="0"/>
              <a:t>tertiary sector is where the output is sold to the customer. </a:t>
            </a:r>
            <a:endParaRPr lang="en-US" sz="2800" dirty="0" smtClean="0"/>
          </a:p>
          <a:p>
            <a:endParaRPr lang="en-US" sz="2800" dirty="0"/>
          </a:p>
          <a:p>
            <a:r>
              <a:rPr lang="en-US" sz="2800" dirty="0" smtClean="0"/>
              <a:t>For </a:t>
            </a:r>
            <a:r>
              <a:rPr lang="en-US" sz="2800" dirty="0"/>
              <a:t>example, the banking industry sells financial services to customers and the retail industry sells retail products. </a:t>
            </a:r>
            <a:endParaRPr lang="en-US" sz="2800" dirty="0" smtClean="0"/>
          </a:p>
          <a:p>
            <a:endParaRPr lang="en-US" sz="2800" dirty="0"/>
          </a:p>
          <a:p>
            <a:r>
              <a:rPr lang="en-US" sz="2800" dirty="0" smtClean="0"/>
              <a:t>In </a:t>
            </a:r>
            <a:r>
              <a:rPr lang="en-US" sz="2800" dirty="0"/>
              <a:t>these industries, the operations manager will focus on customer service and after care. </a:t>
            </a:r>
            <a:endParaRPr lang="en-US" sz="2800" dirty="0"/>
          </a:p>
        </p:txBody>
      </p:sp>
    </p:spTree>
    <p:extLst>
      <p:ext uri="{BB962C8B-B14F-4D97-AF65-F5344CB8AC3E}">
        <p14:creationId xmlns:p14="http://schemas.microsoft.com/office/powerpoint/2010/main" val="9219552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Interdependence with other key business functions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7467699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1729" y="412955"/>
            <a:ext cx="11739716" cy="6029579"/>
          </a:xfrm>
        </p:spPr>
        <p:txBody>
          <a:bodyPr>
            <a:normAutofit lnSpcReduction="10000"/>
          </a:bodyPr>
          <a:lstStyle/>
          <a:p>
            <a:r>
              <a:rPr lang="en-US" sz="2800" dirty="0"/>
              <a:t>The operations department brings together the materials and the activities needed for the production of goods and services to meet consumer demand. </a:t>
            </a:r>
            <a:endParaRPr lang="en-US" sz="2800" dirty="0" smtClean="0"/>
          </a:p>
          <a:p>
            <a:r>
              <a:rPr lang="en-US" sz="2800" dirty="0" smtClean="0"/>
              <a:t>It </a:t>
            </a:r>
            <a:r>
              <a:rPr lang="en-US" sz="2800" dirty="0"/>
              <a:t>also shares ideas across the business about how to improve processes or achieve cost savings to bring about best practice. </a:t>
            </a:r>
            <a:endParaRPr lang="en-US" sz="2800" dirty="0" smtClean="0"/>
          </a:p>
          <a:p>
            <a:endParaRPr lang="en-US" sz="2800" dirty="0" smtClean="0"/>
          </a:p>
          <a:p>
            <a:r>
              <a:rPr lang="en-US" sz="2800" dirty="0" smtClean="0"/>
              <a:t>The </a:t>
            </a:r>
            <a:r>
              <a:rPr lang="en-US" sz="2800" dirty="0"/>
              <a:t>operations manager will liaise with the other department in the following ways:-</a:t>
            </a:r>
          </a:p>
          <a:p>
            <a:pPr>
              <a:buFont typeface="Wingdings" charset="2"/>
              <a:buChar char="Ø"/>
            </a:pPr>
            <a:r>
              <a:rPr lang="en-US" sz="2800" dirty="0"/>
              <a:t>Discuss staffing and training and development needs with the Human Resources department/manager.</a:t>
            </a:r>
          </a:p>
          <a:p>
            <a:pPr>
              <a:buFont typeface="Wingdings" charset="2"/>
              <a:buChar char="Ø"/>
            </a:pPr>
            <a:r>
              <a:rPr lang="en-US" sz="2800" dirty="0"/>
              <a:t>Discuss financing requirements with the Accounting and Finance department/manager.</a:t>
            </a:r>
          </a:p>
          <a:p>
            <a:pPr>
              <a:buFont typeface="Wingdings" charset="2"/>
              <a:buChar char="Ø"/>
            </a:pPr>
            <a:r>
              <a:rPr lang="en-US" sz="2800" dirty="0"/>
              <a:t>Discuss product design with the Marketing department/manager.</a:t>
            </a:r>
            <a:endParaRPr lang="en-US" sz="2800" dirty="0"/>
          </a:p>
        </p:txBody>
      </p:sp>
    </p:spTree>
    <p:extLst>
      <p:ext uri="{BB962C8B-B14F-4D97-AF65-F5344CB8AC3E}">
        <p14:creationId xmlns:p14="http://schemas.microsoft.com/office/powerpoint/2010/main" val="13923826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26371" y="972804"/>
            <a:ext cx="9509760" cy="4127627"/>
          </a:xfrm>
        </p:spPr>
        <p:txBody>
          <a:bodyPr>
            <a:normAutofit/>
          </a:bodyPr>
          <a:lstStyle/>
          <a:p>
            <a:r>
              <a:rPr lang="en-US" sz="3200" dirty="0"/>
              <a:t>Therefore, it can be seen that the Operations department carries out a coordinating role in the business to ensure that the prime function (main activity) of the business is carried out efficiently and effectively so that consumer demand is met. </a:t>
            </a:r>
            <a:endParaRPr lang="en-US" sz="3200" dirty="0" smtClean="0"/>
          </a:p>
          <a:p>
            <a:endParaRPr lang="en-US" sz="3200" dirty="0"/>
          </a:p>
          <a:p>
            <a:r>
              <a:rPr lang="en-US" sz="3200" dirty="0" smtClean="0"/>
              <a:t>In </a:t>
            </a:r>
            <a:r>
              <a:rPr lang="en-US" sz="3200" dirty="0"/>
              <a:t>this way the business will be profitable.</a:t>
            </a:r>
            <a:endParaRPr lang="en-US" sz="3200" dirty="0"/>
          </a:p>
        </p:txBody>
      </p:sp>
    </p:spTree>
    <p:extLst>
      <p:ext uri="{BB962C8B-B14F-4D97-AF65-F5344CB8AC3E}">
        <p14:creationId xmlns:p14="http://schemas.microsoft.com/office/powerpoint/2010/main" val="5500778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Lesson Content</a:t>
            </a:r>
            <a:endParaRPr lang="en-US" dirty="0"/>
          </a:p>
        </p:txBody>
      </p:sp>
      <p:sp>
        <p:nvSpPr>
          <p:cNvPr id="14" name="Content Placeholder 13"/>
          <p:cNvSpPr>
            <a:spLocks noGrp="1"/>
          </p:cNvSpPr>
          <p:nvPr>
            <p:ph idx="1"/>
          </p:nvPr>
        </p:nvSpPr>
        <p:spPr/>
        <p:txBody>
          <a:bodyPr/>
          <a:lstStyle/>
          <a:p>
            <a:r>
              <a:rPr lang="en-US" dirty="0"/>
              <a:t>strategic role of operations management – cost leadership, good/service </a:t>
            </a:r>
            <a:r>
              <a:rPr lang="en-US" dirty="0" smtClean="0"/>
              <a:t>differentiation</a:t>
            </a:r>
          </a:p>
          <a:p>
            <a:r>
              <a:rPr lang="en-US" dirty="0" smtClean="0"/>
              <a:t>goods </a:t>
            </a:r>
            <a:r>
              <a:rPr lang="en-US" dirty="0"/>
              <a:t>and/or services in different industries  </a:t>
            </a:r>
            <a:endParaRPr lang="en-US" dirty="0" smtClean="0"/>
          </a:p>
          <a:p>
            <a:r>
              <a:rPr lang="en-US" dirty="0" smtClean="0"/>
              <a:t>interdependence </a:t>
            </a:r>
            <a:r>
              <a:rPr lang="en-US" dirty="0"/>
              <a:t>with other key business functions </a:t>
            </a:r>
            <a:endParaRPr lang="en-US" dirty="0"/>
          </a:p>
        </p:txBody>
      </p:sp>
    </p:spTree>
    <p:extLst>
      <p:ext uri="{BB962C8B-B14F-4D97-AF65-F5344CB8AC3E}">
        <p14:creationId xmlns:p14="http://schemas.microsoft.com/office/powerpoint/2010/main" val="2771859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959100"/>
            <a:ext cx="9601200" cy="2359152"/>
          </a:xfrm>
        </p:spPr>
        <p:txBody>
          <a:bodyPr/>
          <a:lstStyle/>
          <a:p>
            <a:r>
              <a:rPr lang="en-US" b="1" dirty="0"/>
              <a:t>Tiger Airlines – differentiating its product by price</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228600"/>
            <a:ext cx="5384800" cy="2730500"/>
          </a:xfrm>
          <a:prstGeom prst="rect">
            <a:avLst/>
          </a:prstGeom>
        </p:spPr>
      </p:pic>
    </p:spTree>
    <p:extLst>
      <p:ext uri="{BB962C8B-B14F-4D97-AF65-F5344CB8AC3E}">
        <p14:creationId xmlns:p14="http://schemas.microsoft.com/office/powerpoint/2010/main" val="9087334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5869" y="427705"/>
            <a:ext cx="9509760" cy="5247914"/>
          </a:xfrm>
        </p:spPr>
        <p:txBody>
          <a:bodyPr>
            <a:noAutofit/>
          </a:bodyPr>
          <a:lstStyle/>
          <a:p>
            <a:r>
              <a:rPr lang="en-US" sz="2800" dirty="0"/>
              <a:t>Tiger Airlines, a relatively recent arrival in Australia, sells itself as a “low-cost carrier”.  </a:t>
            </a:r>
            <a:endParaRPr lang="en-US" sz="2800" dirty="0" smtClean="0"/>
          </a:p>
          <a:p>
            <a:endParaRPr lang="en-US" sz="2800" dirty="0"/>
          </a:p>
          <a:p>
            <a:r>
              <a:rPr lang="en-US" sz="2800" dirty="0" smtClean="0"/>
              <a:t>In </a:t>
            </a:r>
            <a:r>
              <a:rPr lang="en-US" sz="2800" dirty="0"/>
              <a:t>this way it differentiates itself from other airlines. </a:t>
            </a:r>
            <a:endParaRPr lang="en-US" sz="2800" dirty="0" smtClean="0"/>
          </a:p>
          <a:p>
            <a:endParaRPr lang="en-US" sz="2800" dirty="0"/>
          </a:p>
          <a:p>
            <a:r>
              <a:rPr lang="en-US" sz="2800" dirty="0" smtClean="0"/>
              <a:t>Tiger </a:t>
            </a:r>
            <a:r>
              <a:rPr lang="en-US" sz="2800" dirty="0"/>
              <a:t>Airlines tries to be a cost leader in the airline industry as it aims to keep its costs of operations as low as possible in its bid to attract and retain customers. </a:t>
            </a:r>
            <a:endParaRPr lang="en-US" sz="2800" dirty="0" smtClean="0"/>
          </a:p>
          <a:p>
            <a:endParaRPr lang="en-US" sz="2800" dirty="0"/>
          </a:p>
          <a:p>
            <a:r>
              <a:rPr lang="en-US" sz="2800" dirty="0" smtClean="0"/>
              <a:t>An </a:t>
            </a:r>
            <a:r>
              <a:rPr lang="en-US" sz="2800" dirty="0"/>
              <a:t>example of how it does this is by having its check-in staff also serve at the departure gate.</a:t>
            </a:r>
            <a:endParaRPr lang="en-US" sz="2800" dirty="0"/>
          </a:p>
        </p:txBody>
      </p:sp>
    </p:spTree>
    <p:extLst>
      <p:ext uri="{BB962C8B-B14F-4D97-AF65-F5344CB8AC3E}">
        <p14:creationId xmlns:p14="http://schemas.microsoft.com/office/powerpoint/2010/main" val="8818467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41120" y="324466"/>
            <a:ext cx="9509760" cy="5705114"/>
          </a:xfrm>
        </p:spPr>
        <p:txBody>
          <a:bodyPr>
            <a:normAutofit/>
          </a:bodyPr>
          <a:lstStyle/>
          <a:p>
            <a:r>
              <a:rPr lang="en-US" sz="3200" dirty="0"/>
              <a:t>This means that customers have to arrive for check in earlier than for other airlines as the check in desk closes early to allow staff to go to the departure lounge. </a:t>
            </a:r>
            <a:endParaRPr lang="en-US" sz="3200" dirty="0" smtClean="0"/>
          </a:p>
          <a:p>
            <a:endParaRPr lang="en-US" sz="3200" dirty="0"/>
          </a:p>
          <a:p>
            <a:r>
              <a:rPr lang="en-US" sz="3200" dirty="0" smtClean="0"/>
              <a:t>While </a:t>
            </a:r>
            <a:r>
              <a:rPr lang="en-US" sz="3200" dirty="0"/>
              <a:t>Tiger has had some issues with its operations, and was grounded for over a month due to safety breaches, the fact that Tiger opened services in Sydney suggests that its no frills service is winning customers.</a:t>
            </a:r>
            <a:endParaRPr lang="en-US" sz="3200" dirty="0"/>
          </a:p>
        </p:txBody>
      </p:sp>
    </p:spTree>
    <p:extLst>
      <p:ext uri="{BB962C8B-B14F-4D97-AF65-F5344CB8AC3E}">
        <p14:creationId xmlns:p14="http://schemas.microsoft.com/office/powerpoint/2010/main" val="9358890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707" y="-270059"/>
            <a:ext cx="9509760" cy="1233424"/>
          </a:xfrm>
        </p:spPr>
        <p:txBody>
          <a:bodyPr>
            <a:normAutofit/>
          </a:bodyPr>
          <a:lstStyle/>
          <a:p>
            <a:r>
              <a:rPr lang="en-US" sz="4000" b="1" dirty="0"/>
              <a:t>Review Questions</a:t>
            </a:r>
            <a:endParaRPr lang="en-US" sz="4000" dirty="0"/>
          </a:p>
        </p:txBody>
      </p:sp>
      <p:sp>
        <p:nvSpPr>
          <p:cNvPr id="3" name="Content Placeholder 2"/>
          <p:cNvSpPr>
            <a:spLocks noGrp="1"/>
          </p:cNvSpPr>
          <p:nvPr>
            <p:ph idx="1"/>
          </p:nvPr>
        </p:nvSpPr>
        <p:spPr>
          <a:xfrm>
            <a:off x="1252628" y="1292550"/>
            <a:ext cx="9509760" cy="4127627"/>
          </a:xfrm>
        </p:spPr>
        <p:txBody>
          <a:bodyPr>
            <a:noAutofit/>
          </a:bodyPr>
          <a:lstStyle/>
          <a:p>
            <a:pPr marL="502920" indent="-457200">
              <a:buFont typeface="+mj-lt"/>
              <a:buAutoNum type="arabicPeriod"/>
            </a:pPr>
            <a:r>
              <a:rPr lang="en-US" sz="2400" dirty="0"/>
              <a:t>Outline, with an example, what is meant by value adding.</a:t>
            </a:r>
          </a:p>
          <a:p>
            <a:pPr marL="502920" indent="-457200">
              <a:buFont typeface="+mj-lt"/>
              <a:buAutoNum type="arabicPeriod"/>
            </a:pPr>
            <a:r>
              <a:rPr lang="en-US" sz="2400" dirty="0"/>
              <a:t>Describe the role of the operations management in business.</a:t>
            </a:r>
          </a:p>
          <a:p>
            <a:pPr marL="502920" indent="-457200">
              <a:buFont typeface="+mj-lt"/>
              <a:buAutoNum type="arabicPeriod"/>
            </a:pPr>
            <a:r>
              <a:rPr lang="en-US" sz="2400" dirty="0"/>
              <a:t>Why is it important that the operations manager is involved in setting goals for the whole business? How does the manager interact with other departments?</a:t>
            </a:r>
          </a:p>
          <a:p>
            <a:pPr marL="502920" indent="-457200">
              <a:buFont typeface="+mj-lt"/>
              <a:buAutoNum type="arabicPeriod"/>
            </a:pPr>
            <a:r>
              <a:rPr lang="en-US" sz="2400" dirty="0"/>
              <a:t>Discuss the issues that might arise if a business tries to become a cost leader.</a:t>
            </a:r>
          </a:p>
          <a:p>
            <a:pPr marL="502920" indent="-457200">
              <a:buFont typeface="+mj-lt"/>
              <a:buAutoNum type="arabicPeriod"/>
            </a:pPr>
            <a:r>
              <a:rPr lang="en-US" sz="2400" dirty="0"/>
              <a:t>Distinguish between a good and a service.</a:t>
            </a:r>
          </a:p>
          <a:p>
            <a:pPr marL="502920" indent="-457200">
              <a:buFont typeface="+mj-lt"/>
              <a:buAutoNum type="arabicPeriod"/>
            </a:pPr>
            <a:r>
              <a:rPr lang="en-US" sz="2400" dirty="0"/>
              <a:t>Outline what is meant by product differentiation. Provide an example.</a:t>
            </a:r>
          </a:p>
          <a:p>
            <a:pPr marL="502920" indent="-457200">
              <a:buFont typeface="+mj-lt"/>
              <a:buAutoNum type="arabicPeriod"/>
            </a:pPr>
            <a:r>
              <a:rPr lang="en-US" sz="2400" dirty="0"/>
              <a:t>Describe the ways in which Tiger Airways differentiates its product. How is it able to do this</a:t>
            </a:r>
            <a:r>
              <a:rPr lang="en-US" sz="2400" dirty="0" smtClean="0"/>
              <a:t>?</a:t>
            </a:r>
            <a:endParaRPr lang="en-US" sz="2400" dirty="0"/>
          </a:p>
        </p:txBody>
      </p:sp>
    </p:spTree>
    <p:extLst>
      <p:ext uri="{BB962C8B-B14F-4D97-AF65-F5344CB8AC3E}">
        <p14:creationId xmlns:p14="http://schemas.microsoft.com/office/powerpoint/2010/main" val="10360188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Role of operations management</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30758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41120" y="707924"/>
            <a:ext cx="9509760" cy="5321656"/>
          </a:xfrm>
        </p:spPr>
        <p:txBody>
          <a:bodyPr>
            <a:normAutofit/>
          </a:bodyPr>
          <a:lstStyle/>
          <a:p>
            <a:r>
              <a:rPr lang="en-US" sz="2400" dirty="0"/>
              <a:t>Operation refers to the coordination of those activities in a business that are involved in combining inputs for the purpose of producing an output that is valued by consumers. </a:t>
            </a:r>
            <a:endParaRPr lang="en-US" sz="2400" dirty="0" smtClean="0"/>
          </a:p>
          <a:p>
            <a:endParaRPr lang="en-US" sz="2400" dirty="0"/>
          </a:p>
          <a:p>
            <a:r>
              <a:rPr lang="en-US" sz="2400" dirty="0" smtClean="0"/>
              <a:t>This </a:t>
            </a:r>
            <a:r>
              <a:rPr lang="en-US" sz="2400" dirty="0"/>
              <a:t>process is called value adding. </a:t>
            </a:r>
            <a:endParaRPr lang="en-US" sz="2400" dirty="0" smtClean="0"/>
          </a:p>
          <a:p>
            <a:endParaRPr lang="en-US" sz="2400" dirty="0"/>
          </a:p>
          <a:p>
            <a:r>
              <a:rPr lang="en-US" sz="2400" dirty="0" smtClean="0"/>
              <a:t>For </a:t>
            </a:r>
            <a:r>
              <a:rPr lang="en-US" sz="2400" dirty="0"/>
              <a:t>example, a bag of oranges can go through certain procedures to turn it into bottles of orange juice. </a:t>
            </a:r>
            <a:endParaRPr lang="en-US" sz="2400" dirty="0" smtClean="0"/>
          </a:p>
          <a:p>
            <a:endParaRPr lang="en-US" sz="2400" dirty="0"/>
          </a:p>
          <a:p>
            <a:r>
              <a:rPr lang="en-US" sz="2400" dirty="0" smtClean="0"/>
              <a:t>The </a:t>
            </a:r>
            <a:r>
              <a:rPr lang="en-US" sz="2400" dirty="0"/>
              <a:t>bottles of juice will be worth more than the original bag of oranges because, at each stage of production, value was added.</a:t>
            </a:r>
          </a:p>
          <a:p>
            <a:endParaRPr lang="en-US" dirty="0"/>
          </a:p>
        </p:txBody>
      </p:sp>
    </p:spTree>
    <p:extLst>
      <p:ext uri="{BB962C8B-B14F-4D97-AF65-F5344CB8AC3E}">
        <p14:creationId xmlns:p14="http://schemas.microsoft.com/office/powerpoint/2010/main" val="1891427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41120" y="840658"/>
            <a:ext cx="9509760" cy="5188921"/>
          </a:xfrm>
        </p:spPr>
        <p:txBody>
          <a:bodyPr>
            <a:normAutofit/>
          </a:bodyPr>
          <a:lstStyle/>
          <a:p>
            <a:r>
              <a:rPr lang="en-US" sz="2800" dirty="0"/>
              <a:t>The operations department is responsible for acquiring the inputs and devising the best production methods so that value adding occurs in the most efficient and effective way. </a:t>
            </a:r>
            <a:endParaRPr lang="en-US" sz="2800" dirty="0" smtClean="0"/>
          </a:p>
          <a:p>
            <a:endParaRPr lang="en-US" sz="2800" dirty="0"/>
          </a:p>
          <a:p>
            <a:r>
              <a:rPr lang="en-US" sz="2800" dirty="0" smtClean="0"/>
              <a:t>Thus</a:t>
            </a:r>
            <a:r>
              <a:rPr lang="en-US" sz="2800" dirty="0"/>
              <a:t>, the role of operations management (and the operations manager) is to ensure a smooth production process that contributes to the output of goods and services of an organization.</a:t>
            </a:r>
            <a:endParaRPr lang="en-US" sz="2800" dirty="0"/>
          </a:p>
        </p:txBody>
      </p:sp>
    </p:spTree>
    <p:extLst>
      <p:ext uri="{BB962C8B-B14F-4D97-AF65-F5344CB8AC3E}">
        <p14:creationId xmlns:p14="http://schemas.microsoft.com/office/powerpoint/2010/main" val="11657075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strategic role of operations management – cost leadership, good/service </a:t>
            </a:r>
            <a:r>
              <a:rPr lang="en-US" dirty="0" smtClean="0"/>
              <a:t>differentiation</a:t>
            </a:r>
            <a:endParaRPr lang="en-US" dirty="0"/>
          </a:p>
        </p:txBody>
      </p:sp>
    </p:spTree>
    <p:extLst>
      <p:ext uri="{BB962C8B-B14F-4D97-AF65-F5344CB8AC3E}">
        <p14:creationId xmlns:p14="http://schemas.microsoft.com/office/powerpoint/2010/main" val="1401137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341120" y="589936"/>
            <a:ext cx="9509760" cy="5439644"/>
          </a:xfrm>
        </p:spPr>
        <p:txBody>
          <a:bodyPr>
            <a:normAutofit/>
          </a:bodyPr>
          <a:lstStyle/>
          <a:p>
            <a:r>
              <a:rPr lang="en-US" sz="2400" dirty="0" smtClean="0"/>
              <a:t>The </a:t>
            </a:r>
            <a:r>
              <a:rPr lang="en-US" sz="2400" dirty="0"/>
              <a:t>term strategic refers to things that are important or essential in relation to a plan of action; thus, the strategic role of operations management in business is to play a part in ensuring that the goals of the </a:t>
            </a:r>
            <a:r>
              <a:rPr lang="en-US" sz="2400" dirty="0" err="1"/>
              <a:t>organisation</a:t>
            </a:r>
            <a:r>
              <a:rPr lang="en-US" sz="2400" dirty="0"/>
              <a:t> are met. </a:t>
            </a:r>
            <a:endParaRPr lang="en-US" sz="2400" dirty="0" smtClean="0"/>
          </a:p>
          <a:p>
            <a:endParaRPr lang="en-US" sz="2400" dirty="0"/>
          </a:p>
          <a:p>
            <a:r>
              <a:rPr lang="en-US" sz="2400" dirty="0" smtClean="0"/>
              <a:t>This </a:t>
            </a:r>
            <a:r>
              <a:rPr lang="en-US" sz="2400" dirty="0"/>
              <a:t>means that the operations manager will have to be involved in the development of the business’s goals so that the operations department knows what resources and production methods are needed to meet these goals</a:t>
            </a:r>
            <a:r>
              <a:rPr lang="en-US" sz="2400" dirty="0" smtClean="0"/>
              <a:t>.</a:t>
            </a:r>
          </a:p>
          <a:p>
            <a:pPr marL="45720" indent="0">
              <a:buNone/>
            </a:pPr>
            <a:endParaRPr lang="en-US" sz="2400" dirty="0"/>
          </a:p>
          <a:p>
            <a:r>
              <a:rPr lang="en-US" sz="2400" dirty="0"/>
              <a:t>Cost leaders and differentiation can exist in the same industry. For example, in the car industry.</a:t>
            </a:r>
            <a:endParaRPr lang="en-US" sz="2400" dirty="0"/>
          </a:p>
        </p:txBody>
      </p:sp>
    </p:spTree>
    <p:extLst>
      <p:ext uri="{BB962C8B-B14F-4D97-AF65-F5344CB8AC3E}">
        <p14:creationId xmlns:p14="http://schemas.microsoft.com/office/powerpoint/2010/main" val="1341470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Cost leadership</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7480855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341120" y="648930"/>
            <a:ext cx="9509760" cy="5380650"/>
          </a:xfrm>
        </p:spPr>
        <p:txBody>
          <a:bodyPr>
            <a:normAutofit/>
          </a:bodyPr>
          <a:lstStyle/>
          <a:p>
            <a:r>
              <a:rPr lang="en-US" sz="2800" dirty="0"/>
              <a:t>Cost leadership refers to the strategies to produce goods or services at the lowest possible cost whilst they are still acceptable to customers. </a:t>
            </a:r>
            <a:endParaRPr lang="en-US" sz="2800" dirty="0" smtClean="0"/>
          </a:p>
          <a:p>
            <a:endParaRPr lang="en-US" sz="2800" dirty="0"/>
          </a:p>
          <a:p>
            <a:r>
              <a:rPr lang="en-US" sz="2800" dirty="0" smtClean="0"/>
              <a:t>By </a:t>
            </a:r>
            <a:r>
              <a:rPr lang="en-US" sz="2800" dirty="0"/>
              <a:t>reducing the costs of production and distribution, a business will be able to gain an advantage over competitors. </a:t>
            </a:r>
            <a:endParaRPr lang="en-US" sz="2800" dirty="0" smtClean="0"/>
          </a:p>
          <a:p>
            <a:endParaRPr lang="en-US" sz="2800" dirty="0"/>
          </a:p>
          <a:p>
            <a:r>
              <a:rPr lang="en-US" sz="2800" dirty="0" smtClean="0"/>
              <a:t>However</a:t>
            </a:r>
            <a:r>
              <a:rPr lang="en-US" sz="2800" dirty="0"/>
              <a:t>, it is important that customers see that they are gaining value for money, otherwise this strategy will not see long term rewards for the business. </a:t>
            </a:r>
            <a:endParaRPr lang="en-US" sz="2800" dirty="0"/>
          </a:p>
        </p:txBody>
      </p:sp>
    </p:spTree>
    <p:extLst>
      <p:ext uri="{BB962C8B-B14F-4D97-AF65-F5344CB8AC3E}">
        <p14:creationId xmlns:p14="http://schemas.microsoft.com/office/powerpoint/2010/main" val="4064813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Banded Design Teal 16x9">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true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1564219</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uses wide or narrow bands in teal to accent the title  and content slides. White text on a dark charcoal gray background contrast to focus attention on  your material in this widescreen (16X9) presentation. This design is versatile and works for any audience.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2012-05-11T02:03:00+00:00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2029-01-01T08:00:00+00:00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TP102895238</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835475</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 xsi:nil="true"/>
    <LastModifiedDateTime xmlns="4873beb7-5857-4685-be1f-d57550cc96cc" xsi:nil="true"/>
    <ScenarioTagsTaxHTField0 xmlns="4873beb7-5857-4685-be1f-d57550cc96cc">
      <Terms xmlns="http://schemas.microsoft.com/office/infopath/2007/PartnerControls"/>
    </ScenarioTagsTaxHTField0>
    <OriginalRelease xmlns="4873beb7-5857-4685-be1f-d57550cc96cc">15</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Props1.xml><?xml version="1.0" encoding="utf-8"?>
<ds:datastoreItem xmlns:ds="http://schemas.openxmlformats.org/officeDocument/2006/customXml" ds:itemID="{22179425-1A28-435D-B8D8-925780D65C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BBF5D7C-90AF-408A-B515-5CD5355B6C06}">
  <ds:schemaRefs>
    <ds:schemaRef ds:uri="http://schemas.microsoft.com/sharepoint/v3/contenttype/forms"/>
  </ds:schemaRefs>
</ds:datastoreItem>
</file>

<file path=customXml/itemProps3.xml><?xml version="1.0" encoding="utf-8"?>
<ds:datastoreItem xmlns:ds="http://schemas.openxmlformats.org/officeDocument/2006/customXml" ds:itemID="{40B0D886-CB8D-4564-A797-C05BC7D513A8}">
  <ds:schemaRefs>
    <ds:schemaRef ds:uri="http://schemas.microsoft.com/office/2006/metadata/properties"/>
    <ds:schemaRef ds:uri="http://schemas.microsoft.com/office/infopath/2007/PartnerControls"/>
    <ds:schemaRef ds:uri="4873beb7-5857-4685-be1f-d57550cc96cc"/>
  </ds:schemaRefs>
</ds:datastoreItem>
</file>

<file path=docProps/app.xml><?xml version="1.0" encoding="utf-8"?>
<Properties xmlns="http://schemas.openxmlformats.org/officeDocument/2006/extended-properties" xmlns:vt="http://schemas.openxmlformats.org/officeDocument/2006/docPropsVTypes">
  <Template>Teal banded presentation (widescreen)</Template>
  <TotalTime>20</TotalTime>
  <Words>1025</Words>
  <Application>Microsoft Macintosh PowerPoint</Application>
  <PresentationFormat>Widescreen</PresentationFormat>
  <Paragraphs>95</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Calibri</vt:lpstr>
      <vt:lpstr>Wingdings</vt:lpstr>
      <vt:lpstr>Arial</vt:lpstr>
      <vt:lpstr>Banded Design Teal 16x9</vt:lpstr>
      <vt:lpstr>Role of operations management    </vt:lpstr>
      <vt:lpstr>Lesson Content</vt:lpstr>
      <vt:lpstr>Role of operations management</vt:lpstr>
      <vt:lpstr>PowerPoint Presentation</vt:lpstr>
      <vt:lpstr>PowerPoint Presentation</vt:lpstr>
      <vt:lpstr>strategic role of operations management – cost leadership, good/service differentiation</vt:lpstr>
      <vt:lpstr>PowerPoint Presentation</vt:lpstr>
      <vt:lpstr>Cost leadership</vt:lpstr>
      <vt:lpstr>PowerPoint Presentation</vt:lpstr>
      <vt:lpstr>PowerPoint Presentation</vt:lpstr>
      <vt:lpstr>Good/ service differentiation</vt:lpstr>
      <vt:lpstr>PowerPoint Presentation</vt:lpstr>
      <vt:lpstr>PowerPoint Presentation</vt:lpstr>
      <vt:lpstr>Goods and/or services in different industries</vt:lpstr>
      <vt:lpstr>PowerPoint Presentation</vt:lpstr>
      <vt:lpstr>PowerPoint Presentation</vt:lpstr>
      <vt:lpstr>Interdependence with other key business functions</vt:lpstr>
      <vt:lpstr>PowerPoint Presentation</vt:lpstr>
      <vt:lpstr>PowerPoint Presentation</vt:lpstr>
      <vt:lpstr>Tiger Airlines – differentiating its product by price</vt:lpstr>
      <vt:lpstr>PowerPoint Presentation</vt:lpstr>
      <vt:lpstr>PowerPoint Presentation</vt:lpstr>
      <vt:lpstr>Review 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operations management    </dc:title>
  <dc:creator>Hammond, Kelly</dc:creator>
  <cp:lastModifiedBy>Hammond, Kelly</cp:lastModifiedBy>
  <cp:revision>3</cp:revision>
  <dcterms:created xsi:type="dcterms:W3CDTF">2015-10-19T10:05:26Z</dcterms:created>
  <dcterms:modified xsi:type="dcterms:W3CDTF">2015-10-19T10:26:06Z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