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80"/>
    <p:restoredTop sz="95631"/>
  </p:normalViewPr>
  <p:slideViewPr>
    <p:cSldViewPr snapToGrid="0" snapToObjects="1">
      <p:cViewPr>
        <p:scale>
          <a:sx n="100" d="100"/>
          <a:sy n="100" d="100"/>
        </p:scale>
        <p:origin x="696" y="2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AU"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11/9/15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AU"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AU"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AU"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AU"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AU"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AU"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AU"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AU"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AU"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AU"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AU" smtClean="0"/>
              <a:t>Click to edit Master title style</a:t>
            </a:r>
            <a:endParaRPr lang="en-US" dirty="0"/>
          </a:p>
        </p:txBody>
      </p:sp>
      <p:sp>
        <p:nvSpPr>
          <p:cNvPr id="3" name="Content Placeholder 2"/>
          <p:cNvSpPr>
            <a:spLocks noGrp="1"/>
          </p:cNvSpPr>
          <p:nvPr>
            <p:ph idx="1"/>
          </p:nvPr>
        </p:nvSpPr>
        <p:spPr/>
        <p:txBody>
          <a:bodyPr anchor="ct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AU"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AU"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AU"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AU"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AU"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11/9/15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Operations Processes</a:t>
            </a:r>
            <a:endParaRPr lang="en-US" dirty="0"/>
          </a:p>
        </p:txBody>
      </p:sp>
    </p:spTree>
    <p:extLst>
      <p:ext uri="{BB962C8B-B14F-4D97-AF65-F5344CB8AC3E}">
        <p14:creationId xmlns:p14="http://schemas.microsoft.com/office/powerpoint/2010/main" val="91443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22300"/>
            <a:ext cx="6781799" cy="6083299"/>
          </a:xfrm>
        </p:spPr>
        <p:txBody>
          <a:bodyPr/>
          <a:lstStyle/>
          <a:p>
            <a:r>
              <a:rPr lang="en-US" sz="2400" dirty="0"/>
              <a:t>Google is typical of the data storage businesses. </a:t>
            </a:r>
            <a:endParaRPr lang="en-US" sz="2400" dirty="0" smtClean="0"/>
          </a:p>
          <a:p>
            <a:r>
              <a:rPr lang="en-US" sz="2400" dirty="0" smtClean="0"/>
              <a:t>Millions </a:t>
            </a:r>
            <a:r>
              <a:rPr lang="en-US" sz="2400" dirty="0"/>
              <a:t>of people access this information every day. </a:t>
            </a:r>
            <a:endParaRPr lang="en-US" sz="2400" dirty="0" smtClean="0"/>
          </a:p>
          <a:p>
            <a:r>
              <a:rPr lang="en-US" sz="2400" dirty="0" smtClean="0"/>
              <a:t>Google </a:t>
            </a:r>
            <a:r>
              <a:rPr lang="en-US" sz="2400" dirty="0"/>
              <a:t>earns revenue by providing </a:t>
            </a:r>
            <a:r>
              <a:rPr lang="en-US" sz="2400" dirty="0" smtClean="0"/>
              <a:t>advertisers </a:t>
            </a:r>
            <a:r>
              <a:rPr lang="en-US" sz="2400" dirty="0"/>
              <a:t>access to the people accessing the information. </a:t>
            </a:r>
          </a:p>
          <a:p>
            <a:endParaRPr lang="en-US" sz="2400" dirty="0" smtClean="0"/>
          </a:p>
          <a:p>
            <a:r>
              <a:rPr lang="en-US" sz="2400" dirty="0" smtClean="0"/>
              <a:t>Other </a:t>
            </a:r>
            <a:r>
              <a:rPr lang="en-US" sz="2400" dirty="0"/>
              <a:t>businesses, such as Vodafone and Telstra, change the location of the information. </a:t>
            </a:r>
            <a:endParaRPr lang="en-US" sz="2400" dirty="0" smtClean="0"/>
          </a:p>
          <a:p>
            <a:r>
              <a:rPr lang="en-US" sz="2400" dirty="0" smtClean="0"/>
              <a:t>When </a:t>
            </a:r>
            <a:r>
              <a:rPr lang="en-US" sz="2400" dirty="0"/>
              <a:t>you chat to someone on the phone, you are changing the location of the information you are passing on to that person.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3021" y="1714500"/>
            <a:ext cx="4778979" cy="3175000"/>
          </a:xfrm>
          <a:prstGeom prst="rect">
            <a:avLst/>
          </a:prstGeom>
        </p:spPr>
      </p:pic>
    </p:spTree>
    <p:extLst>
      <p:ext uri="{BB962C8B-B14F-4D97-AF65-F5344CB8AC3E}">
        <p14:creationId xmlns:p14="http://schemas.microsoft.com/office/powerpoint/2010/main" val="783967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440345"/>
            <a:ext cx="10131425" cy="3052048"/>
          </a:xfrm>
        </p:spPr>
      </p:pic>
    </p:spTree>
    <p:extLst>
      <p:ext uri="{BB962C8B-B14F-4D97-AF65-F5344CB8AC3E}">
        <p14:creationId xmlns:p14="http://schemas.microsoft.com/office/powerpoint/2010/main" val="1910189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68300"/>
            <a:ext cx="10131425" cy="6032499"/>
          </a:xfrm>
        </p:spPr>
        <p:txBody>
          <a:bodyPr>
            <a:normAutofit lnSpcReduction="10000"/>
          </a:bodyPr>
          <a:lstStyle/>
          <a:p>
            <a:r>
              <a:rPr lang="en-US" sz="2400" dirty="0"/>
              <a:t>Businesses such as accounting firms transform information by changing the properties of the information. </a:t>
            </a:r>
            <a:endParaRPr lang="en-US" sz="2400" dirty="0" smtClean="0"/>
          </a:p>
          <a:p>
            <a:r>
              <a:rPr lang="en-US" sz="2400" dirty="0" smtClean="0"/>
              <a:t>Accounting </a:t>
            </a:r>
            <a:r>
              <a:rPr lang="en-US" sz="2400" dirty="0"/>
              <a:t>businesses, for example, change raw data into reports such as the Revenue Statement and Balance Sheet. </a:t>
            </a:r>
            <a:endParaRPr lang="en-US" sz="2400" dirty="0" smtClean="0"/>
          </a:p>
          <a:p>
            <a:endParaRPr lang="en-US" sz="2400" dirty="0"/>
          </a:p>
          <a:p>
            <a:r>
              <a:rPr lang="en-US" sz="2400" dirty="0"/>
              <a:t>Usually, when we think about the operations process, we think of a factory manufacturing products such as shoes, cans of drinks, clothing and electronics by transforming </a:t>
            </a:r>
            <a:r>
              <a:rPr lang="en-US" sz="2400" i="1" dirty="0"/>
              <a:t>materials</a:t>
            </a:r>
            <a:r>
              <a:rPr lang="en-US" sz="2400" dirty="0"/>
              <a:t>. </a:t>
            </a:r>
            <a:endParaRPr lang="en-US" sz="2400" dirty="0" smtClean="0"/>
          </a:p>
          <a:p>
            <a:r>
              <a:rPr lang="en-US" sz="2400" dirty="0" smtClean="0"/>
              <a:t>The </a:t>
            </a:r>
            <a:r>
              <a:rPr lang="en-US" sz="2400" dirty="0"/>
              <a:t>operations process that transforms materials does so by changing the physical properties of the material inputs. </a:t>
            </a:r>
            <a:endParaRPr lang="en-US" sz="2400" dirty="0" smtClean="0"/>
          </a:p>
          <a:p>
            <a:r>
              <a:rPr lang="en-US" sz="2400" dirty="0" smtClean="0"/>
              <a:t>When </a:t>
            </a:r>
            <a:r>
              <a:rPr lang="en-US" sz="2400" dirty="0"/>
              <a:t>a can of soft drink is manufactured, materials, such as an empty can, sugar, water and syrup are transformed in the operations process into a can of carbonated soft drink. </a:t>
            </a:r>
            <a:endParaRPr lang="en-US" sz="2400" dirty="0" smtClean="0"/>
          </a:p>
          <a:p>
            <a:r>
              <a:rPr lang="en-US" sz="2400" dirty="0" smtClean="0"/>
              <a:t>Most </a:t>
            </a:r>
            <a:r>
              <a:rPr lang="en-US" sz="2400" dirty="0"/>
              <a:t>manufacturing processes change the physical properties of the material inputs. </a:t>
            </a:r>
          </a:p>
          <a:p>
            <a:endParaRPr lang="en-US" dirty="0"/>
          </a:p>
        </p:txBody>
      </p:sp>
    </p:spTree>
    <p:extLst>
      <p:ext uri="{BB962C8B-B14F-4D97-AF65-F5344CB8AC3E}">
        <p14:creationId xmlns:p14="http://schemas.microsoft.com/office/powerpoint/2010/main" val="1690409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68300"/>
            <a:ext cx="10131425" cy="6222999"/>
          </a:xfrm>
        </p:spPr>
        <p:txBody>
          <a:bodyPr>
            <a:normAutofit fontScale="92500" lnSpcReduction="10000"/>
          </a:bodyPr>
          <a:lstStyle/>
          <a:p>
            <a:r>
              <a:rPr lang="en-US" sz="2800" dirty="0"/>
              <a:t>Sometimes the operations process changes the physical location of the materials. </a:t>
            </a:r>
            <a:endParaRPr lang="en-US" sz="2800" dirty="0" smtClean="0"/>
          </a:p>
          <a:p>
            <a:r>
              <a:rPr lang="en-US" sz="2800" dirty="0" smtClean="0"/>
              <a:t>When </a:t>
            </a:r>
            <a:r>
              <a:rPr lang="en-US" sz="2800" dirty="0"/>
              <a:t>you post a parcel to a friend in Melbourne, Australia Post moves the parcel from your address to your friend’s. </a:t>
            </a:r>
            <a:endParaRPr lang="en-US" sz="2800" dirty="0" smtClean="0"/>
          </a:p>
          <a:p>
            <a:r>
              <a:rPr lang="en-US" sz="2800" dirty="0" smtClean="0"/>
              <a:t>The </a:t>
            </a:r>
            <a:r>
              <a:rPr lang="en-US" sz="2800" dirty="0"/>
              <a:t>Australia Post operations process is changing the location of the materials input. </a:t>
            </a:r>
          </a:p>
          <a:p>
            <a:r>
              <a:rPr lang="en-US" sz="2800" dirty="0"/>
              <a:t>Retail businesses such as Coles and Woolworths change the possession of material inputs. </a:t>
            </a:r>
            <a:endParaRPr lang="en-US" sz="2800" dirty="0" smtClean="0"/>
          </a:p>
          <a:p>
            <a:r>
              <a:rPr lang="en-US" sz="2800" dirty="0" smtClean="0"/>
              <a:t>The </a:t>
            </a:r>
            <a:r>
              <a:rPr lang="en-US" sz="2800" dirty="0"/>
              <a:t>operations process in retail stores is concerned with changing the possession of material inputs such as, for example, a can of </a:t>
            </a:r>
            <a:r>
              <a:rPr lang="en-US" sz="2800" dirty="0" err="1"/>
              <a:t>Edgell</a:t>
            </a:r>
            <a:r>
              <a:rPr lang="en-US" sz="2800" dirty="0"/>
              <a:t> peas from the </a:t>
            </a:r>
            <a:r>
              <a:rPr lang="en-US" sz="2800" dirty="0" err="1"/>
              <a:t>Edgell</a:t>
            </a:r>
            <a:r>
              <a:rPr lang="en-US" sz="2800" dirty="0"/>
              <a:t> factory to your kitchen cupboard. </a:t>
            </a:r>
          </a:p>
          <a:p>
            <a:r>
              <a:rPr lang="en-US" sz="2800" dirty="0"/>
              <a:t>It is important to </a:t>
            </a:r>
            <a:r>
              <a:rPr lang="en-US" sz="2800" dirty="0" err="1"/>
              <a:t>realise</a:t>
            </a:r>
            <a:r>
              <a:rPr lang="en-US" sz="2800" dirty="0"/>
              <a:t> that the operations process is usually concerned with transforming a mixture of material resources, information resources and customer resources. </a:t>
            </a:r>
          </a:p>
          <a:p>
            <a:endParaRPr lang="en-US" dirty="0"/>
          </a:p>
        </p:txBody>
      </p:sp>
    </p:spTree>
    <p:extLst>
      <p:ext uri="{BB962C8B-B14F-4D97-AF65-F5344CB8AC3E}">
        <p14:creationId xmlns:p14="http://schemas.microsoft.com/office/powerpoint/2010/main" val="61817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Transforming resources (human resources, facilities) </a:t>
            </a:r>
            <a:endParaRPr lang="en-US" dirty="0"/>
          </a:p>
        </p:txBody>
      </p:sp>
      <p:sp>
        <p:nvSpPr>
          <p:cNvPr id="3" name="Content Placeholder 2"/>
          <p:cNvSpPr>
            <a:spLocks noGrp="1"/>
          </p:cNvSpPr>
          <p:nvPr>
            <p:ph idx="1"/>
          </p:nvPr>
        </p:nvSpPr>
        <p:spPr>
          <a:xfrm>
            <a:off x="685801" y="2396067"/>
            <a:ext cx="10131425" cy="3649133"/>
          </a:xfrm>
        </p:spPr>
        <p:txBody>
          <a:bodyPr/>
          <a:lstStyle/>
          <a:p>
            <a:r>
              <a:rPr lang="en-US" sz="2400" dirty="0"/>
              <a:t>Two of the inputs to the transformation process are different to the rest. </a:t>
            </a:r>
            <a:endParaRPr lang="en-US" sz="2400" dirty="0" smtClean="0"/>
          </a:p>
          <a:p>
            <a:r>
              <a:rPr lang="en-US" sz="2400" dirty="0" smtClean="0"/>
              <a:t>This </a:t>
            </a:r>
            <a:r>
              <a:rPr lang="en-US" sz="2400" dirty="0"/>
              <a:t>is because human resources and facilities </a:t>
            </a:r>
            <a:r>
              <a:rPr lang="en-US" sz="2400" i="1" dirty="0"/>
              <a:t>do </a:t>
            </a:r>
            <a:r>
              <a:rPr lang="en-US" sz="2400" dirty="0"/>
              <a:t>the transforming rather than being transformed. </a:t>
            </a:r>
            <a:endParaRPr lang="en-US" sz="2400" dirty="0" smtClean="0"/>
          </a:p>
          <a:p>
            <a:r>
              <a:rPr lang="en-US" sz="2400" dirty="0" smtClean="0"/>
              <a:t>Human </a:t>
            </a:r>
            <a:r>
              <a:rPr lang="en-US" sz="2400" dirty="0"/>
              <a:t>resources refer to the people in the business. </a:t>
            </a:r>
            <a:endParaRPr lang="en-US" sz="2400" dirty="0" smtClean="0"/>
          </a:p>
          <a:p>
            <a:r>
              <a:rPr lang="en-US" sz="2400" dirty="0" smtClean="0"/>
              <a:t>Sometimes </a:t>
            </a:r>
            <a:r>
              <a:rPr lang="en-US" sz="2400" dirty="0"/>
              <a:t>these people are called employees or staff, but the syllabus refers to them as human resources and we will generally use that terminology. </a:t>
            </a:r>
          </a:p>
          <a:p>
            <a:endParaRPr lang="en-US" dirty="0"/>
          </a:p>
        </p:txBody>
      </p:sp>
    </p:spTree>
    <p:extLst>
      <p:ext uri="{BB962C8B-B14F-4D97-AF65-F5344CB8AC3E}">
        <p14:creationId xmlns:p14="http://schemas.microsoft.com/office/powerpoint/2010/main" val="669091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22300"/>
            <a:ext cx="10131425" cy="5499099"/>
          </a:xfrm>
        </p:spPr>
        <p:txBody>
          <a:bodyPr>
            <a:normAutofit fontScale="92500" lnSpcReduction="10000"/>
          </a:bodyPr>
          <a:lstStyle/>
          <a:p>
            <a:r>
              <a:rPr lang="en-US" sz="2800" dirty="0"/>
              <a:t>All human resources in the transformation process are important, even though their skills may be very different. </a:t>
            </a:r>
            <a:endParaRPr lang="en-US" sz="2800" dirty="0" smtClean="0"/>
          </a:p>
          <a:p>
            <a:r>
              <a:rPr lang="en-US" sz="2800" dirty="0" smtClean="0"/>
              <a:t>The </a:t>
            </a:r>
            <a:r>
              <a:rPr lang="en-US" sz="2800" dirty="0"/>
              <a:t>Kmart employee, for example, who fails to respond properly to a customer request, may cause the customer not to return to the business. </a:t>
            </a:r>
            <a:endParaRPr lang="en-US" sz="2800" dirty="0" smtClean="0"/>
          </a:p>
          <a:p>
            <a:r>
              <a:rPr lang="en-US" sz="2800" dirty="0" smtClean="0"/>
              <a:t>This </a:t>
            </a:r>
            <a:r>
              <a:rPr lang="en-US" sz="2800" dirty="0"/>
              <a:t>is why Kmart management takes human resource training so seriously. </a:t>
            </a:r>
            <a:endParaRPr lang="en-US" sz="2800" dirty="0" smtClean="0"/>
          </a:p>
          <a:p>
            <a:r>
              <a:rPr lang="en-US" sz="2800" dirty="0" smtClean="0"/>
              <a:t>Imagine </a:t>
            </a:r>
            <a:r>
              <a:rPr lang="en-US" sz="2800" dirty="0"/>
              <a:t>too, a factory assembly worker </a:t>
            </a:r>
            <a:r>
              <a:rPr lang="en-US" sz="2800" dirty="0" smtClean="0"/>
              <a:t>who loses </a:t>
            </a:r>
            <a:r>
              <a:rPr lang="en-US" sz="2800" dirty="0"/>
              <a:t>concentration while assembling a part for, say, a mobile phone and does the assembly incorrectly. </a:t>
            </a:r>
            <a:endParaRPr lang="en-US" sz="2800" dirty="0" smtClean="0"/>
          </a:p>
          <a:p>
            <a:r>
              <a:rPr lang="en-US" sz="2800" dirty="0" smtClean="0"/>
              <a:t>The </a:t>
            </a:r>
            <a:r>
              <a:rPr lang="en-US" sz="2800" dirty="0"/>
              <a:t>phones these parts go into will not work. </a:t>
            </a:r>
            <a:endParaRPr lang="en-US" sz="2800" dirty="0" smtClean="0"/>
          </a:p>
          <a:p>
            <a:r>
              <a:rPr lang="en-US" sz="2800" dirty="0" smtClean="0"/>
              <a:t>Customers </a:t>
            </a:r>
            <a:r>
              <a:rPr lang="en-US" sz="2800" dirty="0"/>
              <a:t>will be upset and it will be expensive to replace the phones. </a:t>
            </a:r>
          </a:p>
          <a:p>
            <a:endParaRPr lang="en-US" dirty="0"/>
          </a:p>
        </p:txBody>
      </p:sp>
    </p:spTree>
    <p:extLst>
      <p:ext uri="{BB962C8B-B14F-4D97-AF65-F5344CB8AC3E}">
        <p14:creationId xmlns:p14="http://schemas.microsoft.com/office/powerpoint/2010/main" val="1439262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444500"/>
            <a:ext cx="10131425" cy="6019799"/>
          </a:xfrm>
        </p:spPr>
        <p:txBody>
          <a:bodyPr>
            <a:normAutofit lnSpcReduction="10000"/>
          </a:bodyPr>
          <a:lstStyle/>
          <a:p>
            <a:r>
              <a:rPr lang="en-US" sz="2400" dirty="0"/>
              <a:t>In other transformation processes the </a:t>
            </a:r>
            <a:r>
              <a:rPr lang="en-US" sz="2400" i="1" dirty="0"/>
              <a:t>facilities </a:t>
            </a:r>
            <a:r>
              <a:rPr lang="en-US" sz="2400" dirty="0"/>
              <a:t>are transforming resources. </a:t>
            </a:r>
            <a:endParaRPr lang="en-US" sz="2400" dirty="0" smtClean="0"/>
          </a:p>
          <a:p>
            <a:r>
              <a:rPr lang="en-US" sz="2400" b="1" dirty="0" smtClean="0"/>
              <a:t>Facilities </a:t>
            </a:r>
            <a:r>
              <a:rPr lang="en-US" sz="2400" dirty="0"/>
              <a:t>refer to things like the buildings and the machinery. </a:t>
            </a:r>
            <a:endParaRPr lang="en-US" sz="2400" dirty="0" smtClean="0"/>
          </a:p>
          <a:p>
            <a:r>
              <a:rPr lang="en-US" sz="2400" dirty="0" smtClean="0"/>
              <a:t>The </a:t>
            </a:r>
            <a:r>
              <a:rPr lang="en-US" sz="2400" dirty="0"/>
              <a:t>Coca-Cola factory at </a:t>
            </a:r>
            <a:r>
              <a:rPr lang="en-US" sz="2400" dirty="0" err="1"/>
              <a:t>Northmead</a:t>
            </a:r>
            <a:r>
              <a:rPr lang="en-US" sz="2400" dirty="0"/>
              <a:t> is an example of a business where the facilities are the transforming resources. </a:t>
            </a:r>
            <a:endParaRPr lang="en-US" sz="2400" dirty="0" smtClean="0"/>
          </a:p>
          <a:p>
            <a:r>
              <a:rPr lang="en-US" sz="2400" dirty="0" smtClean="0"/>
              <a:t>The </a:t>
            </a:r>
            <a:r>
              <a:rPr lang="en-US" sz="2400" dirty="0"/>
              <a:t>canning line is completely automated. </a:t>
            </a:r>
            <a:endParaRPr lang="en-US" sz="2400" dirty="0" smtClean="0"/>
          </a:p>
          <a:p>
            <a:r>
              <a:rPr lang="en-US" sz="2400" dirty="0" smtClean="0"/>
              <a:t>Empty </a:t>
            </a:r>
            <a:r>
              <a:rPr lang="en-US" sz="2400" dirty="0"/>
              <a:t>cans are automatically unloaded from trucks onto the canning line conveyor belt. </a:t>
            </a:r>
            <a:endParaRPr lang="en-US" sz="2400" dirty="0" smtClean="0"/>
          </a:p>
          <a:p>
            <a:r>
              <a:rPr lang="en-US" sz="2400" dirty="0" smtClean="0"/>
              <a:t>The </a:t>
            </a:r>
            <a:r>
              <a:rPr lang="en-US" sz="2400" dirty="0"/>
              <a:t>cans are washed, filled and sealed; each can is checked to ensure it is filled correctly, packed into boxes and stacked, by machines. </a:t>
            </a:r>
            <a:endParaRPr lang="en-US" sz="2400" dirty="0" smtClean="0"/>
          </a:p>
          <a:p>
            <a:r>
              <a:rPr lang="en-US" sz="2400" dirty="0" smtClean="0"/>
              <a:t>Each </a:t>
            </a:r>
            <a:r>
              <a:rPr lang="en-US" sz="2400" dirty="0"/>
              <a:t>machine is controlled by a programmable logic </a:t>
            </a:r>
            <a:r>
              <a:rPr lang="en-US" sz="2400" dirty="0" err="1"/>
              <a:t>centre</a:t>
            </a:r>
            <a:r>
              <a:rPr lang="en-US" sz="2400" dirty="0"/>
              <a:t> (PLC) which, in turn, is controlled by the central computer. </a:t>
            </a:r>
            <a:endParaRPr lang="en-US" sz="2400" dirty="0" smtClean="0"/>
          </a:p>
          <a:p>
            <a:r>
              <a:rPr lang="en-US" sz="2400" dirty="0" smtClean="0"/>
              <a:t>The </a:t>
            </a:r>
            <a:r>
              <a:rPr lang="en-US" sz="2400" dirty="0"/>
              <a:t>human resources are concerned with the maintenance of the facilities rather than with transforming inputs of raw materials and component parts into beverages. </a:t>
            </a:r>
          </a:p>
          <a:p>
            <a:endParaRPr lang="en-US" dirty="0"/>
          </a:p>
        </p:txBody>
      </p:sp>
    </p:spTree>
    <p:extLst>
      <p:ext uri="{BB962C8B-B14F-4D97-AF65-F5344CB8AC3E}">
        <p14:creationId xmlns:p14="http://schemas.microsoft.com/office/powerpoint/2010/main" val="1134048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40854"/>
          <a:stretch/>
        </p:blipFill>
        <p:spPr>
          <a:xfrm>
            <a:off x="254000" y="106696"/>
            <a:ext cx="5532762" cy="496060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500" y="3362486"/>
            <a:ext cx="5588000" cy="3409627"/>
          </a:xfrm>
          <a:prstGeom prst="rect">
            <a:avLst/>
          </a:prstGeom>
        </p:spPr>
      </p:pic>
    </p:spTree>
    <p:extLst>
      <p:ext uri="{BB962C8B-B14F-4D97-AF65-F5344CB8AC3E}">
        <p14:creationId xmlns:p14="http://schemas.microsoft.com/office/powerpoint/2010/main" val="1418972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Transformation processes</a:t>
            </a:r>
            <a:endParaRPr lang="en-US" dirty="0"/>
          </a:p>
        </p:txBody>
      </p:sp>
      <p:sp>
        <p:nvSpPr>
          <p:cNvPr id="3" name="Content Placeholder 2"/>
          <p:cNvSpPr>
            <a:spLocks noGrp="1"/>
          </p:cNvSpPr>
          <p:nvPr>
            <p:ph idx="1"/>
          </p:nvPr>
        </p:nvSpPr>
        <p:spPr/>
        <p:txBody>
          <a:bodyPr/>
          <a:lstStyle/>
          <a:p>
            <a:r>
              <a:rPr lang="en-US" dirty="0"/>
              <a:t>T</a:t>
            </a:r>
            <a:r>
              <a:rPr lang="en-US" sz="2400" dirty="0"/>
              <a:t>he transformation process refers to the actual conversion of inputs to outputs. </a:t>
            </a:r>
            <a:endParaRPr lang="en-US" sz="2400" dirty="0" smtClean="0"/>
          </a:p>
          <a:p>
            <a:r>
              <a:rPr lang="en-US" sz="2400" dirty="0" smtClean="0"/>
              <a:t>It </a:t>
            </a:r>
            <a:r>
              <a:rPr lang="en-US" sz="2400" dirty="0"/>
              <a:t>is important that management makes this process as efficient and profitable as possible. </a:t>
            </a:r>
            <a:endParaRPr lang="en-US" sz="2400" dirty="0" smtClean="0"/>
          </a:p>
          <a:p>
            <a:r>
              <a:rPr lang="en-US" sz="2400" dirty="0" smtClean="0"/>
              <a:t>Having </a:t>
            </a:r>
            <a:r>
              <a:rPr lang="en-US" sz="2400" dirty="0"/>
              <a:t>spent time and money on ensuring the right inputs, the business needs to also make sure that the output is the desired result.</a:t>
            </a:r>
            <a:endParaRPr lang="en-US" sz="2400" dirty="0"/>
          </a:p>
        </p:txBody>
      </p:sp>
    </p:spTree>
    <p:extLst>
      <p:ext uri="{BB962C8B-B14F-4D97-AF65-F5344CB8AC3E}">
        <p14:creationId xmlns:p14="http://schemas.microsoft.com/office/powerpoint/2010/main" val="193362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influence of volume, variety, variation in demand and visibility</a:t>
            </a:r>
            <a:endParaRPr lang="en-US" dirty="0"/>
          </a:p>
        </p:txBody>
      </p:sp>
      <p:sp>
        <p:nvSpPr>
          <p:cNvPr id="3" name="Content Placeholder 2"/>
          <p:cNvSpPr>
            <a:spLocks noGrp="1"/>
          </p:cNvSpPr>
          <p:nvPr>
            <p:ph idx="1"/>
          </p:nvPr>
        </p:nvSpPr>
        <p:spPr/>
        <p:txBody>
          <a:bodyPr/>
          <a:lstStyle/>
          <a:p>
            <a:r>
              <a:rPr lang="en-US" sz="2400" b="1" dirty="0"/>
              <a:t>(</a:t>
            </a:r>
            <a:r>
              <a:rPr lang="en-US" sz="2400" b="1" dirty="0" err="1"/>
              <a:t>i</a:t>
            </a:r>
            <a:r>
              <a:rPr lang="en-US" sz="2400" b="1" dirty="0"/>
              <a:t>) Volume</a:t>
            </a:r>
          </a:p>
          <a:p>
            <a:r>
              <a:rPr lang="en-US" sz="2400" dirty="0"/>
              <a:t>Volume refers to how much of a product is needed to be produced. The more a business can produce using the same production processes will often mean greater cost savings. For example a baker can make one loaf of bread in an oven, or 12 loaves; however, it is important to make sure that a demand does exist for the large amount produced or the savings in production costs will not result in any greater profits.</a:t>
            </a:r>
          </a:p>
          <a:p>
            <a:endParaRPr lang="en-US" dirty="0"/>
          </a:p>
        </p:txBody>
      </p:sp>
    </p:spTree>
    <p:extLst>
      <p:ext uri="{BB962C8B-B14F-4D97-AF65-F5344CB8AC3E}">
        <p14:creationId xmlns:p14="http://schemas.microsoft.com/office/powerpoint/2010/main" val="72224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In the operations process resources or inputs are either transformed, or transform something else, into outputs called products or services. </a:t>
            </a:r>
          </a:p>
        </p:txBody>
      </p:sp>
      <p:sp>
        <p:nvSpPr>
          <p:cNvPr id="3" name="Content Placeholder 2"/>
          <p:cNvSpPr>
            <a:spLocks noGrp="1"/>
          </p:cNvSpPr>
          <p:nvPr>
            <p:ph idx="1"/>
          </p:nvPr>
        </p:nvSpPr>
        <p:spPr>
          <a:xfrm>
            <a:off x="685801" y="2794000"/>
            <a:ext cx="10131425" cy="2997200"/>
          </a:xfrm>
        </p:spPr>
        <p:txBody>
          <a:bodyPr/>
          <a:lstStyle/>
          <a:p>
            <a:r>
              <a:rPr lang="en-US" sz="2800" b="1" dirty="0"/>
              <a:t>‘Transformation’ means </a:t>
            </a:r>
            <a:r>
              <a:rPr lang="en-US" sz="2800" b="1" i="1" dirty="0" smtClean="0"/>
              <a:t>a </a:t>
            </a:r>
            <a:r>
              <a:rPr lang="en-US" sz="2800" b="1" i="1" dirty="0"/>
              <a:t>thorough or dramatic change in form or appearance</a:t>
            </a:r>
            <a:r>
              <a:rPr lang="en-US" sz="2800" b="1" dirty="0"/>
              <a:t>. </a:t>
            </a:r>
            <a:endParaRPr lang="en-US" sz="2800" dirty="0"/>
          </a:p>
          <a:p>
            <a:r>
              <a:rPr lang="en-US" sz="2800" b="1" dirty="0"/>
              <a:t>‘Input’ means </a:t>
            </a:r>
            <a:r>
              <a:rPr lang="en-US" sz="2800" b="1" i="1" dirty="0"/>
              <a:t>what is put into an operations process</a:t>
            </a:r>
            <a:r>
              <a:rPr lang="en-US" sz="2800" b="1" dirty="0"/>
              <a:t>. </a:t>
            </a:r>
            <a:endParaRPr lang="en-US" sz="2800" dirty="0"/>
          </a:p>
          <a:p>
            <a:r>
              <a:rPr lang="en-US" sz="2800" b="1" dirty="0"/>
              <a:t>‘Output’ means </a:t>
            </a:r>
            <a:r>
              <a:rPr lang="en-US" sz="2800" b="1" i="1" dirty="0"/>
              <a:t>what comes out of an operations process</a:t>
            </a:r>
            <a:r>
              <a:rPr lang="en-US" sz="2800" b="1" dirty="0"/>
              <a:t>. </a:t>
            </a:r>
            <a:endParaRPr lang="en-US" sz="2800" dirty="0"/>
          </a:p>
          <a:p>
            <a:endParaRPr lang="en-US" dirty="0"/>
          </a:p>
        </p:txBody>
      </p:sp>
    </p:spTree>
    <p:extLst>
      <p:ext uri="{BB962C8B-B14F-4D97-AF65-F5344CB8AC3E}">
        <p14:creationId xmlns:p14="http://schemas.microsoft.com/office/powerpoint/2010/main" val="1795065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b="1" dirty="0"/>
              <a:t>(ii) Variety</a:t>
            </a:r>
          </a:p>
          <a:p>
            <a:r>
              <a:rPr lang="en-US" sz="2800" dirty="0"/>
              <a:t>The production process must also be flexible enough to provide variety, that is, although a basic product is provided, it can be adapted to suit individual customer needs. For example, a car manufacturer can use the same processes to make a basic model car with slight adaptations made for different </a:t>
            </a:r>
            <a:r>
              <a:rPr lang="en-US" sz="2800" dirty="0" err="1"/>
              <a:t>colours</a:t>
            </a:r>
            <a:r>
              <a:rPr lang="en-US" sz="2800" dirty="0"/>
              <a:t>. </a:t>
            </a:r>
            <a:r>
              <a:rPr lang="en-US" dirty="0"/>
              <a:t> </a:t>
            </a:r>
            <a:endParaRPr lang="en-US" dirty="0"/>
          </a:p>
        </p:txBody>
      </p:sp>
    </p:spTree>
    <p:extLst>
      <p:ext uri="{BB962C8B-B14F-4D97-AF65-F5344CB8AC3E}">
        <p14:creationId xmlns:p14="http://schemas.microsoft.com/office/powerpoint/2010/main" val="43649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952501"/>
            <a:ext cx="10131425" cy="4838700"/>
          </a:xfrm>
        </p:spPr>
        <p:txBody>
          <a:bodyPr>
            <a:normAutofit/>
          </a:bodyPr>
          <a:lstStyle/>
          <a:p>
            <a:r>
              <a:rPr lang="en-US" sz="2400" b="1" dirty="0"/>
              <a:t>(iii) Variations in demand</a:t>
            </a:r>
          </a:p>
          <a:p>
            <a:r>
              <a:rPr lang="en-US" sz="2400" dirty="0"/>
              <a:t>It is important that volume flexibility is built into the production process so that the amount produced can be adjusted to meet variations in demand.  If a business is to have short lead times (the time taken from the placing of an order to providing the customer with the product), then the operations department must be able to meet changes in demands. Inflexibility could lead to wasted resources and/or delays in meeting customer’s orders.  Increases in demand influenced Carman’s Fine Foods operations. This business is based in Melbourne and started 20 years ago making muesli and selling to cafes in small quantities. After contracts with Coles and Woolworths where the muesli was promoted as an upmarket brand, Carman’s had to drastically alter its production process and location to cope with huge demand.</a:t>
            </a:r>
            <a:endParaRPr lang="en-US" sz="2400" dirty="0"/>
          </a:p>
        </p:txBody>
      </p:sp>
    </p:spTree>
    <p:extLst>
      <p:ext uri="{BB962C8B-B14F-4D97-AF65-F5344CB8AC3E}">
        <p14:creationId xmlns:p14="http://schemas.microsoft.com/office/powerpoint/2010/main" val="50130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358901"/>
            <a:ext cx="10131425" cy="4432300"/>
          </a:xfrm>
        </p:spPr>
        <p:txBody>
          <a:bodyPr>
            <a:noAutofit/>
          </a:bodyPr>
          <a:lstStyle/>
          <a:p>
            <a:r>
              <a:rPr lang="en-US" sz="2400" b="1" dirty="0"/>
              <a:t>(iv) Visibility</a:t>
            </a:r>
          </a:p>
          <a:p>
            <a:r>
              <a:rPr lang="en-US" sz="2400" dirty="0"/>
              <a:t>Visibility refers to building a relationship with the customer; this not only builds customer loyalty but also enables the business to improve its operations. An example of this is asking customers to fill out satisfaction surveys and questionnaires. Sydney Morning Herald now requires paid subscriptions to access news via the internet and sought feedback about this about two months after the initiative was introduced. Questions were posed to investigate the times and types of access to digital information and results were used to tailor appropriate packages to both suit the needs of customers and boost the SMH’s profits.</a:t>
            </a:r>
            <a:endParaRPr lang="en-US" sz="2400" dirty="0"/>
          </a:p>
        </p:txBody>
      </p:sp>
    </p:spTree>
    <p:extLst>
      <p:ext uri="{BB962C8B-B14F-4D97-AF65-F5344CB8AC3E}">
        <p14:creationId xmlns:p14="http://schemas.microsoft.com/office/powerpoint/2010/main" val="1945209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Sequencing and scheduling – Gantt charts, critical path analysis</a:t>
            </a:r>
            <a:endParaRPr lang="en-US" dirty="0"/>
          </a:p>
        </p:txBody>
      </p:sp>
      <p:sp>
        <p:nvSpPr>
          <p:cNvPr id="3" name="Content Placeholder 2"/>
          <p:cNvSpPr>
            <a:spLocks noGrp="1"/>
          </p:cNvSpPr>
          <p:nvPr>
            <p:ph idx="1"/>
          </p:nvPr>
        </p:nvSpPr>
        <p:spPr>
          <a:xfrm>
            <a:off x="685801" y="2142067"/>
            <a:ext cx="10131425" cy="4284133"/>
          </a:xfrm>
        </p:spPr>
        <p:txBody>
          <a:bodyPr>
            <a:normAutofit/>
          </a:bodyPr>
          <a:lstStyle/>
          <a:p>
            <a:r>
              <a:rPr lang="en-US" sz="2400" dirty="0"/>
              <a:t>In order to transform inputs in such a way that they make are profitable for the business, the operations department must allocate resources efficiently, ensuring that the least amount of waste occurs. </a:t>
            </a:r>
            <a:endParaRPr lang="en-US" sz="2400" dirty="0" smtClean="0"/>
          </a:p>
          <a:p>
            <a:r>
              <a:rPr lang="en-US" sz="2400" dirty="0" smtClean="0"/>
              <a:t>Production </a:t>
            </a:r>
            <a:r>
              <a:rPr lang="en-US" sz="2400" dirty="0"/>
              <a:t>planning will look at such things as sequencing and scheduling so that goods and services are produced smoothly. </a:t>
            </a:r>
            <a:endParaRPr lang="en-US" sz="2400" dirty="0" smtClean="0"/>
          </a:p>
          <a:p>
            <a:r>
              <a:rPr lang="en-US" sz="2400" dirty="0" smtClean="0"/>
              <a:t>Sequencing </a:t>
            </a:r>
            <a:r>
              <a:rPr lang="en-US" sz="2400" dirty="0"/>
              <a:t>will consider in what order products should be made.  </a:t>
            </a:r>
            <a:endParaRPr lang="en-US" sz="2400" dirty="0" smtClean="0"/>
          </a:p>
          <a:p>
            <a:r>
              <a:rPr lang="en-US" sz="2400" dirty="0" smtClean="0"/>
              <a:t>This </a:t>
            </a:r>
            <a:r>
              <a:rPr lang="en-US" sz="2400" dirty="0"/>
              <a:t>will enable management to determine the layout of the business, what inputs are needed and when.</a:t>
            </a:r>
            <a:endParaRPr lang="en-US" sz="2400" dirty="0"/>
          </a:p>
        </p:txBody>
      </p:sp>
    </p:spTree>
    <p:extLst>
      <p:ext uri="{BB962C8B-B14F-4D97-AF65-F5344CB8AC3E}">
        <p14:creationId xmlns:p14="http://schemas.microsoft.com/office/powerpoint/2010/main" val="2085572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09601"/>
            <a:ext cx="10131425" cy="5181600"/>
          </a:xfrm>
        </p:spPr>
        <p:txBody>
          <a:bodyPr>
            <a:normAutofit/>
          </a:bodyPr>
          <a:lstStyle/>
          <a:p>
            <a:r>
              <a:rPr lang="en-US" sz="2800" dirty="0"/>
              <a:t>Once the order of production is decided, management can then work on the scheduling of the production process. </a:t>
            </a:r>
            <a:endParaRPr lang="en-US" sz="2800" dirty="0" smtClean="0"/>
          </a:p>
          <a:p>
            <a:r>
              <a:rPr lang="en-US" sz="2800" dirty="0" smtClean="0"/>
              <a:t>This </a:t>
            </a:r>
            <a:r>
              <a:rPr lang="en-US" sz="2800" dirty="0"/>
              <a:t>will allow the right inputs to be in the right place on time, it will also allow for the required skilled employees to be available to do their specific task. </a:t>
            </a:r>
            <a:endParaRPr lang="en-US" sz="2800" dirty="0" smtClean="0"/>
          </a:p>
          <a:p>
            <a:r>
              <a:rPr lang="en-US" sz="2800" dirty="0" smtClean="0"/>
              <a:t>If </a:t>
            </a:r>
            <a:r>
              <a:rPr lang="en-US" sz="2800" dirty="0"/>
              <a:t>sequencing and scheduling is not planned, it will mean that resources may not be available as needed, or some inputs and employees are available when they are not needed – getting in the way or causing confusion. </a:t>
            </a:r>
            <a:endParaRPr lang="en-US" sz="2800" dirty="0" smtClean="0"/>
          </a:p>
          <a:p>
            <a:r>
              <a:rPr lang="en-US" sz="2800" dirty="0" smtClean="0"/>
              <a:t>This </a:t>
            </a:r>
            <a:r>
              <a:rPr lang="en-US" sz="2800" dirty="0"/>
              <a:t>will be costly for the business and reduce profits.</a:t>
            </a:r>
            <a:endParaRPr lang="en-US" sz="2800" dirty="0"/>
          </a:p>
        </p:txBody>
      </p:sp>
    </p:spTree>
    <p:extLst>
      <p:ext uri="{BB962C8B-B14F-4D97-AF65-F5344CB8AC3E}">
        <p14:creationId xmlns:p14="http://schemas.microsoft.com/office/powerpoint/2010/main" val="1024106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457201"/>
            <a:ext cx="10131425" cy="5334000"/>
          </a:xfrm>
        </p:spPr>
        <p:txBody>
          <a:bodyPr>
            <a:normAutofit/>
          </a:bodyPr>
          <a:lstStyle/>
          <a:p>
            <a:r>
              <a:rPr lang="en-US" sz="2400" dirty="0"/>
              <a:t>In order to sequence and schedule the production process, management will use different planning tools. </a:t>
            </a:r>
            <a:endParaRPr lang="en-US" sz="2400" dirty="0" smtClean="0"/>
          </a:p>
          <a:p>
            <a:r>
              <a:rPr lang="en-US" sz="2400" dirty="0" smtClean="0"/>
              <a:t>A </a:t>
            </a:r>
            <a:r>
              <a:rPr lang="en-US" sz="2400" dirty="0"/>
              <a:t>Gantt chart is a type of bar chart that illustrates the start and finish dates of a project. </a:t>
            </a:r>
            <a:endParaRPr lang="en-US" sz="2400" dirty="0" smtClean="0"/>
          </a:p>
          <a:p>
            <a:r>
              <a:rPr lang="en-US" sz="2400" dirty="0" smtClean="0"/>
              <a:t>The </a:t>
            </a:r>
            <a:r>
              <a:rPr lang="en-US" sz="2400" dirty="0"/>
              <a:t>project will be broken down into the different tasks that must be performed and the time frame for their completion. </a:t>
            </a:r>
            <a:endParaRPr lang="en-US" sz="2400" dirty="0" smtClean="0"/>
          </a:p>
          <a:p>
            <a:r>
              <a:rPr lang="en-US" sz="2400" dirty="0" smtClean="0"/>
              <a:t>This </a:t>
            </a:r>
            <a:r>
              <a:rPr lang="en-US" sz="2400" dirty="0"/>
              <a:t>allows management to see what jobs need doing, when they need doing and any overlapping tasks. </a:t>
            </a:r>
            <a:endParaRPr lang="en-US" sz="2400" dirty="0" smtClean="0"/>
          </a:p>
          <a:p>
            <a:r>
              <a:rPr lang="en-US" sz="2400" dirty="0" smtClean="0"/>
              <a:t>For </a:t>
            </a:r>
            <a:r>
              <a:rPr lang="en-US" sz="2400" dirty="0"/>
              <a:t>example, Gantt charts were used for teams of people in the co-ordination and construction of building Royal North Shore Hospital.</a:t>
            </a:r>
            <a:endParaRPr lang="en-US" sz="2400" dirty="0"/>
          </a:p>
        </p:txBody>
      </p:sp>
    </p:spTree>
    <p:extLst>
      <p:ext uri="{BB962C8B-B14F-4D97-AF65-F5344CB8AC3E}">
        <p14:creationId xmlns:p14="http://schemas.microsoft.com/office/powerpoint/2010/main" val="1049296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977901"/>
            <a:ext cx="10131425" cy="4813300"/>
          </a:xfrm>
        </p:spPr>
        <p:txBody>
          <a:bodyPr>
            <a:normAutofit/>
          </a:bodyPr>
          <a:lstStyle/>
          <a:p>
            <a:r>
              <a:rPr lang="en-US" sz="2800" dirty="0"/>
              <a:t>Critical path analysis allows management to map out the production process, looking at the longest possible time frame the project could take. </a:t>
            </a:r>
            <a:endParaRPr lang="en-US" sz="2800" dirty="0" smtClean="0"/>
          </a:p>
          <a:p>
            <a:r>
              <a:rPr lang="en-US" sz="2800" dirty="0" smtClean="0"/>
              <a:t>It </a:t>
            </a:r>
            <a:r>
              <a:rPr lang="en-US" sz="2800" dirty="0"/>
              <a:t>is very like a flow chart that shows how one task will lead to another. </a:t>
            </a:r>
            <a:endParaRPr lang="en-US" sz="2800" dirty="0" smtClean="0"/>
          </a:p>
          <a:p>
            <a:r>
              <a:rPr lang="en-US" sz="2800" dirty="0" smtClean="0"/>
              <a:t>This </a:t>
            </a:r>
            <a:r>
              <a:rPr lang="en-US" sz="2800" dirty="0"/>
              <a:t>analysis not only helps sequence and schedule tasks but also to see where problems might arise.</a:t>
            </a:r>
            <a:endParaRPr lang="en-US" sz="2800" dirty="0"/>
          </a:p>
        </p:txBody>
      </p:sp>
    </p:spTree>
    <p:extLst>
      <p:ext uri="{BB962C8B-B14F-4D97-AF65-F5344CB8AC3E}">
        <p14:creationId xmlns:p14="http://schemas.microsoft.com/office/powerpoint/2010/main" val="917229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Technology, task design and process layout</a:t>
            </a:r>
            <a:endParaRPr lang="en-US" dirty="0"/>
          </a:p>
        </p:txBody>
      </p:sp>
      <p:sp>
        <p:nvSpPr>
          <p:cNvPr id="3" name="Content Placeholder 2"/>
          <p:cNvSpPr>
            <a:spLocks noGrp="1"/>
          </p:cNvSpPr>
          <p:nvPr>
            <p:ph idx="1"/>
          </p:nvPr>
        </p:nvSpPr>
        <p:spPr>
          <a:xfrm>
            <a:off x="685801" y="2142067"/>
            <a:ext cx="10131425" cy="4398433"/>
          </a:xfrm>
        </p:spPr>
        <p:txBody>
          <a:bodyPr>
            <a:normAutofit/>
          </a:bodyPr>
          <a:lstStyle/>
          <a:p>
            <a:r>
              <a:rPr lang="en-US" sz="2000" dirty="0"/>
              <a:t>Technology is used in the transformation process, whether it is a computer to type up documents or a fully </a:t>
            </a:r>
            <a:r>
              <a:rPr lang="en-US" sz="2000" dirty="0" err="1"/>
              <a:t>computerised</a:t>
            </a:r>
            <a:r>
              <a:rPr lang="en-US" sz="2000" dirty="0"/>
              <a:t> assembly line to make a can of soft drink. </a:t>
            </a:r>
            <a:endParaRPr lang="en-US" sz="2000" dirty="0" smtClean="0"/>
          </a:p>
          <a:p>
            <a:r>
              <a:rPr lang="en-US" sz="2000" dirty="0" smtClean="0"/>
              <a:t>In </a:t>
            </a:r>
            <a:r>
              <a:rPr lang="en-US" sz="2000" dirty="0"/>
              <a:t>the past, many production techniques were very </a:t>
            </a:r>
            <a:r>
              <a:rPr lang="en-US" sz="2000" dirty="0" err="1"/>
              <a:t>labour</a:t>
            </a:r>
            <a:r>
              <a:rPr lang="en-US" sz="2000" dirty="0"/>
              <a:t> oriented with an emphasis on repetitive tasks; however, with </a:t>
            </a:r>
            <a:r>
              <a:rPr lang="en-US" sz="2000" dirty="0" err="1"/>
              <a:t>behavioural</a:t>
            </a:r>
            <a:r>
              <a:rPr lang="en-US" sz="2000" dirty="0"/>
              <a:t> management theory, </a:t>
            </a:r>
            <a:r>
              <a:rPr lang="en-US" sz="2000" dirty="0" err="1"/>
              <a:t>emphasising</a:t>
            </a:r>
            <a:r>
              <a:rPr lang="en-US" sz="2000" dirty="0"/>
              <a:t> that employees are more productive when engaged in fulfilling work, and the development  of new technologies, many products are designed and assembled using computer assisted technology (CAT). </a:t>
            </a:r>
            <a:endParaRPr lang="en-US" sz="2000" dirty="0" smtClean="0"/>
          </a:p>
          <a:p>
            <a:r>
              <a:rPr lang="en-US" sz="2000" dirty="0" smtClean="0"/>
              <a:t>New </a:t>
            </a:r>
            <a:r>
              <a:rPr lang="en-US" sz="2000" dirty="0"/>
              <a:t>technologies have allowed businesses to reallocate dangerous and repetitive tasks away from employees. </a:t>
            </a:r>
            <a:endParaRPr lang="en-US" sz="2000" dirty="0" smtClean="0"/>
          </a:p>
          <a:p>
            <a:r>
              <a:rPr lang="en-US" sz="2000" dirty="0" smtClean="0"/>
              <a:t>This </a:t>
            </a:r>
            <a:r>
              <a:rPr lang="en-US" sz="2000" dirty="0"/>
              <a:t>has allowed for more efficient production processes, and while new technology may be expensive in the short run, in the long run it usually results in more cost effective practices and, therefore, higher profits.</a:t>
            </a:r>
            <a:endParaRPr lang="en-US" sz="2000" dirty="0"/>
          </a:p>
        </p:txBody>
      </p:sp>
    </p:spTree>
    <p:extLst>
      <p:ext uri="{BB962C8B-B14F-4D97-AF65-F5344CB8AC3E}">
        <p14:creationId xmlns:p14="http://schemas.microsoft.com/office/powerpoint/2010/main" val="693367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98501"/>
            <a:ext cx="10131425" cy="5092700"/>
          </a:xfrm>
        </p:spPr>
        <p:txBody>
          <a:bodyPr>
            <a:normAutofit/>
          </a:bodyPr>
          <a:lstStyle/>
          <a:p>
            <a:pPr marL="0" indent="0">
              <a:buNone/>
            </a:pPr>
            <a:r>
              <a:rPr lang="en-US" sz="2800" dirty="0"/>
              <a:t>Task design refers to planning the flow of activities that has to be done to complete a task. If the flow of activities are </a:t>
            </a:r>
            <a:r>
              <a:rPr lang="en-US" sz="2800" dirty="0" err="1"/>
              <a:t>organised</a:t>
            </a:r>
            <a:r>
              <a:rPr lang="en-US" sz="2800" dirty="0"/>
              <a:t> into a logical sequence, employees will be able to successfully perform and complete their allocated task. Task design usually involves the following steps: -</a:t>
            </a:r>
          </a:p>
          <a:p>
            <a:r>
              <a:rPr lang="en-US" sz="2800" dirty="0"/>
              <a:t>Define what needs to be done</a:t>
            </a:r>
          </a:p>
          <a:p>
            <a:r>
              <a:rPr lang="en-US" sz="2800" dirty="0"/>
              <a:t>Identify who needs to do it</a:t>
            </a:r>
          </a:p>
          <a:p>
            <a:r>
              <a:rPr lang="en-US" sz="2800" dirty="0"/>
              <a:t>Break down the task into specific skills and duties</a:t>
            </a:r>
          </a:p>
          <a:p>
            <a:r>
              <a:rPr lang="en-US" sz="2800" dirty="0"/>
              <a:t>Allocate time elements and difficulty levels to the task</a:t>
            </a:r>
            <a:endParaRPr lang="en-US" sz="2800" dirty="0"/>
          </a:p>
        </p:txBody>
      </p:sp>
    </p:spTree>
    <p:extLst>
      <p:ext uri="{BB962C8B-B14F-4D97-AF65-F5344CB8AC3E}">
        <p14:creationId xmlns:p14="http://schemas.microsoft.com/office/powerpoint/2010/main" val="132562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736601"/>
            <a:ext cx="10131425" cy="5054600"/>
          </a:xfrm>
        </p:spPr>
        <p:txBody>
          <a:bodyPr>
            <a:normAutofit/>
          </a:bodyPr>
          <a:lstStyle/>
          <a:p>
            <a:r>
              <a:rPr lang="en-US" sz="2400" dirty="0"/>
              <a:t>The process layout will affect how efficiently a business is able to transform the inputs into an output. </a:t>
            </a:r>
            <a:endParaRPr lang="en-US" sz="2400" dirty="0" smtClean="0"/>
          </a:p>
          <a:p>
            <a:r>
              <a:rPr lang="en-US" sz="2400" dirty="0" smtClean="0"/>
              <a:t>Technology </a:t>
            </a:r>
            <a:r>
              <a:rPr lang="en-US" sz="2400" dirty="0"/>
              <a:t>and task design will impact on this layout</a:t>
            </a:r>
            <a:r>
              <a:rPr lang="en-US" sz="2400" dirty="0" smtClean="0"/>
              <a:t>.</a:t>
            </a:r>
          </a:p>
          <a:p>
            <a:r>
              <a:rPr lang="en-US" sz="2400" dirty="0" smtClean="0"/>
              <a:t> </a:t>
            </a:r>
            <a:r>
              <a:rPr lang="en-US" sz="2400" dirty="0"/>
              <a:t>Technology will need to be located in the business dependent on its requirements as access to electricity, cooling, water, etc. </a:t>
            </a:r>
            <a:endParaRPr lang="en-US" sz="2400" dirty="0" smtClean="0"/>
          </a:p>
          <a:p>
            <a:r>
              <a:rPr lang="en-US" sz="2400" dirty="0" smtClean="0"/>
              <a:t>If </a:t>
            </a:r>
            <a:r>
              <a:rPr lang="en-US" sz="2400" dirty="0"/>
              <a:t>the technology is needed to be used by different employees at different times, task design will identify this so that clashes do not occur. </a:t>
            </a:r>
            <a:endParaRPr lang="en-US" sz="2400" dirty="0" smtClean="0"/>
          </a:p>
          <a:p>
            <a:r>
              <a:rPr lang="en-US" sz="2400" dirty="0" smtClean="0"/>
              <a:t>At </a:t>
            </a:r>
            <a:r>
              <a:rPr lang="en-US" sz="2400" dirty="0"/>
              <a:t>all times the process layout needs to </a:t>
            </a:r>
            <a:r>
              <a:rPr lang="en-US" sz="2400" dirty="0" err="1"/>
              <a:t>emphasise</a:t>
            </a:r>
            <a:r>
              <a:rPr lang="en-US" sz="2400" dirty="0"/>
              <a:t> a smooth flow of production and occupational health and safety.</a:t>
            </a:r>
            <a:endParaRPr lang="en-US" sz="2400" dirty="0"/>
          </a:p>
        </p:txBody>
      </p:sp>
    </p:spTree>
    <p:extLst>
      <p:ext uri="{BB962C8B-B14F-4D97-AF65-F5344CB8AC3E}">
        <p14:creationId xmlns:p14="http://schemas.microsoft.com/office/powerpoint/2010/main" val="12226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Inputs </a:t>
            </a:r>
            <a:endParaRPr lang="en-US" dirty="0"/>
          </a:p>
        </p:txBody>
      </p:sp>
      <p:sp>
        <p:nvSpPr>
          <p:cNvPr id="3" name="Content Placeholder 2"/>
          <p:cNvSpPr>
            <a:spLocks noGrp="1"/>
          </p:cNvSpPr>
          <p:nvPr>
            <p:ph idx="1"/>
          </p:nvPr>
        </p:nvSpPr>
        <p:spPr/>
        <p:txBody>
          <a:bodyPr>
            <a:normAutofit/>
          </a:bodyPr>
          <a:lstStyle/>
          <a:p>
            <a:r>
              <a:rPr lang="en-US" sz="3200" dirty="0"/>
              <a:t>In the operations process inputs of resources, such as skilled </a:t>
            </a:r>
            <a:r>
              <a:rPr lang="en-US" sz="3200" dirty="0" err="1"/>
              <a:t>labour</a:t>
            </a:r>
            <a:r>
              <a:rPr lang="en-US" sz="3200" dirty="0"/>
              <a:t>, machinery, raw materials and/or component parts transform customers (as in the haircut example); transform information (as in the newspaper example) or transform materials (as in the iPhone example). </a:t>
            </a:r>
          </a:p>
        </p:txBody>
      </p:sp>
    </p:spTree>
    <p:extLst>
      <p:ext uri="{BB962C8B-B14F-4D97-AF65-F5344CB8AC3E}">
        <p14:creationId xmlns:p14="http://schemas.microsoft.com/office/powerpoint/2010/main" val="1850897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Monitoring, control and improvement</a:t>
            </a:r>
            <a:endParaRPr lang="en-US" dirty="0"/>
          </a:p>
        </p:txBody>
      </p:sp>
      <p:sp>
        <p:nvSpPr>
          <p:cNvPr id="3" name="Content Placeholder 2"/>
          <p:cNvSpPr>
            <a:spLocks noGrp="1"/>
          </p:cNvSpPr>
          <p:nvPr>
            <p:ph idx="1"/>
          </p:nvPr>
        </p:nvSpPr>
        <p:spPr>
          <a:xfrm>
            <a:off x="685801" y="2142067"/>
            <a:ext cx="10131425" cy="4563533"/>
          </a:xfrm>
        </p:spPr>
        <p:txBody>
          <a:bodyPr>
            <a:normAutofit/>
          </a:bodyPr>
          <a:lstStyle/>
          <a:p>
            <a:r>
              <a:rPr lang="en-US" sz="2000" dirty="0"/>
              <a:t>In order to ensure that it is meeting its goals, a business must have strategies that involve monitoring, controlling and improving production processes. </a:t>
            </a:r>
            <a:endParaRPr lang="en-US" sz="2000" dirty="0" smtClean="0"/>
          </a:p>
          <a:p>
            <a:r>
              <a:rPr lang="en-US" sz="2000" dirty="0" smtClean="0"/>
              <a:t>Monitoring </a:t>
            </a:r>
            <a:r>
              <a:rPr lang="en-US" sz="2000" dirty="0"/>
              <a:t>refers to the collecting and </a:t>
            </a:r>
            <a:r>
              <a:rPr lang="en-US" sz="2000" dirty="0" err="1"/>
              <a:t>analysing</a:t>
            </a:r>
            <a:r>
              <a:rPr lang="en-US" sz="2000" dirty="0"/>
              <a:t> of information so that processes can be improved. </a:t>
            </a:r>
            <a:endParaRPr lang="en-US" sz="2000" dirty="0" smtClean="0"/>
          </a:p>
          <a:p>
            <a:r>
              <a:rPr lang="en-US" sz="2000" dirty="0" smtClean="0"/>
              <a:t>Businesses </a:t>
            </a:r>
            <a:r>
              <a:rPr lang="en-US" sz="2000" dirty="0"/>
              <a:t>will put into place Key Performance Indicators (KPIs) so that they can actually see if targets are being met. </a:t>
            </a:r>
            <a:endParaRPr lang="en-US" sz="2000" dirty="0" smtClean="0"/>
          </a:p>
          <a:p>
            <a:r>
              <a:rPr lang="en-US" sz="2000" dirty="0" smtClean="0"/>
              <a:t>For </a:t>
            </a:r>
            <a:r>
              <a:rPr lang="en-US" sz="2000" dirty="0"/>
              <a:t>example a manufacturing business may have a target of making a certain amount of items in a day; a retail business may have expectations of selling a certain number of products. </a:t>
            </a:r>
            <a:endParaRPr lang="en-US" sz="2000" dirty="0" smtClean="0"/>
          </a:p>
          <a:p>
            <a:r>
              <a:rPr lang="en-US" sz="2000" dirty="0" smtClean="0"/>
              <a:t>Monitoring </a:t>
            </a:r>
            <a:r>
              <a:rPr lang="en-US" sz="2000" dirty="0"/>
              <a:t>these indicators will allow the business to see if these targets are being met. </a:t>
            </a:r>
            <a:endParaRPr lang="en-US" sz="2000" dirty="0" smtClean="0"/>
          </a:p>
          <a:p>
            <a:r>
              <a:rPr lang="en-US" sz="2000" dirty="0" smtClean="0"/>
              <a:t>If </a:t>
            </a:r>
            <a:r>
              <a:rPr lang="en-US" sz="2000" dirty="0"/>
              <a:t>they are not being met, then the reasons can be </a:t>
            </a:r>
            <a:r>
              <a:rPr lang="en-US" sz="2000" dirty="0" err="1"/>
              <a:t>analysed</a:t>
            </a:r>
            <a:r>
              <a:rPr lang="en-US" sz="2000" dirty="0"/>
              <a:t> so that corrective action can be taken.</a:t>
            </a:r>
            <a:endParaRPr lang="en-US" sz="2000" dirty="0"/>
          </a:p>
        </p:txBody>
      </p:sp>
    </p:spTree>
    <p:extLst>
      <p:ext uri="{BB962C8B-B14F-4D97-AF65-F5344CB8AC3E}">
        <p14:creationId xmlns:p14="http://schemas.microsoft.com/office/powerpoint/2010/main" val="1956432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952501"/>
            <a:ext cx="10131425" cy="4838700"/>
          </a:xfrm>
        </p:spPr>
        <p:txBody>
          <a:bodyPr>
            <a:noAutofit/>
          </a:bodyPr>
          <a:lstStyle/>
          <a:p>
            <a:r>
              <a:rPr lang="en-US" sz="2800" dirty="0"/>
              <a:t>Control is the process of comparing the predetermined target against the actual result and assessing what action is needed to correct a shortfall.</a:t>
            </a:r>
          </a:p>
          <a:p>
            <a:r>
              <a:rPr lang="en-US" sz="2800" dirty="0"/>
              <a:t>Monitoring and control lets the business undertake continuous improvement. </a:t>
            </a:r>
            <a:endParaRPr lang="en-US" sz="2800" dirty="0" smtClean="0"/>
          </a:p>
          <a:p>
            <a:r>
              <a:rPr lang="en-US" sz="2800" dirty="0" smtClean="0"/>
              <a:t>This </a:t>
            </a:r>
            <a:r>
              <a:rPr lang="en-US" sz="2800" dirty="0"/>
              <a:t>will see the reduction of wastage and inefficient work practices. </a:t>
            </a:r>
            <a:endParaRPr lang="en-US" sz="2800" dirty="0" smtClean="0"/>
          </a:p>
          <a:p>
            <a:r>
              <a:rPr lang="en-US" sz="2800" dirty="0" smtClean="0"/>
              <a:t>Monitoring </a:t>
            </a:r>
            <a:r>
              <a:rPr lang="en-US" sz="2800" dirty="0"/>
              <a:t>operations will help the business do such things as reduce the time that it takes to provide the customer with the good or service; to reduce the costs involved in providing the product; to reduce dangerous work place practices and to provide a better quality product.</a:t>
            </a:r>
            <a:endParaRPr lang="en-US" sz="2800" dirty="0"/>
          </a:p>
        </p:txBody>
      </p:sp>
    </p:spTree>
    <p:extLst>
      <p:ext uri="{BB962C8B-B14F-4D97-AF65-F5344CB8AC3E}">
        <p14:creationId xmlns:p14="http://schemas.microsoft.com/office/powerpoint/2010/main" val="1163691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lstStyle/>
          <a:p>
            <a:r>
              <a:rPr lang="en-US" b="1" dirty="0"/>
              <a:t>Outputs</a:t>
            </a:r>
            <a:endParaRPr lang="en-US" dirty="0"/>
          </a:p>
        </p:txBody>
      </p:sp>
      <p:sp>
        <p:nvSpPr>
          <p:cNvPr id="3" name="Content Placeholder 2"/>
          <p:cNvSpPr>
            <a:spLocks noGrp="1"/>
          </p:cNvSpPr>
          <p:nvPr>
            <p:ph idx="1"/>
          </p:nvPr>
        </p:nvSpPr>
        <p:spPr>
          <a:xfrm>
            <a:off x="685801" y="1570567"/>
            <a:ext cx="10131425" cy="4512733"/>
          </a:xfrm>
        </p:spPr>
        <p:txBody>
          <a:bodyPr>
            <a:noAutofit/>
          </a:bodyPr>
          <a:lstStyle/>
          <a:p>
            <a:r>
              <a:rPr lang="en-US" sz="2800" dirty="0"/>
              <a:t>Outputs are the end result of a business’s production processes, the good or service that is sold to the customer. </a:t>
            </a:r>
            <a:endParaRPr lang="en-US" sz="2800" dirty="0" smtClean="0"/>
          </a:p>
          <a:p>
            <a:r>
              <a:rPr lang="en-US" sz="2800" dirty="0" smtClean="0"/>
              <a:t>Some </a:t>
            </a:r>
            <a:r>
              <a:rPr lang="en-US" sz="2800" dirty="0"/>
              <a:t>outputs are also inputs into another business’s production process. </a:t>
            </a:r>
            <a:endParaRPr lang="en-US" sz="2800" dirty="0" smtClean="0"/>
          </a:p>
          <a:p>
            <a:r>
              <a:rPr lang="en-US" sz="2800" dirty="0" smtClean="0"/>
              <a:t>For </a:t>
            </a:r>
            <a:r>
              <a:rPr lang="en-US" sz="2800" dirty="0"/>
              <a:t>example a flour mill will make wheat, sell this wheat to a baker who will in turn make a cake which is sold to a café or an individual customer.  </a:t>
            </a:r>
            <a:endParaRPr lang="en-US" sz="2800" dirty="0" smtClean="0"/>
          </a:p>
          <a:p>
            <a:r>
              <a:rPr lang="en-US" sz="2800" dirty="0" smtClean="0"/>
              <a:t>It </a:t>
            </a:r>
            <a:r>
              <a:rPr lang="en-US" sz="2800" dirty="0"/>
              <a:t>is vital that the output of a business must meet the demands of customers if the business is to be able to cover the costs of making the product. </a:t>
            </a:r>
            <a:endParaRPr lang="en-US" sz="2800" dirty="0" smtClean="0"/>
          </a:p>
          <a:p>
            <a:r>
              <a:rPr lang="en-US" sz="2800" dirty="0" smtClean="0"/>
              <a:t>The </a:t>
            </a:r>
            <a:r>
              <a:rPr lang="en-US" sz="2800" dirty="0"/>
              <a:t>cake made by the baker must sell for more than the cost of making it.</a:t>
            </a:r>
            <a:endParaRPr lang="en-US" sz="2800" dirty="0"/>
          </a:p>
        </p:txBody>
      </p:sp>
    </p:spTree>
    <p:extLst>
      <p:ext uri="{BB962C8B-B14F-4D97-AF65-F5344CB8AC3E}">
        <p14:creationId xmlns:p14="http://schemas.microsoft.com/office/powerpoint/2010/main" val="726685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Customer service</a:t>
            </a:r>
            <a:endParaRPr lang="en-US" dirty="0"/>
          </a:p>
        </p:txBody>
      </p:sp>
      <p:sp>
        <p:nvSpPr>
          <p:cNvPr id="3" name="Content Placeholder 2"/>
          <p:cNvSpPr>
            <a:spLocks noGrp="1"/>
          </p:cNvSpPr>
          <p:nvPr>
            <p:ph idx="1"/>
          </p:nvPr>
        </p:nvSpPr>
        <p:spPr>
          <a:xfrm>
            <a:off x="685801" y="2142067"/>
            <a:ext cx="10131425" cy="4423833"/>
          </a:xfrm>
        </p:spPr>
        <p:txBody>
          <a:bodyPr>
            <a:noAutofit/>
          </a:bodyPr>
          <a:lstStyle/>
          <a:p>
            <a:r>
              <a:rPr lang="en-US" sz="2400" dirty="0"/>
              <a:t>Customer service is a non- physical output of the operations process. </a:t>
            </a:r>
            <a:endParaRPr lang="en-US" sz="2400" dirty="0" smtClean="0"/>
          </a:p>
          <a:p>
            <a:r>
              <a:rPr lang="en-US" sz="2400" dirty="0" smtClean="0"/>
              <a:t>It </a:t>
            </a:r>
            <a:r>
              <a:rPr lang="en-US" sz="2400" dirty="0"/>
              <a:t>refers to how well the business can meet the expectations of customers. </a:t>
            </a:r>
            <a:endParaRPr lang="en-US" sz="2400" dirty="0" smtClean="0"/>
          </a:p>
          <a:p>
            <a:r>
              <a:rPr lang="en-US" sz="2400" dirty="0" smtClean="0"/>
              <a:t>Although </a:t>
            </a:r>
            <a:r>
              <a:rPr lang="en-US" sz="2400" dirty="0"/>
              <a:t>this is often seen as the domain of the marketing department (and will be discussed more in this topic), it is important that the operations department </a:t>
            </a:r>
            <a:r>
              <a:rPr lang="en-US" sz="2400" dirty="0" err="1"/>
              <a:t>recognises</a:t>
            </a:r>
            <a:r>
              <a:rPr lang="en-US" sz="2400" dirty="0"/>
              <a:t> its obligations in this area. </a:t>
            </a:r>
            <a:endParaRPr lang="en-US" sz="2400" dirty="0" smtClean="0"/>
          </a:p>
          <a:p>
            <a:r>
              <a:rPr lang="en-US" sz="2400" dirty="0" smtClean="0"/>
              <a:t>Operations </a:t>
            </a:r>
            <a:r>
              <a:rPr lang="en-US" sz="2400" dirty="0"/>
              <a:t>management is responsible for the provision and quality of the product and if customers are disappointed in these things, they will look to other businesses for an alternative product.  </a:t>
            </a:r>
            <a:endParaRPr lang="en-US" sz="2400" dirty="0" smtClean="0"/>
          </a:p>
          <a:p>
            <a:r>
              <a:rPr lang="en-US" sz="2400" dirty="0" smtClean="0"/>
              <a:t>A </a:t>
            </a:r>
            <a:r>
              <a:rPr lang="en-US" sz="2400" dirty="0"/>
              <a:t>good quality product, which is provided in a timely fashion, will not only encourage customer loyalty but will often let the business charge a higher price than competitors.</a:t>
            </a:r>
            <a:endParaRPr lang="en-US" sz="2400" dirty="0"/>
          </a:p>
        </p:txBody>
      </p:sp>
    </p:spTree>
    <p:extLst>
      <p:ext uri="{BB962C8B-B14F-4D97-AF65-F5344CB8AC3E}">
        <p14:creationId xmlns:p14="http://schemas.microsoft.com/office/powerpoint/2010/main" val="2095823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531" y="1485900"/>
            <a:ext cx="10029481" cy="3833019"/>
          </a:xfrm>
        </p:spPr>
      </p:pic>
    </p:spTree>
    <p:extLst>
      <p:ext uri="{BB962C8B-B14F-4D97-AF65-F5344CB8AC3E}">
        <p14:creationId xmlns:p14="http://schemas.microsoft.com/office/powerpoint/2010/main" val="1848753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10131425" cy="1456267"/>
          </a:xfrm>
        </p:spPr>
        <p:txBody>
          <a:bodyPr/>
          <a:lstStyle/>
          <a:p>
            <a:r>
              <a:rPr lang="en-US" b="1" dirty="0"/>
              <a:t>Warranties</a:t>
            </a:r>
            <a:endParaRPr lang="en-US" dirty="0"/>
          </a:p>
        </p:txBody>
      </p:sp>
      <p:sp>
        <p:nvSpPr>
          <p:cNvPr id="3" name="Content Placeholder 2"/>
          <p:cNvSpPr>
            <a:spLocks noGrp="1"/>
          </p:cNvSpPr>
          <p:nvPr>
            <p:ph idx="1"/>
          </p:nvPr>
        </p:nvSpPr>
        <p:spPr>
          <a:xfrm>
            <a:off x="685801" y="901701"/>
            <a:ext cx="10131425" cy="5956300"/>
          </a:xfrm>
        </p:spPr>
        <p:txBody>
          <a:bodyPr>
            <a:normAutofit/>
          </a:bodyPr>
          <a:lstStyle/>
          <a:p>
            <a:r>
              <a:rPr lang="en-US" sz="2400" dirty="0"/>
              <a:t>By law in Australia, all products sold must come with a warrantee or guarantee that the product will serve its advertised purpose. </a:t>
            </a:r>
            <a:endParaRPr lang="en-US" sz="2400" dirty="0" smtClean="0"/>
          </a:p>
          <a:p>
            <a:r>
              <a:rPr lang="en-US" sz="2400" dirty="0" smtClean="0"/>
              <a:t>Many </a:t>
            </a:r>
            <a:r>
              <a:rPr lang="en-US" sz="2400" dirty="0"/>
              <a:t>businesses when selling a physical product over a certain value will offer a written warranty, valid for a period of time</a:t>
            </a:r>
            <a:r>
              <a:rPr lang="en-US" sz="2400" dirty="0" smtClean="0"/>
              <a:t>.</a:t>
            </a:r>
          </a:p>
          <a:p>
            <a:endParaRPr lang="en-US" sz="2400" dirty="0"/>
          </a:p>
          <a:p>
            <a:r>
              <a:rPr lang="en-US" sz="2400" dirty="0"/>
              <a:t>In monitoring the effectiveness of the operations department, management can look at how many warranty claims are made. </a:t>
            </a:r>
            <a:endParaRPr lang="en-US" sz="2400" dirty="0" smtClean="0"/>
          </a:p>
          <a:p>
            <a:r>
              <a:rPr lang="en-US" sz="2400" dirty="0" smtClean="0"/>
              <a:t>Customers </a:t>
            </a:r>
            <a:r>
              <a:rPr lang="en-US" sz="2400" dirty="0"/>
              <a:t>usually only make a warranty claim when the product is defective in some way. </a:t>
            </a:r>
            <a:endParaRPr lang="en-US" sz="2400" dirty="0" smtClean="0"/>
          </a:p>
          <a:p>
            <a:r>
              <a:rPr lang="en-US" sz="2400" dirty="0" smtClean="0"/>
              <a:t>If </a:t>
            </a:r>
            <a:r>
              <a:rPr lang="en-US" sz="2400" dirty="0"/>
              <a:t>the number of claims is high, it would indicate that something is wrong with the production process and this must be rectified</a:t>
            </a:r>
            <a:r>
              <a:rPr lang="en-US" sz="2400" dirty="0" smtClean="0"/>
              <a:t>.</a:t>
            </a:r>
          </a:p>
          <a:p>
            <a:r>
              <a:rPr lang="en-US" sz="2400" dirty="0" smtClean="0"/>
              <a:t> </a:t>
            </a:r>
            <a:r>
              <a:rPr lang="en-US" sz="2400" dirty="0"/>
              <a:t>If the business has good monitoring and quality control mechanisms in place, then the business will be able to reduce warranty claims.</a:t>
            </a:r>
          </a:p>
          <a:p>
            <a:endParaRPr lang="en-US" dirty="0"/>
          </a:p>
        </p:txBody>
      </p:sp>
    </p:spTree>
    <p:extLst>
      <p:ext uri="{BB962C8B-B14F-4D97-AF65-F5344CB8AC3E}">
        <p14:creationId xmlns:p14="http://schemas.microsoft.com/office/powerpoint/2010/main" val="1968411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3267"/>
            <a:ext cx="10131425" cy="1456267"/>
          </a:xfrm>
        </p:spPr>
        <p:txBody>
          <a:bodyPr/>
          <a:lstStyle/>
          <a:p>
            <a:r>
              <a:rPr lang="en-US" dirty="0" smtClean="0"/>
              <a:t>Review questions</a:t>
            </a:r>
            <a:endParaRPr lang="en-US" dirty="0"/>
          </a:p>
        </p:txBody>
      </p:sp>
      <p:sp>
        <p:nvSpPr>
          <p:cNvPr id="3" name="Content Placeholder 2"/>
          <p:cNvSpPr>
            <a:spLocks noGrp="1"/>
          </p:cNvSpPr>
          <p:nvPr>
            <p:ph idx="1"/>
          </p:nvPr>
        </p:nvSpPr>
        <p:spPr>
          <a:xfrm>
            <a:off x="241301" y="901700"/>
            <a:ext cx="11671300" cy="5714999"/>
          </a:xfrm>
        </p:spPr>
        <p:txBody>
          <a:bodyPr>
            <a:noAutofit/>
          </a:bodyPr>
          <a:lstStyle/>
          <a:p>
            <a:pPr marL="342900" indent="-342900">
              <a:buFont typeface="+mj-lt"/>
              <a:buAutoNum type="arabicPeriod"/>
            </a:pPr>
            <a:r>
              <a:rPr lang="en-US" sz="2000" dirty="0"/>
              <a:t>Provide a definition for (</a:t>
            </a:r>
            <a:r>
              <a:rPr lang="en-US" sz="2000" dirty="0" err="1"/>
              <a:t>i</a:t>
            </a:r>
            <a:r>
              <a:rPr lang="en-US" sz="2000" dirty="0"/>
              <a:t>) inputs (ii) transformed resources (iii) transforming resources</a:t>
            </a:r>
          </a:p>
          <a:p>
            <a:pPr marL="342900" indent="-342900">
              <a:buFont typeface="+mj-lt"/>
              <a:buAutoNum type="arabicPeriod"/>
            </a:pPr>
            <a:r>
              <a:rPr lang="en-US" sz="2000" dirty="0"/>
              <a:t>Outline the role of materials, information and customers in the production of a loaf of bread.</a:t>
            </a:r>
          </a:p>
          <a:p>
            <a:pPr marL="342900" indent="-342900">
              <a:buFont typeface="+mj-lt"/>
              <a:buAutoNum type="arabicPeriod"/>
            </a:pPr>
            <a:r>
              <a:rPr lang="en-US" sz="2000" dirty="0"/>
              <a:t>Assess the importance of job design and job specification in the production process.</a:t>
            </a:r>
          </a:p>
          <a:p>
            <a:pPr marL="342900" indent="-342900">
              <a:buFont typeface="+mj-lt"/>
              <a:buAutoNum type="arabicPeriod"/>
            </a:pPr>
            <a:r>
              <a:rPr lang="en-US" sz="2000" dirty="0"/>
              <a:t>Discuss the factors that management must consider when developing production facilities.</a:t>
            </a:r>
          </a:p>
          <a:p>
            <a:pPr marL="342900" indent="-342900">
              <a:buFont typeface="+mj-lt"/>
              <a:buAutoNum type="arabicPeriod"/>
            </a:pPr>
            <a:r>
              <a:rPr lang="en-US" sz="2000" dirty="0"/>
              <a:t>Distinguish between volume, variety and visibility.</a:t>
            </a:r>
          </a:p>
          <a:p>
            <a:pPr marL="342900" indent="-342900">
              <a:buFont typeface="+mj-lt"/>
              <a:buAutoNum type="arabicPeriod"/>
            </a:pPr>
            <a:r>
              <a:rPr lang="en-US" sz="2000" dirty="0"/>
              <a:t>Outline the implications for a business if it cannot meet variations in demand.</a:t>
            </a:r>
          </a:p>
          <a:p>
            <a:pPr marL="342900" indent="-342900">
              <a:buFont typeface="+mj-lt"/>
              <a:buAutoNum type="arabicPeriod"/>
            </a:pPr>
            <a:r>
              <a:rPr lang="en-US" sz="2000" dirty="0"/>
              <a:t>Discuss the importance of scheduling and sequencing in the production process.</a:t>
            </a:r>
          </a:p>
          <a:p>
            <a:pPr marL="342900" indent="-342900">
              <a:buFont typeface="+mj-lt"/>
              <a:buAutoNum type="arabicPeriod"/>
            </a:pPr>
            <a:r>
              <a:rPr lang="en-US" sz="2000" dirty="0"/>
              <a:t>Describe the role of technology in modern production processes.</a:t>
            </a:r>
          </a:p>
          <a:p>
            <a:pPr marL="342900" indent="-342900">
              <a:buFont typeface="+mj-lt"/>
              <a:buAutoNum type="arabicPeriod"/>
            </a:pPr>
            <a:r>
              <a:rPr lang="en-US" sz="2000" dirty="0"/>
              <a:t>Explain the importance of good task design and process layout in business.</a:t>
            </a:r>
          </a:p>
          <a:p>
            <a:pPr marL="342900" indent="-342900">
              <a:buFont typeface="+mj-lt"/>
              <a:buAutoNum type="arabicPeriod"/>
            </a:pPr>
            <a:r>
              <a:rPr lang="en-US" sz="2000" dirty="0"/>
              <a:t>Examine how a business can use Key Performance Indicators (KPIs) to monitor its processes.</a:t>
            </a:r>
          </a:p>
          <a:p>
            <a:pPr marL="342900" indent="-342900">
              <a:buFont typeface="+mj-lt"/>
              <a:buAutoNum type="arabicPeriod"/>
            </a:pPr>
            <a:r>
              <a:rPr lang="en-US" sz="2000" dirty="0"/>
              <a:t>Predict what may happen to a business that does not focus on customer service. What form should good customer service take?</a:t>
            </a:r>
          </a:p>
          <a:p>
            <a:pPr marL="342900" indent="-342900">
              <a:buFont typeface="+mj-lt"/>
              <a:buAutoNum type="arabicPeriod"/>
            </a:pPr>
            <a:r>
              <a:rPr lang="en-US" sz="2000" dirty="0"/>
              <a:t>Outline the importance Cathay Pacific puts on customer service.</a:t>
            </a:r>
          </a:p>
          <a:p>
            <a:pPr marL="342900" indent="-342900">
              <a:buFont typeface="+mj-lt"/>
              <a:buAutoNum type="arabicPeriod"/>
            </a:pPr>
            <a:r>
              <a:rPr lang="en-US" sz="2000" dirty="0"/>
              <a:t>Argue the following statement, “Monitoring, control and improvement is the most important part of operations.”</a:t>
            </a:r>
            <a:r>
              <a:rPr lang="en-US" sz="2000" b="1" dirty="0"/>
              <a:t> </a:t>
            </a:r>
            <a:endParaRPr lang="en-US" sz="2000" dirty="0"/>
          </a:p>
        </p:txBody>
      </p:sp>
    </p:spTree>
    <p:extLst>
      <p:ext uri="{BB962C8B-B14F-4D97-AF65-F5344CB8AC3E}">
        <p14:creationId xmlns:p14="http://schemas.microsoft.com/office/powerpoint/2010/main" val="123311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Transformed resources (customers, information, materials ) </a:t>
            </a:r>
            <a:endParaRPr lang="en-US" dirty="0"/>
          </a:p>
        </p:txBody>
      </p:sp>
      <p:sp>
        <p:nvSpPr>
          <p:cNvPr id="3" name="Content Placeholder 2"/>
          <p:cNvSpPr>
            <a:spLocks noGrp="1"/>
          </p:cNvSpPr>
          <p:nvPr>
            <p:ph idx="1"/>
          </p:nvPr>
        </p:nvSpPr>
        <p:spPr>
          <a:xfrm>
            <a:off x="685801" y="2764367"/>
            <a:ext cx="10131425" cy="3649133"/>
          </a:xfrm>
        </p:spPr>
        <p:txBody>
          <a:bodyPr>
            <a:normAutofit fontScale="92500"/>
          </a:bodyPr>
          <a:lstStyle/>
          <a:p>
            <a:r>
              <a:rPr lang="en-US" sz="2400" dirty="0"/>
              <a:t>Transforming a </a:t>
            </a:r>
            <a:r>
              <a:rPr lang="en-US" sz="2400" i="1" dirty="0"/>
              <a:t>customer </a:t>
            </a:r>
            <a:r>
              <a:rPr lang="en-US" sz="2400" dirty="0"/>
              <a:t>is possibly something you have not often considered. </a:t>
            </a:r>
            <a:endParaRPr lang="en-US" sz="2400" dirty="0" smtClean="0"/>
          </a:p>
          <a:p>
            <a:r>
              <a:rPr lang="en-US" sz="2400" dirty="0" smtClean="0"/>
              <a:t>But </a:t>
            </a:r>
            <a:r>
              <a:rPr lang="en-US" sz="2400" dirty="0"/>
              <a:t>when you get your hair styled your physical appearance is transformed. </a:t>
            </a:r>
            <a:endParaRPr lang="en-US" sz="2400" dirty="0" smtClean="0"/>
          </a:p>
          <a:p>
            <a:r>
              <a:rPr lang="en-US" sz="2400" dirty="0" smtClean="0"/>
              <a:t>Indeed</a:t>
            </a:r>
            <a:r>
              <a:rPr lang="en-US" sz="2400" dirty="0"/>
              <a:t>, were you to get cosmetic surgery your appearance might be dramatically changed! </a:t>
            </a:r>
            <a:endParaRPr lang="en-US" sz="2400" dirty="0" smtClean="0"/>
          </a:p>
          <a:p>
            <a:r>
              <a:rPr lang="en-US" sz="2400" dirty="0"/>
              <a:t>There are also businesses concerned with changing a customer’s physiological condition. </a:t>
            </a:r>
            <a:endParaRPr lang="en-US" sz="2400" dirty="0" smtClean="0"/>
          </a:p>
          <a:p>
            <a:r>
              <a:rPr lang="en-US" sz="2400" dirty="0" smtClean="0"/>
              <a:t>These </a:t>
            </a:r>
            <a:r>
              <a:rPr lang="en-US" sz="2400" dirty="0"/>
              <a:t>businesses would include hospitals, dentists, surgeons, fitness instructors and gymnasiums. </a:t>
            </a:r>
          </a:p>
          <a:p>
            <a:endParaRPr lang="en-US" dirty="0"/>
          </a:p>
          <a:p>
            <a:endParaRPr lang="en-US" dirty="0"/>
          </a:p>
        </p:txBody>
      </p:sp>
    </p:spTree>
    <p:extLst>
      <p:ext uri="{BB962C8B-B14F-4D97-AF65-F5344CB8AC3E}">
        <p14:creationId xmlns:p14="http://schemas.microsoft.com/office/powerpoint/2010/main" val="336576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596901"/>
            <a:ext cx="10131425" cy="5194300"/>
          </a:xfrm>
        </p:spPr>
        <p:txBody>
          <a:bodyPr>
            <a:normAutofit lnSpcReduction="10000"/>
          </a:bodyPr>
          <a:lstStyle/>
          <a:p>
            <a:r>
              <a:rPr lang="en-US" sz="2400" dirty="0"/>
              <a:t>Other businesses transform a customer’s psychological condition. </a:t>
            </a:r>
            <a:endParaRPr lang="en-US" sz="2400" dirty="0" smtClean="0"/>
          </a:p>
          <a:p>
            <a:r>
              <a:rPr lang="en-US" sz="2400" dirty="0" smtClean="0"/>
              <a:t>For </a:t>
            </a:r>
            <a:r>
              <a:rPr lang="en-US" sz="2400" dirty="0"/>
              <a:t>example, </a:t>
            </a:r>
            <a:r>
              <a:rPr lang="en-US" sz="2400" dirty="0" err="1"/>
              <a:t>Kayne</a:t>
            </a:r>
            <a:r>
              <a:rPr lang="en-US" sz="2400" dirty="0"/>
              <a:t> West, the rapper, owns a business that makes his customers feel differently. </a:t>
            </a:r>
            <a:endParaRPr lang="en-US" sz="2400" dirty="0" smtClean="0"/>
          </a:p>
          <a:p>
            <a:r>
              <a:rPr lang="en-US" sz="2400" dirty="0" smtClean="0"/>
              <a:t>So</a:t>
            </a:r>
            <a:r>
              <a:rPr lang="en-US" sz="2400" dirty="0"/>
              <a:t>, too, do theatres, cinemas, and indeed, theme parks such as Sea World, Movie World and Wet and Wild. </a:t>
            </a:r>
            <a:endParaRPr lang="en-US" sz="2400" dirty="0" smtClean="0"/>
          </a:p>
          <a:p>
            <a:pPr marL="0" indent="0">
              <a:buNone/>
            </a:pPr>
            <a:endParaRPr lang="en-US" sz="2400" dirty="0"/>
          </a:p>
          <a:p>
            <a:r>
              <a:rPr lang="en-US" sz="2400" dirty="0"/>
              <a:t>These are not the only types of businesses concerned with transforming customers. </a:t>
            </a:r>
            <a:endParaRPr lang="en-US" sz="2400" dirty="0" smtClean="0"/>
          </a:p>
          <a:p>
            <a:r>
              <a:rPr lang="en-US" sz="2400" dirty="0" smtClean="0"/>
              <a:t>Buses</a:t>
            </a:r>
            <a:r>
              <a:rPr lang="en-US" sz="2400" dirty="0"/>
              <a:t>, trains, taxis and planes change the location of their customers. </a:t>
            </a:r>
            <a:endParaRPr lang="en-US" sz="2400" dirty="0" smtClean="0"/>
          </a:p>
          <a:p>
            <a:r>
              <a:rPr lang="en-US" sz="2400" dirty="0" smtClean="0"/>
              <a:t>Other </a:t>
            </a:r>
            <a:r>
              <a:rPr lang="en-US" sz="2400" dirty="0"/>
              <a:t>businesses, such as hotels, bed and breakfasts and motels accommodate customers. </a:t>
            </a:r>
            <a:endParaRPr lang="en-US" sz="2400" dirty="0" smtClean="0"/>
          </a:p>
          <a:p>
            <a:r>
              <a:rPr lang="en-US" sz="2400" dirty="0" smtClean="0"/>
              <a:t>There </a:t>
            </a:r>
            <a:r>
              <a:rPr lang="en-US" sz="2400" dirty="0"/>
              <a:t>is a very wide range of service businesses that transform customers. </a:t>
            </a:r>
          </a:p>
          <a:p>
            <a:endParaRPr lang="en-US" dirty="0"/>
          </a:p>
        </p:txBody>
      </p:sp>
    </p:spTree>
    <p:extLst>
      <p:ext uri="{BB962C8B-B14F-4D97-AF65-F5344CB8AC3E}">
        <p14:creationId xmlns:p14="http://schemas.microsoft.com/office/powerpoint/2010/main" val="747223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079500"/>
            <a:ext cx="10131425" cy="1456267"/>
          </a:xfrm>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646" y="1079500"/>
            <a:ext cx="11010347" cy="4572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876300"/>
            <a:ext cx="10058400" cy="46144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90" y="961140"/>
            <a:ext cx="10681021" cy="4529580"/>
          </a:xfrm>
          <a:prstGeom prst="rect">
            <a:avLst/>
          </a:prstGeom>
        </p:spPr>
      </p:pic>
    </p:spTree>
    <p:extLst>
      <p:ext uri="{BB962C8B-B14F-4D97-AF65-F5344CB8AC3E}">
        <p14:creationId xmlns:p14="http://schemas.microsoft.com/office/powerpoint/2010/main" val="138048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74800"/>
            <a:ext cx="10886076" cy="3119113"/>
          </a:xfrm>
        </p:spPr>
      </p:pic>
    </p:spTree>
    <p:extLst>
      <p:ext uri="{BB962C8B-B14F-4D97-AF65-F5344CB8AC3E}">
        <p14:creationId xmlns:p14="http://schemas.microsoft.com/office/powerpoint/2010/main" val="1960241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787401"/>
            <a:ext cx="10131425" cy="5003800"/>
          </a:xfrm>
        </p:spPr>
        <p:txBody>
          <a:bodyPr/>
          <a:lstStyle/>
          <a:p>
            <a:r>
              <a:rPr lang="en-US" sz="2400" dirty="0"/>
              <a:t>Many Australian businesses transform </a:t>
            </a:r>
            <a:r>
              <a:rPr lang="en-US" sz="2400" i="1" dirty="0"/>
              <a:t>information</a:t>
            </a:r>
            <a:r>
              <a:rPr lang="en-US" sz="2400" dirty="0"/>
              <a:t>. </a:t>
            </a:r>
            <a:endParaRPr lang="en-US" sz="2400" dirty="0" smtClean="0"/>
          </a:p>
          <a:p>
            <a:r>
              <a:rPr lang="en-US" sz="2400" dirty="0" smtClean="0"/>
              <a:t>This </a:t>
            </a:r>
            <a:r>
              <a:rPr lang="en-US" sz="2400" dirty="0"/>
              <a:t>is because the Australian economy has changed over the last few decades. </a:t>
            </a:r>
            <a:endParaRPr lang="en-US" sz="2400" dirty="0" smtClean="0"/>
          </a:p>
          <a:p>
            <a:r>
              <a:rPr lang="en-US" sz="2400" dirty="0" smtClean="0"/>
              <a:t>There </a:t>
            </a:r>
            <a:r>
              <a:rPr lang="en-US" sz="2400" dirty="0"/>
              <a:t>is an increasing emphasis on the tertiary, quaternary and </a:t>
            </a:r>
            <a:r>
              <a:rPr lang="en-US" sz="2400" dirty="0" err="1"/>
              <a:t>quinary</a:t>
            </a:r>
            <a:r>
              <a:rPr lang="en-US" sz="2400" dirty="0"/>
              <a:t> sectors of the economy, and a decreasing emphasis on manufacturing. </a:t>
            </a:r>
            <a:endParaRPr lang="en-US" sz="2400" dirty="0" smtClean="0"/>
          </a:p>
          <a:p>
            <a:r>
              <a:rPr lang="en-US" sz="2400" dirty="0" smtClean="0"/>
              <a:t>A </a:t>
            </a:r>
            <a:r>
              <a:rPr lang="en-US" sz="2400" dirty="0"/>
              <a:t>large number of manufacturing businesses have relocated to low-wage countries such as Vietnam, Bangladesh and China. </a:t>
            </a:r>
            <a:endParaRPr lang="en-US" sz="2400" dirty="0" smtClean="0"/>
          </a:p>
          <a:p>
            <a:r>
              <a:rPr lang="en-US" sz="2400" dirty="0" smtClean="0"/>
              <a:t>Businesses </a:t>
            </a:r>
            <a:r>
              <a:rPr lang="en-US" sz="2400" dirty="0"/>
              <a:t>transforming information do so by storing the information, changing the location of the information or changing the properties of the information. </a:t>
            </a:r>
          </a:p>
          <a:p>
            <a:endParaRPr lang="en-US" dirty="0"/>
          </a:p>
        </p:txBody>
      </p:sp>
    </p:spTree>
    <p:extLst>
      <p:ext uri="{BB962C8B-B14F-4D97-AF65-F5344CB8AC3E}">
        <p14:creationId xmlns:p14="http://schemas.microsoft.com/office/powerpoint/2010/main" val="331890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6400"/>
            <a:ext cx="10131425" cy="1456267"/>
          </a:xfrm>
        </p:spPr>
        <p:txBody>
          <a:bodyPr/>
          <a:lstStyle/>
          <a:p>
            <a:r>
              <a:rPr lang="en-US" dirty="0" smtClean="0"/>
              <a:t>Note:</a:t>
            </a:r>
            <a:endParaRPr lang="en-US" dirty="0"/>
          </a:p>
        </p:txBody>
      </p:sp>
      <p:sp>
        <p:nvSpPr>
          <p:cNvPr id="3" name="Content Placeholder 2"/>
          <p:cNvSpPr>
            <a:spLocks noGrp="1"/>
          </p:cNvSpPr>
          <p:nvPr>
            <p:ph idx="1"/>
          </p:nvPr>
        </p:nvSpPr>
        <p:spPr>
          <a:xfrm>
            <a:off x="685800" y="838200"/>
            <a:ext cx="10131425" cy="5854699"/>
          </a:xfrm>
        </p:spPr>
        <p:txBody>
          <a:bodyPr>
            <a:normAutofit fontScale="92500" lnSpcReduction="20000"/>
          </a:bodyPr>
          <a:lstStyle/>
          <a:p>
            <a:pPr marL="0" indent="0">
              <a:buNone/>
            </a:pPr>
            <a:r>
              <a:rPr lang="en-US" b="1" dirty="0"/>
              <a:t>Tertiary activities</a:t>
            </a:r>
          </a:p>
          <a:p>
            <a:r>
              <a:rPr lang="en-US" dirty="0"/>
              <a:t>Tertiary activities include both production and exchange. The production involves the ‘provision’ of services that are ‘consumed. Exchange, involves trade, transport and communication facilities that are used to overcome distance.</a:t>
            </a:r>
          </a:p>
          <a:p>
            <a:r>
              <a:rPr lang="en-US" dirty="0"/>
              <a:t>Tertiary jobs = White collar jobs.</a:t>
            </a:r>
          </a:p>
          <a:p>
            <a:pPr marL="0" indent="0">
              <a:buNone/>
            </a:pPr>
            <a:r>
              <a:rPr lang="en-US" b="1" dirty="0"/>
              <a:t>Quaternary activities</a:t>
            </a:r>
          </a:p>
          <a:p>
            <a:r>
              <a:rPr lang="en-US" dirty="0"/>
              <a:t>Quaternary activities are specialized </a:t>
            </a:r>
            <a:r>
              <a:rPr lang="en-US" dirty="0" err="1"/>
              <a:t>tertairy</a:t>
            </a:r>
            <a:r>
              <a:rPr lang="en-US" dirty="0"/>
              <a:t> activities in the ‘Knowledge Sector’ which demands a separate classification. There has been a very high growth in demand for and consumption of information based services from mutual fund managers to tax consultants, software developers and statisticians. Personnel working in office buildings, elementary schools and university classrooms, hospitals and doctors’ offices, theatres, accounting and brokerage firms all belong to this category of services. Like some of the tertiary functions, quaternary activities can also be outsourced. They are not tied to resources, affected by the environment, or necessarily </a:t>
            </a:r>
            <a:r>
              <a:rPr lang="en-US" dirty="0" err="1"/>
              <a:t>localised</a:t>
            </a:r>
            <a:r>
              <a:rPr lang="en-US" dirty="0"/>
              <a:t> by market.</a:t>
            </a:r>
          </a:p>
          <a:p>
            <a:pPr marL="0" indent="0">
              <a:buNone/>
            </a:pPr>
            <a:r>
              <a:rPr lang="en-US" b="1" dirty="0" err="1"/>
              <a:t>Quinary</a:t>
            </a:r>
            <a:r>
              <a:rPr lang="en-US" b="1" dirty="0"/>
              <a:t> activities</a:t>
            </a:r>
          </a:p>
          <a:p>
            <a:r>
              <a:rPr lang="en-US" dirty="0" err="1"/>
              <a:t>Quinary</a:t>
            </a:r>
            <a:r>
              <a:rPr lang="en-US" dirty="0"/>
              <a:t> activities are services that focus on the creation, re-arrangement and interpretation of new and existing ideas; data interpretation and the use and evaluation of new technologies. Often referred to as ‘gold collar’ professions, they represent another subdivision of the tertiary sector representing special and highly paid skills of senior business executives, government officials, research scientists, financial and legal consultants, etc. Their importance in the structure of advanced economies far outweighs their </a:t>
            </a:r>
            <a:r>
              <a:rPr lang="en-US" dirty="0" err="1"/>
              <a:t>numbers.The</a:t>
            </a:r>
            <a:r>
              <a:rPr lang="en-US" dirty="0"/>
              <a:t> highest level of decision makers or policy makers perform </a:t>
            </a:r>
            <a:r>
              <a:rPr lang="en-US" dirty="0" err="1"/>
              <a:t>quinary</a:t>
            </a:r>
            <a:r>
              <a:rPr lang="en-US" dirty="0"/>
              <a:t> activities.</a:t>
            </a:r>
          </a:p>
          <a:p>
            <a:r>
              <a:rPr lang="en-US" dirty="0" err="1"/>
              <a:t>Quinary</a:t>
            </a:r>
            <a:r>
              <a:rPr lang="en-US" dirty="0"/>
              <a:t> = Gold collar professions.</a:t>
            </a:r>
          </a:p>
        </p:txBody>
      </p:sp>
    </p:spTree>
    <p:extLst>
      <p:ext uri="{BB962C8B-B14F-4D97-AF65-F5344CB8AC3E}">
        <p14:creationId xmlns:p14="http://schemas.microsoft.com/office/powerpoint/2010/main" val="19082933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94</TotalTime>
  <Words>2697</Words>
  <Application>Microsoft Macintosh PowerPoint</Application>
  <PresentationFormat>Widescreen</PresentationFormat>
  <Paragraphs>163</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Calibri Light</vt:lpstr>
      <vt:lpstr>Arial</vt:lpstr>
      <vt:lpstr>Celestial</vt:lpstr>
      <vt:lpstr>Operations Processes</vt:lpstr>
      <vt:lpstr> In the operations process resources or inputs are either transformed, or transform something else, into outputs called products or services. </vt:lpstr>
      <vt:lpstr>Inputs </vt:lpstr>
      <vt:lpstr>Transformed resources (customers, information, materials ) </vt:lpstr>
      <vt:lpstr>PowerPoint Presentation</vt:lpstr>
      <vt:lpstr>PowerPoint Presentation</vt:lpstr>
      <vt:lpstr>PowerPoint Presentation</vt:lpstr>
      <vt:lpstr>PowerPoint Presentation</vt:lpstr>
      <vt:lpstr>Note:</vt:lpstr>
      <vt:lpstr>PowerPoint Presentation</vt:lpstr>
      <vt:lpstr>PowerPoint Presentation</vt:lpstr>
      <vt:lpstr>PowerPoint Presentation</vt:lpstr>
      <vt:lpstr>PowerPoint Presentation</vt:lpstr>
      <vt:lpstr>Transforming resources (human resources, facilities) </vt:lpstr>
      <vt:lpstr>PowerPoint Presentation</vt:lpstr>
      <vt:lpstr>PowerPoint Presentation</vt:lpstr>
      <vt:lpstr>PowerPoint Presentation</vt:lpstr>
      <vt:lpstr>Transformation processes</vt:lpstr>
      <vt:lpstr>The influence of volume, variety, variation in demand and visibility</vt:lpstr>
      <vt:lpstr>PowerPoint Presentation</vt:lpstr>
      <vt:lpstr>PowerPoint Presentation</vt:lpstr>
      <vt:lpstr>PowerPoint Presentation</vt:lpstr>
      <vt:lpstr>Sequencing and scheduling – Gantt charts, critical path analysis</vt:lpstr>
      <vt:lpstr>PowerPoint Presentation</vt:lpstr>
      <vt:lpstr>PowerPoint Presentation</vt:lpstr>
      <vt:lpstr>PowerPoint Presentation</vt:lpstr>
      <vt:lpstr>Technology, task design and process layout</vt:lpstr>
      <vt:lpstr>PowerPoint Presentation</vt:lpstr>
      <vt:lpstr>PowerPoint Presentation</vt:lpstr>
      <vt:lpstr>Monitoring, control and improvement</vt:lpstr>
      <vt:lpstr>PowerPoint Presentation</vt:lpstr>
      <vt:lpstr>Outputs</vt:lpstr>
      <vt:lpstr>Customer service</vt:lpstr>
      <vt:lpstr>PowerPoint Presentation</vt:lpstr>
      <vt:lpstr>Warranties</vt:lpstr>
      <vt:lpstr>Review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Processes</dc:title>
  <dc:creator>Hammond, Kelly</dc:creator>
  <cp:lastModifiedBy>Hammond, Kelly</cp:lastModifiedBy>
  <cp:revision>8</cp:revision>
  <dcterms:created xsi:type="dcterms:W3CDTF">2015-11-01T02:10:38Z</dcterms:created>
  <dcterms:modified xsi:type="dcterms:W3CDTF">2015-11-08T22:48:52Z</dcterms:modified>
</cp:coreProperties>
</file>