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0"/>
  </p:normalViewPr>
  <p:slideViewPr>
    <p:cSldViewPr snapToGrid="0" snapToObjects="1">
      <p:cViewPr>
        <p:scale>
          <a:sx n="100" d="100"/>
          <a:sy n="100" d="100"/>
        </p:scale>
        <p:origin x="464" y="4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7/26/16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7/26/16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7/26/16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7/26/16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7/26/16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7/26/16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7/26/16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7/26/16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7/26/16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7/26/16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7/26/16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7/26/16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7/26/16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x-none" i="1" dirty="0"/>
              <a:t>processes of human resource management </a:t>
            </a:r>
            <a:r>
              <a:rPr lang="en-US" i="1" dirty="0"/>
              <a:t/>
            </a:r>
            <a:br>
              <a:rPr lang="en-US" i="1"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46826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317500"/>
            <a:ext cx="10554574" cy="6222999"/>
          </a:xfrm>
        </p:spPr>
        <p:txBody>
          <a:bodyPr>
            <a:normAutofit fontScale="85000" lnSpcReduction="20000"/>
          </a:bodyPr>
          <a:lstStyle/>
          <a:p>
            <a:r>
              <a:rPr lang="en-US" sz="2200" dirty="0">
                <a:solidFill>
                  <a:srgbClr val="FFFF00"/>
                </a:solidFill>
              </a:rPr>
              <a:t>A successful recruitment process greatly depends on an effective job analysis</a:t>
            </a:r>
            <a:r>
              <a:rPr lang="en-US" sz="2200" dirty="0">
                <a:solidFill>
                  <a:srgbClr val="FF0000"/>
                </a:solidFill>
              </a:rPr>
              <a:t>. </a:t>
            </a:r>
            <a:endParaRPr lang="en-US" sz="2200" dirty="0" smtClean="0">
              <a:solidFill>
                <a:srgbClr val="FF0000"/>
              </a:solidFill>
            </a:endParaRPr>
          </a:p>
          <a:p>
            <a:endParaRPr lang="en-US" sz="2200" i="1" dirty="0">
              <a:solidFill>
                <a:srgbClr val="FF0000"/>
              </a:solidFill>
            </a:endParaRPr>
          </a:p>
          <a:p>
            <a:r>
              <a:rPr lang="en-US" sz="2200" i="1" dirty="0" smtClean="0">
                <a:solidFill>
                  <a:srgbClr val="FFFF00"/>
                </a:solidFill>
              </a:rPr>
              <a:t>Job </a:t>
            </a:r>
            <a:r>
              <a:rPr lang="en-US" sz="2200" i="1" dirty="0">
                <a:solidFill>
                  <a:srgbClr val="FFFF00"/>
                </a:solidFill>
              </a:rPr>
              <a:t>analysis </a:t>
            </a:r>
            <a:r>
              <a:rPr lang="en-US" sz="2200" dirty="0">
                <a:solidFill>
                  <a:srgbClr val="FFFF00"/>
                </a:solidFill>
              </a:rPr>
              <a:t>is concerned with determining the skills and attributes an employee would need to do the job effectively. </a:t>
            </a:r>
            <a:endParaRPr lang="en-US" sz="2200" dirty="0" smtClean="0">
              <a:solidFill>
                <a:srgbClr val="FFFF00"/>
              </a:solidFill>
            </a:endParaRPr>
          </a:p>
          <a:p>
            <a:endParaRPr lang="en-US" sz="2200" dirty="0">
              <a:solidFill>
                <a:srgbClr val="FFFF00"/>
              </a:solidFill>
            </a:endParaRPr>
          </a:p>
          <a:p>
            <a:r>
              <a:rPr lang="en-US" sz="2200" dirty="0" smtClean="0">
                <a:solidFill>
                  <a:srgbClr val="FFFF00"/>
                </a:solidFill>
              </a:rPr>
              <a:t>The </a:t>
            </a:r>
            <a:r>
              <a:rPr lang="en-US" sz="2200" dirty="0">
                <a:solidFill>
                  <a:srgbClr val="FFFF00"/>
                </a:solidFill>
              </a:rPr>
              <a:t>information gained from the job analysis is used to create a job description.</a:t>
            </a:r>
            <a:br>
              <a:rPr lang="en-US" sz="2200" dirty="0">
                <a:solidFill>
                  <a:srgbClr val="FFFF00"/>
                </a:solidFill>
              </a:rPr>
            </a:br>
            <a:endParaRPr lang="en-US" sz="2200" dirty="0" smtClean="0">
              <a:solidFill>
                <a:srgbClr val="FFFF00"/>
              </a:solidFill>
            </a:endParaRPr>
          </a:p>
          <a:p>
            <a:r>
              <a:rPr lang="en-US" sz="2200" dirty="0" smtClean="0">
                <a:solidFill>
                  <a:srgbClr val="FFFF00"/>
                </a:solidFill>
              </a:rPr>
              <a:t>The </a:t>
            </a:r>
            <a:r>
              <a:rPr lang="en-US" sz="2200" i="1" dirty="0">
                <a:solidFill>
                  <a:srgbClr val="FFFF00"/>
                </a:solidFill>
              </a:rPr>
              <a:t>job description </a:t>
            </a:r>
            <a:r>
              <a:rPr lang="en-US" sz="2200" dirty="0">
                <a:solidFill>
                  <a:srgbClr val="FFFF00"/>
                </a:solidFill>
              </a:rPr>
              <a:t>or </a:t>
            </a:r>
            <a:r>
              <a:rPr lang="en-US" sz="2200" i="1" dirty="0">
                <a:solidFill>
                  <a:srgbClr val="FFFF00"/>
                </a:solidFill>
              </a:rPr>
              <a:t>job design </a:t>
            </a:r>
            <a:r>
              <a:rPr lang="en-US" sz="2200" dirty="0">
                <a:solidFill>
                  <a:srgbClr val="FFFF00"/>
                </a:solidFill>
              </a:rPr>
              <a:t>shows a potential applicant how the job will be done. </a:t>
            </a:r>
            <a:r>
              <a:rPr lang="en-US" sz="2200" dirty="0"/>
              <a:t>It is important because the job description will include important criteria for a potential applicant to consider when making their decision to apply for the job. </a:t>
            </a:r>
            <a:endParaRPr lang="en-US" sz="2200" dirty="0" smtClean="0"/>
          </a:p>
          <a:p>
            <a:endParaRPr lang="en-US" sz="2200" dirty="0"/>
          </a:p>
          <a:p>
            <a:r>
              <a:rPr lang="en-US" sz="2200" dirty="0" smtClean="0">
                <a:solidFill>
                  <a:srgbClr val="FFFF00"/>
                </a:solidFill>
              </a:rPr>
              <a:t>At </a:t>
            </a:r>
            <a:r>
              <a:rPr lang="en-US" sz="2200" dirty="0">
                <a:solidFill>
                  <a:srgbClr val="FFFF00"/>
                </a:solidFill>
              </a:rPr>
              <a:t>this stage a job specification will be developed. </a:t>
            </a:r>
            <a:endParaRPr lang="en-US" sz="2200" dirty="0" smtClean="0">
              <a:solidFill>
                <a:srgbClr val="FFFF00"/>
              </a:solidFill>
            </a:endParaRPr>
          </a:p>
          <a:p>
            <a:endParaRPr lang="en-US" sz="2200" dirty="0">
              <a:solidFill>
                <a:srgbClr val="FFFF00"/>
              </a:solidFill>
            </a:endParaRPr>
          </a:p>
          <a:p>
            <a:r>
              <a:rPr lang="en-US" sz="2200" dirty="0" smtClean="0">
                <a:solidFill>
                  <a:srgbClr val="FFFF00"/>
                </a:solidFill>
              </a:rPr>
              <a:t>The </a:t>
            </a:r>
            <a:r>
              <a:rPr lang="en-US" sz="2200" i="1" dirty="0">
                <a:solidFill>
                  <a:srgbClr val="FFFF00"/>
                </a:solidFill>
              </a:rPr>
              <a:t>job specification </a:t>
            </a:r>
            <a:r>
              <a:rPr lang="en-US" sz="2200" dirty="0">
                <a:solidFill>
                  <a:srgbClr val="FFFF00"/>
                </a:solidFill>
              </a:rPr>
              <a:t>describes the type of potential applicants who can do that job. </a:t>
            </a:r>
          </a:p>
          <a:p>
            <a:endParaRPr lang="en-US" sz="2200" dirty="0" smtClean="0">
              <a:solidFill>
                <a:srgbClr val="FFFF00"/>
              </a:solidFill>
            </a:endParaRPr>
          </a:p>
          <a:p>
            <a:endParaRPr lang="en-US" sz="2200" dirty="0"/>
          </a:p>
          <a:p>
            <a:r>
              <a:rPr lang="en-US" sz="2200" dirty="0" smtClean="0"/>
              <a:t>It </a:t>
            </a:r>
            <a:r>
              <a:rPr lang="en-US" sz="2200" dirty="0"/>
              <a:t>is, in effect, a checklist to be considered when deciding if the applicant should be rejected or considered further in the selection process. </a:t>
            </a:r>
          </a:p>
          <a:p>
            <a:endParaRPr lang="en-US" dirty="0"/>
          </a:p>
        </p:txBody>
      </p:sp>
    </p:spTree>
    <p:extLst>
      <p:ext uri="{BB962C8B-B14F-4D97-AF65-F5344CB8AC3E}">
        <p14:creationId xmlns:p14="http://schemas.microsoft.com/office/powerpoint/2010/main" val="1579893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2400" dirty="0">
                <a:solidFill>
                  <a:srgbClr val="FFFF00"/>
                </a:solidFill>
              </a:rPr>
              <a:t>The selection process will be more effective if the recruiting process was effective. </a:t>
            </a:r>
            <a:endParaRPr lang="en-US" sz="2400" dirty="0" smtClean="0">
              <a:solidFill>
                <a:srgbClr val="FFFF00"/>
              </a:solidFill>
            </a:endParaRPr>
          </a:p>
          <a:p>
            <a:endParaRPr lang="en-US" sz="2400" i="1" dirty="0">
              <a:solidFill>
                <a:srgbClr val="FFFF00"/>
              </a:solidFill>
            </a:endParaRPr>
          </a:p>
          <a:p>
            <a:r>
              <a:rPr lang="en-US" sz="2400" i="1" dirty="0" smtClean="0">
                <a:solidFill>
                  <a:srgbClr val="FFFF00"/>
                </a:solidFill>
              </a:rPr>
              <a:t>Selection </a:t>
            </a:r>
            <a:r>
              <a:rPr lang="en-US" sz="2400" dirty="0">
                <a:solidFill>
                  <a:srgbClr val="FFFF00"/>
                </a:solidFill>
              </a:rPr>
              <a:t>is the process of choosing the best candidate to ensure a match, or good fit, between the skills and attributes of the individual and the requirements of the job. </a:t>
            </a:r>
            <a:endParaRPr lang="en-US" sz="2400" dirty="0" smtClean="0">
              <a:solidFill>
                <a:srgbClr val="FFFF00"/>
              </a:solidFill>
            </a:endParaRPr>
          </a:p>
          <a:p>
            <a:endParaRPr lang="en-US" sz="2400" dirty="0"/>
          </a:p>
          <a:p>
            <a:r>
              <a:rPr lang="en-US" sz="2400" dirty="0" smtClean="0"/>
              <a:t>Selection </a:t>
            </a:r>
            <a:r>
              <a:rPr lang="en-US" sz="2400" dirty="0"/>
              <a:t>is a key element in the strategy to develop a competitive advantage and it needs to be done in a systematic way. </a:t>
            </a:r>
          </a:p>
          <a:p>
            <a:endParaRPr lang="en-US" dirty="0"/>
          </a:p>
        </p:txBody>
      </p:sp>
    </p:spTree>
    <p:extLst>
      <p:ext uri="{BB962C8B-B14F-4D97-AF65-F5344CB8AC3E}">
        <p14:creationId xmlns:p14="http://schemas.microsoft.com/office/powerpoint/2010/main" val="1780300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381713"/>
          </a:xfrm>
        </p:spPr>
        <p:txBody>
          <a:bodyPr>
            <a:normAutofit/>
          </a:bodyPr>
          <a:lstStyle/>
          <a:p>
            <a:r>
              <a:rPr lang="en-US" dirty="0"/>
              <a:t>The selection process is concerned with identifying people with the skills and attributes to perform a job really well </a:t>
            </a:r>
            <a:r>
              <a:rPr lang="en-US" i="1" dirty="0"/>
              <a:t>before </a:t>
            </a:r>
            <a:r>
              <a:rPr lang="en-US" dirty="0"/>
              <a:t>those people have done the job. </a:t>
            </a:r>
            <a:endParaRPr lang="en-US" dirty="0" smtClean="0"/>
          </a:p>
          <a:p>
            <a:endParaRPr lang="en-US" dirty="0"/>
          </a:p>
          <a:p>
            <a:r>
              <a:rPr lang="en-US" dirty="0" smtClean="0">
                <a:solidFill>
                  <a:srgbClr val="FFFF00"/>
                </a:solidFill>
              </a:rPr>
              <a:t>Selection </a:t>
            </a:r>
            <a:r>
              <a:rPr lang="en-US" dirty="0">
                <a:solidFill>
                  <a:srgbClr val="FFFF00"/>
                </a:solidFill>
              </a:rPr>
              <a:t>is concerned with predicting which of the applicants will do the job best. </a:t>
            </a:r>
            <a:endParaRPr lang="en-US" dirty="0" smtClean="0">
              <a:solidFill>
                <a:srgbClr val="FFFF00"/>
              </a:solidFill>
            </a:endParaRPr>
          </a:p>
          <a:p>
            <a:endParaRPr lang="en-US" dirty="0"/>
          </a:p>
          <a:p>
            <a:r>
              <a:rPr lang="en-US" dirty="0" smtClean="0"/>
              <a:t>And </a:t>
            </a:r>
            <a:r>
              <a:rPr lang="en-US" dirty="0"/>
              <a:t>it is very important to get it right, because - while the right candidate can contribute to business goals - a poor choice can result in dysfunctional </a:t>
            </a:r>
            <a:r>
              <a:rPr lang="en-US" dirty="0" err="1"/>
              <a:t>behaviour</a:t>
            </a:r>
            <a:r>
              <a:rPr lang="en-US" dirty="0"/>
              <a:t>, such as conflict with managers, stealing and sometimes sabotage. </a:t>
            </a:r>
            <a:endParaRPr lang="en-US" dirty="0" smtClean="0"/>
          </a:p>
          <a:p>
            <a:endParaRPr lang="en-US" dirty="0"/>
          </a:p>
          <a:p>
            <a:r>
              <a:rPr lang="en-US" dirty="0" smtClean="0">
                <a:solidFill>
                  <a:srgbClr val="FFFF00"/>
                </a:solidFill>
              </a:rPr>
              <a:t>The </a:t>
            </a:r>
            <a:r>
              <a:rPr lang="en-US" dirty="0">
                <a:solidFill>
                  <a:srgbClr val="FFFF00"/>
                </a:solidFill>
              </a:rPr>
              <a:t>selection process is also very costly and has legal implications in relation to things like anti- discrimination and equal opportunity legislation. </a:t>
            </a:r>
          </a:p>
          <a:p>
            <a:endParaRPr lang="en-US" dirty="0"/>
          </a:p>
        </p:txBody>
      </p:sp>
    </p:spTree>
    <p:extLst>
      <p:ext uri="{BB962C8B-B14F-4D97-AF65-F5344CB8AC3E}">
        <p14:creationId xmlns:p14="http://schemas.microsoft.com/office/powerpoint/2010/main" val="1901681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a:solidFill>
                  <a:srgbClr val="FFFF00"/>
                </a:solidFill>
              </a:rPr>
              <a:t>There are several methods businesses typically use to select candidates. </a:t>
            </a:r>
            <a:endParaRPr lang="en-US" sz="2000" dirty="0" smtClean="0">
              <a:solidFill>
                <a:srgbClr val="FFFF00"/>
              </a:solidFill>
            </a:endParaRPr>
          </a:p>
          <a:p>
            <a:endParaRPr lang="en-US" sz="2000" dirty="0">
              <a:solidFill>
                <a:srgbClr val="FFFF00"/>
              </a:solidFill>
            </a:endParaRPr>
          </a:p>
          <a:p>
            <a:r>
              <a:rPr lang="en-US" sz="2000" dirty="0" smtClean="0">
                <a:solidFill>
                  <a:srgbClr val="FFFF00"/>
                </a:solidFill>
              </a:rPr>
              <a:t>The </a:t>
            </a:r>
            <a:r>
              <a:rPr lang="en-US" sz="2000" dirty="0">
                <a:solidFill>
                  <a:srgbClr val="FFFF00"/>
                </a:solidFill>
              </a:rPr>
              <a:t>most common are interviews and work simulations. </a:t>
            </a:r>
            <a:endParaRPr lang="en-US" sz="2000" dirty="0" smtClean="0">
              <a:solidFill>
                <a:srgbClr val="FFFF00"/>
              </a:solidFill>
            </a:endParaRPr>
          </a:p>
          <a:p>
            <a:endParaRPr lang="en-US" sz="2000" dirty="0"/>
          </a:p>
          <a:p>
            <a:r>
              <a:rPr lang="en-US" sz="2000" dirty="0" smtClean="0"/>
              <a:t>Whichever </a:t>
            </a:r>
            <a:r>
              <a:rPr lang="en-US" sz="2000" dirty="0"/>
              <a:t>method is used it is important to ensure that it is reliable, valid and cost-effective. </a:t>
            </a:r>
            <a:endParaRPr lang="en-US" sz="2000" dirty="0" smtClean="0"/>
          </a:p>
          <a:p>
            <a:endParaRPr lang="en-US" sz="2000" dirty="0"/>
          </a:p>
          <a:p>
            <a:r>
              <a:rPr lang="en-US" sz="2000" dirty="0"/>
              <a:t>The reliability of the selection method refers to its accuracy and consistency. </a:t>
            </a:r>
          </a:p>
          <a:p>
            <a:endParaRPr lang="en-US" dirty="0"/>
          </a:p>
        </p:txBody>
      </p:sp>
    </p:spTree>
    <p:extLst>
      <p:ext uri="{BB962C8B-B14F-4D97-AF65-F5344CB8AC3E}">
        <p14:creationId xmlns:p14="http://schemas.microsoft.com/office/powerpoint/2010/main" val="242387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292813"/>
          </a:xfrm>
        </p:spPr>
        <p:txBody>
          <a:bodyPr>
            <a:normAutofit/>
          </a:bodyPr>
          <a:lstStyle/>
          <a:p>
            <a:r>
              <a:rPr lang="en-US" dirty="0">
                <a:solidFill>
                  <a:srgbClr val="FFFF00"/>
                </a:solidFill>
              </a:rPr>
              <a:t>The most commonly used method of selection is the interview. </a:t>
            </a:r>
            <a:endParaRPr lang="en-US" dirty="0" smtClean="0">
              <a:solidFill>
                <a:srgbClr val="FFFF00"/>
              </a:solidFill>
            </a:endParaRPr>
          </a:p>
          <a:p>
            <a:endParaRPr lang="en-US" dirty="0"/>
          </a:p>
          <a:p>
            <a:r>
              <a:rPr lang="en-US" dirty="0" smtClean="0"/>
              <a:t>An </a:t>
            </a:r>
            <a:r>
              <a:rPr lang="en-US" i="1" dirty="0"/>
              <a:t>employment interview </a:t>
            </a:r>
            <a:r>
              <a:rPr lang="en-US" dirty="0"/>
              <a:t>uses oral responses to oral questions as a way of predicting future job performance. </a:t>
            </a:r>
            <a:endParaRPr lang="en-US" dirty="0" smtClean="0"/>
          </a:p>
          <a:p>
            <a:endParaRPr lang="en-US" dirty="0"/>
          </a:p>
          <a:p>
            <a:r>
              <a:rPr lang="en-US" dirty="0" smtClean="0"/>
              <a:t>Typical </a:t>
            </a:r>
            <a:r>
              <a:rPr lang="en-US" dirty="0"/>
              <a:t>questions include: </a:t>
            </a:r>
          </a:p>
          <a:p>
            <a:pPr marL="0" indent="0">
              <a:buNone/>
            </a:pPr>
            <a:r>
              <a:rPr lang="en-US" b="1" dirty="0"/>
              <a:t>* </a:t>
            </a:r>
            <a:r>
              <a:rPr lang="en-US" dirty="0"/>
              <a:t>What is your previous work experience?</a:t>
            </a:r>
            <a:br>
              <a:rPr lang="en-US" dirty="0"/>
            </a:br>
            <a:r>
              <a:rPr lang="en-US" b="1" dirty="0"/>
              <a:t>* </a:t>
            </a:r>
            <a:r>
              <a:rPr lang="en-US" dirty="0"/>
              <a:t>What do you think you have to offer our business? </a:t>
            </a:r>
            <a:endParaRPr lang="en-US" dirty="0" smtClean="0"/>
          </a:p>
          <a:p>
            <a:pPr marL="0" indent="0">
              <a:buNone/>
            </a:pPr>
            <a:r>
              <a:rPr lang="en-US" dirty="0" smtClean="0"/>
              <a:t>* What </a:t>
            </a:r>
            <a:r>
              <a:rPr lang="en-US" dirty="0"/>
              <a:t>qualities should a successful manager have? </a:t>
            </a:r>
            <a:endParaRPr lang="en-US" dirty="0" smtClean="0"/>
          </a:p>
          <a:p>
            <a:pPr marL="0" indent="0">
              <a:buNone/>
            </a:pPr>
            <a:r>
              <a:rPr lang="en-US" b="1" dirty="0" smtClean="0"/>
              <a:t>* </a:t>
            </a:r>
            <a:r>
              <a:rPr lang="en-US" dirty="0"/>
              <a:t>What are your interests? </a:t>
            </a:r>
          </a:p>
          <a:p>
            <a:endParaRPr lang="en-US" dirty="0"/>
          </a:p>
        </p:txBody>
      </p:sp>
    </p:spTree>
    <p:extLst>
      <p:ext uri="{BB962C8B-B14F-4D97-AF65-F5344CB8AC3E}">
        <p14:creationId xmlns:p14="http://schemas.microsoft.com/office/powerpoint/2010/main" val="1658830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635713"/>
          </a:xfrm>
        </p:spPr>
        <p:txBody>
          <a:bodyPr>
            <a:normAutofit/>
          </a:bodyPr>
          <a:lstStyle/>
          <a:p>
            <a:r>
              <a:rPr lang="en-US" dirty="0">
                <a:solidFill>
                  <a:srgbClr val="FFFF00"/>
                </a:solidFill>
              </a:rPr>
              <a:t>There is considerable disagreement on the reliability of interviews as a method of selection</a:t>
            </a:r>
            <a:r>
              <a:rPr lang="en-US" dirty="0" smtClean="0">
                <a:solidFill>
                  <a:srgbClr val="FFFF00"/>
                </a:solidFill>
              </a:rPr>
              <a:t>.</a:t>
            </a:r>
          </a:p>
          <a:p>
            <a:endParaRPr lang="en-US" dirty="0"/>
          </a:p>
          <a:p>
            <a:r>
              <a:rPr lang="en-US" dirty="0" smtClean="0"/>
              <a:t>A </a:t>
            </a:r>
            <a:r>
              <a:rPr lang="en-US" dirty="0"/>
              <a:t>number of studies indicate that the </a:t>
            </a:r>
            <a:r>
              <a:rPr lang="en-US" dirty="0">
                <a:solidFill>
                  <a:srgbClr val="FFFF00"/>
                </a:solidFill>
              </a:rPr>
              <a:t>interview has relatively low reliability compared to the work simulation method. </a:t>
            </a:r>
            <a:endParaRPr lang="en-US" dirty="0" smtClean="0">
              <a:solidFill>
                <a:srgbClr val="FFFF00"/>
              </a:solidFill>
            </a:endParaRPr>
          </a:p>
          <a:p>
            <a:endParaRPr lang="en-US" i="1" dirty="0">
              <a:solidFill>
                <a:srgbClr val="FF0000"/>
              </a:solidFill>
            </a:endParaRPr>
          </a:p>
          <a:p>
            <a:r>
              <a:rPr lang="en-US" i="1" dirty="0" smtClean="0">
                <a:solidFill>
                  <a:srgbClr val="FFFF00"/>
                </a:solidFill>
              </a:rPr>
              <a:t>Work </a:t>
            </a:r>
            <a:r>
              <a:rPr lang="en-US" i="1" dirty="0">
                <a:solidFill>
                  <a:srgbClr val="FFFF00"/>
                </a:solidFill>
              </a:rPr>
              <a:t>simulation </a:t>
            </a:r>
            <a:r>
              <a:rPr lang="en-US" dirty="0">
                <a:solidFill>
                  <a:srgbClr val="FFFF00"/>
                </a:solidFill>
              </a:rPr>
              <a:t>is where the candidate demonstrates their skills and attributes with a typical aspect of the job, in front of the assessor, or person doing the selection process</a:t>
            </a:r>
            <a:r>
              <a:rPr lang="en-US" dirty="0" smtClean="0">
                <a:solidFill>
                  <a:srgbClr val="FFFF00"/>
                </a:solidFill>
              </a:rPr>
              <a:t>.</a:t>
            </a:r>
          </a:p>
          <a:p>
            <a:endParaRPr lang="en-US" dirty="0"/>
          </a:p>
          <a:p>
            <a:r>
              <a:rPr lang="en-US" dirty="0" smtClean="0"/>
              <a:t> </a:t>
            </a:r>
            <a:r>
              <a:rPr lang="en-US" dirty="0"/>
              <a:t>If the job requires certain key skills, the ability to weld, for example, it is possible to assess the applicant with a high level of reliability. </a:t>
            </a:r>
          </a:p>
          <a:p>
            <a:endParaRPr lang="en-US" dirty="0"/>
          </a:p>
        </p:txBody>
      </p:sp>
    </p:spTree>
    <p:extLst>
      <p:ext uri="{BB962C8B-B14F-4D97-AF65-F5344CB8AC3E}">
        <p14:creationId xmlns:p14="http://schemas.microsoft.com/office/powerpoint/2010/main" val="128154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457913"/>
          </a:xfrm>
        </p:spPr>
        <p:txBody>
          <a:bodyPr>
            <a:normAutofit/>
          </a:bodyPr>
          <a:lstStyle/>
          <a:p>
            <a:r>
              <a:rPr lang="en-US" dirty="0"/>
              <a:t>The selection process for jobs, such as retailing or service, often uses a personality test. </a:t>
            </a:r>
            <a:endParaRPr lang="en-US" dirty="0" smtClean="0"/>
          </a:p>
          <a:p>
            <a:endParaRPr lang="en-US" dirty="0"/>
          </a:p>
          <a:p>
            <a:r>
              <a:rPr lang="en-US" dirty="0" smtClean="0"/>
              <a:t>The </a:t>
            </a:r>
            <a:r>
              <a:rPr lang="en-US" dirty="0"/>
              <a:t>candidate completes a personality test and this is then compared with a profile demonstrating the ideal attributes needed to do this job well. </a:t>
            </a:r>
            <a:endParaRPr lang="en-US" dirty="0" smtClean="0"/>
          </a:p>
          <a:p>
            <a:endParaRPr lang="en-US" dirty="0"/>
          </a:p>
          <a:p>
            <a:r>
              <a:rPr lang="en-US" dirty="0" smtClean="0"/>
              <a:t>The </a:t>
            </a:r>
            <a:r>
              <a:rPr lang="en-US" dirty="0"/>
              <a:t>candidate closest to the ideal is chosen. </a:t>
            </a:r>
            <a:endParaRPr lang="en-US" dirty="0" smtClean="0"/>
          </a:p>
          <a:p>
            <a:endParaRPr lang="en-US" dirty="0"/>
          </a:p>
          <a:p>
            <a:r>
              <a:rPr lang="en-US" dirty="0" smtClean="0"/>
              <a:t>Often</a:t>
            </a:r>
            <a:r>
              <a:rPr lang="en-US" dirty="0"/>
              <a:t>, this approach is linked to </a:t>
            </a:r>
            <a:r>
              <a:rPr lang="en-US" dirty="0" err="1"/>
              <a:t>behavioural</a:t>
            </a:r>
            <a:r>
              <a:rPr lang="en-US" dirty="0"/>
              <a:t> questions such as: what would you do if this particular circumstance occurred? </a:t>
            </a:r>
            <a:endParaRPr lang="en-US" dirty="0" smtClean="0"/>
          </a:p>
          <a:p>
            <a:endParaRPr lang="en-US" dirty="0"/>
          </a:p>
          <a:p>
            <a:r>
              <a:rPr lang="en-US" dirty="0" smtClean="0">
                <a:solidFill>
                  <a:srgbClr val="FFFF00"/>
                </a:solidFill>
              </a:rPr>
              <a:t>The </a:t>
            </a:r>
            <a:r>
              <a:rPr lang="en-US" dirty="0">
                <a:solidFill>
                  <a:srgbClr val="FFFF00"/>
                </a:solidFill>
              </a:rPr>
              <a:t>reliability of work simulation and personality testing is quite high. </a:t>
            </a:r>
          </a:p>
          <a:p>
            <a:endParaRPr lang="en-US" dirty="0"/>
          </a:p>
        </p:txBody>
      </p:sp>
    </p:spTree>
    <p:extLst>
      <p:ext uri="{BB962C8B-B14F-4D97-AF65-F5344CB8AC3E}">
        <p14:creationId xmlns:p14="http://schemas.microsoft.com/office/powerpoint/2010/main" val="8705050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solidFill>
                  <a:srgbClr val="FFFF00"/>
                </a:solidFill>
              </a:rPr>
              <a:t>Validity is another important criterion that needs to be considered regardless of which selection method is used. </a:t>
            </a:r>
            <a:endParaRPr lang="en-US" dirty="0" smtClean="0">
              <a:solidFill>
                <a:srgbClr val="FFFF00"/>
              </a:solidFill>
            </a:endParaRPr>
          </a:p>
          <a:p>
            <a:endParaRPr lang="en-US" i="1" dirty="0">
              <a:solidFill>
                <a:srgbClr val="FFFF00"/>
              </a:solidFill>
            </a:endParaRPr>
          </a:p>
          <a:p>
            <a:r>
              <a:rPr lang="en-US" i="1" dirty="0" smtClean="0">
                <a:solidFill>
                  <a:srgbClr val="FFFF00"/>
                </a:solidFill>
              </a:rPr>
              <a:t>Validity </a:t>
            </a:r>
            <a:r>
              <a:rPr lang="en-US" dirty="0">
                <a:solidFill>
                  <a:srgbClr val="FFFF00"/>
                </a:solidFill>
              </a:rPr>
              <a:t>is concerned with the degree to which a method actually selects the work </a:t>
            </a:r>
            <a:r>
              <a:rPr lang="en-US" dirty="0" err="1">
                <a:solidFill>
                  <a:srgbClr val="FFFF00"/>
                </a:solidFill>
              </a:rPr>
              <a:t>behaviours</a:t>
            </a:r>
            <a:r>
              <a:rPr lang="en-US" dirty="0">
                <a:solidFill>
                  <a:srgbClr val="FFFF00"/>
                </a:solidFill>
              </a:rPr>
              <a:t> in the job specification. </a:t>
            </a:r>
            <a:endParaRPr lang="en-US" dirty="0" smtClean="0">
              <a:solidFill>
                <a:srgbClr val="FFFF00"/>
              </a:solidFill>
            </a:endParaRPr>
          </a:p>
          <a:p>
            <a:endParaRPr lang="en-US" dirty="0"/>
          </a:p>
          <a:p>
            <a:r>
              <a:rPr lang="en-US" dirty="0" smtClean="0"/>
              <a:t>For </a:t>
            </a:r>
            <a:r>
              <a:rPr lang="en-US" dirty="0"/>
              <a:t>example, compassion is important work </a:t>
            </a:r>
            <a:r>
              <a:rPr lang="en-US" dirty="0" err="1"/>
              <a:t>behaviour</a:t>
            </a:r>
            <a:r>
              <a:rPr lang="en-US" dirty="0"/>
              <a:t> in an aged care home. </a:t>
            </a:r>
            <a:endParaRPr lang="en-US" dirty="0" smtClean="0"/>
          </a:p>
          <a:p>
            <a:endParaRPr lang="en-US" dirty="0"/>
          </a:p>
          <a:p>
            <a:r>
              <a:rPr lang="en-US" dirty="0" smtClean="0"/>
              <a:t>The </a:t>
            </a:r>
            <a:r>
              <a:rPr lang="en-US" dirty="0"/>
              <a:t>method used to select a candidate would not be valid if it failed to assess the candidate’s compassion. </a:t>
            </a:r>
          </a:p>
          <a:p>
            <a:endParaRPr lang="en-US" dirty="0"/>
          </a:p>
        </p:txBody>
      </p:sp>
    </p:spTree>
    <p:extLst>
      <p:ext uri="{BB962C8B-B14F-4D97-AF65-F5344CB8AC3E}">
        <p14:creationId xmlns:p14="http://schemas.microsoft.com/office/powerpoint/2010/main" val="14932388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280113"/>
          </a:xfrm>
        </p:spPr>
        <p:txBody>
          <a:bodyPr>
            <a:normAutofit/>
          </a:bodyPr>
          <a:lstStyle/>
          <a:p>
            <a:r>
              <a:rPr lang="en-US" dirty="0">
                <a:solidFill>
                  <a:srgbClr val="FFFF00"/>
                </a:solidFill>
              </a:rPr>
              <a:t>Validity is improved in the interview method if the interview is conducted in a highly structured manner so that all the implications in the job specification are carefully considered. </a:t>
            </a:r>
            <a:endParaRPr lang="en-US" dirty="0" smtClean="0">
              <a:solidFill>
                <a:srgbClr val="FFFF00"/>
              </a:solidFill>
            </a:endParaRPr>
          </a:p>
          <a:p>
            <a:endParaRPr lang="en-US" dirty="0">
              <a:solidFill>
                <a:srgbClr val="FFFF00"/>
              </a:solidFill>
            </a:endParaRPr>
          </a:p>
          <a:p>
            <a:r>
              <a:rPr lang="en-US" dirty="0" smtClean="0">
                <a:solidFill>
                  <a:srgbClr val="FFFF00"/>
                </a:solidFill>
              </a:rPr>
              <a:t>Legal </a:t>
            </a:r>
            <a:r>
              <a:rPr lang="en-US" dirty="0">
                <a:solidFill>
                  <a:srgbClr val="FFFF00"/>
                </a:solidFill>
              </a:rPr>
              <a:t>requirements also impact on the validity of the method used to select the candidate. </a:t>
            </a:r>
            <a:endParaRPr lang="en-US" dirty="0" smtClean="0">
              <a:solidFill>
                <a:srgbClr val="FFFF00"/>
              </a:solidFill>
            </a:endParaRPr>
          </a:p>
          <a:p>
            <a:endParaRPr lang="en-US" dirty="0"/>
          </a:p>
          <a:p>
            <a:r>
              <a:rPr lang="en-US" dirty="0" smtClean="0"/>
              <a:t>There is, for </a:t>
            </a:r>
            <a:r>
              <a:rPr lang="en-US" dirty="0"/>
              <a:t>example, important legislation dealing with things like ant-discrimination, disability, women and migrants that could affect the validity. </a:t>
            </a:r>
            <a:endParaRPr lang="en-US" dirty="0" smtClean="0"/>
          </a:p>
          <a:p>
            <a:endParaRPr lang="en-US" dirty="0"/>
          </a:p>
          <a:p>
            <a:r>
              <a:rPr lang="en-US" dirty="0" smtClean="0"/>
              <a:t>Again</a:t>
            </a:r>
            <a:r>
              <a:rPr lang="en-US" dirty="0"/>
              <a:t>, a structured approach to the interview is more likely to effectively deal with these issues and improve the validity. </a:t>
            </a:r>
          </a:p>
          <a:p>
            <a:endParaRPr lang="en-US" dirty="0"/>
          </a:p>
        </p:txBody>
      </p:sp>
    </p:spTree>
    <p:extLst>
      <p:ext uri="{BB962C8B-B14F-4D97-AF65-F5344CB8AC3E}">
        <p14:creationId xmlns:p14="http://schemas.microsoft.com/office/powerpoint/2010/main" val="13089919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369013"/>
          </a:xfrm>
        </p:spPr>
        <p:txBody>
          <a:bodyPr>
            <a:normAutofit/>
          </a:bodyPr>
          <a:lstStyle/>
          <a:p>
            <a:r>
              <a:rPr lang="en-US" dirty="0">
                <a:solidFill>
                  <a:srgbClr val="FFFF00"/>
                </a:solidFill>
              </a:rPr>
              <a:t>The cost-effectiveness of the selection method needs to be carefully considered. </a:t>
            </a:r>
            <a:endParaRPr lang="en-US" dirty="0" smtClean="0">
              <a:solidFill>
                <a:srgbClr val="FFFF00"/>
              </a:solidFill>
            </a:endParaRPr>
          </a:p>
          <a:p>
            <a:r>
              <a:rPr lang="en-US" dirty="0" smtClean="0"/>
              <a:t>Ideally </a:t>
            </a:r>
            <a:r>
              <a:rPr lang="en-US" dirty="0"/>
              <a:t>applicants would perform the work activities required for a day or two and the HR assessors making the selection would observe the applicants’ performance and formally assess it. </a:t>
            </a:r>
            <a:endParaRPr lang="en-US" dirty="0" smtClean="0"/>
          </a:p>
          <a:p>
            <a:r>
              <a:rPr lang="en-US" dirty="0" smtClean="0"/>
              <a:t>But </a:t>
            </a:r>
            <a:r>
              <a:rPr lang="en-US" dirty="0"/>
              <a:t>this would generally be too expensive. </a:t>
            </a:r>
            <a:endParaRPr lang="en-US" dirty="0" smtClean="0"/>
          </a:p>
          <a:p>
            <a:r>
              <a:rPr lang="en-US" dirty="0" smtClean="0"/>
              <a:t>Each </a:t>
            </a:r>
            <a:r>
              <a:rPr lang="en-US" dirty="0"/>
              <a:t>applicant would need to be paid, there would be a great deal of disruption, the applicants might well resent this approach and it would take a great deal of HR time. </a:t>
            </a:r>
            <a:endParaRPr lang="en-US" dirty="0" smtClean="0"/>
          </a:p>
          <a:p>
            <a:r>
              <a:rPr lang="en-US" dirty="0" smtClean="0"/>
              <a:t>On </a:t>
            </a:r>
            <a:r>
              <a:rPr lang="en-US" dirty="0"/>
              <a:t>the other hand, a quick chat over coffee is unlikely to be a reliable and valid method of selection, although it would be a low-cost method. </a:t>
            </a:r>
            <a:endParaRPr lang="en-US" dirty="0" smtClean="0"/>
          </a:p>
          <a:p>
            <a:r>
              <a:rPr lang="en-US" dirty="0" smtClean="0">
                <a:solidFill>
                  <a:srgbClr val="FFFF00"/>
                </a:solidFill>
              </a:rPr>
              <a:t>The </a:t>
            </a:r>
            <a:r>
              <a:rPr lang="en-US" dirty="0">
                <a:solidFill>
                  <a:srgbClr val="FFFF00"/>
                </a:solidFill>
              </a:rPr>
              <a:t>actual method chosen to select an applicant will be a balance between reliability, validity and cost-effectiveness. </a:t>
            </a:r>
          </a:p>
          <a:p>
            <a:endParaRPr lang="en-US" dirty="0"/>
          </a:p>
        </p:txBody>
      </p:sp>
    </p:spTree>
    <p:extLst>
      <p:ext uri="{BB962C8B-B14F-4D97-AF65-F5344CB8AC3E}">
        <p14:creationId xmlns:p14="http://schemas.microsoft.com/office/powerpoint/2010/main" val="1575534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4 processes of HR</a:t>
            </a:r>
            <a:endParaRPr lang="en-US" dirty="0"/>
          </a:p>
        </p:txBody>
      </p:sp>
      <p:sp>
        <p:nvSpPr>
          <p:cNvPr id="3" name="Content Placeholder 2"/>
          <p:cNvSpPr>
            <a:spLocks noGrp="1"/>
          </p:cNvSpPr>
          <p:nvPr>
            <p:ph idx="1"/>
          </p:nvPr>
        </p:nvSpPr>
        <p:spPr/>
        <p:txBody>
          <a:bodyPr>
            <a:normAutofit/>
          </a:bodyPr>
          <a:lstStyle/>
          <a:p>
            <a:pPr lvl="0"/>
            <a:r>
              <a:rPr lang="en-AU" sz="3600" dirty="0"/>
              <a:t>acquisition</a:t>
            </a:r>
            <a:endParaRPr lang="en-US" sz="3600" dirty="0"/>
          </a:p>
          <a:p>
            <a:pPr lvl="0"/>
            <a:r>
              <a:rPr lang="en-AU" sz="3600" dirty="0"/>
              <a:t>development</a:t>
            </a:r>
            <a:endParaRPr lang="en-US" sz="3600" dirty="0"/>
          </a:p>
          <a:p>
            <a:pPr lvl="0"/>
            <a:r>
              <a:rPr lang="en-AU" sz="3600" dirty="0"/>
              <a:t>maintenance</a:t>
            </a:r>
            <a:endParaRPr lang="en-US" sz="3600" dirty="0"/>
          </a:p>
          <a:p>
            <a:pPr lvl="0"/>
            <a:r>
              <a:rPr lang="en-AU" sz="3600" dirty="0" smtClean="0"/>
              <a:t>separation</a:t>
            </a:r>
            <a:endParaRPr lang="en-US" sz="3600" dirty="0"/>
          </a:p>
        </p:txBody>
      </p:sp>
    </p:spTree>
    <p:extLst>
      <p:ext uri="{BB962C8B-B14F-4D97-AF65-F5344CB8AC3E}">
        <p14:creationId xmlns:p14="http://schemas.microsoft.com/office/powerpoint/2010/main" val="426678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508713"/>
          </a:xfrm>
        </p:spPr>
        <p:txBody>
          <a:bodyPr>
            <a:normAutofit lnSpcReduction="10000"/>
          </a:bodyPr>
          <a:lstStyle/>
          <a:p>
            <a:r>
              <a:rPr lang="en-US" sz="2000" dirty="0">
                <a:solidFill>
                  <a:srgbClr val="FFFF00"/>
                </a:solidFill>
              </a:rPr>
              <a:t>The final aspect of the selection process is concerned with background checks and reference checks. </a:t>
            </a:r>
            <a:endParaRPr lang="en-US" sz="2000" dirty="0" smtClean="0">
              <a:solidFill>
                <a:srgbClr val="FFFF00"/>
              </a:solidFill>
            </a:endParaRPr>
          </a:p>
          <a:p>
            <a:r>
              <a:rPr lang="en-US" sz="2000" dirty="0" smtClean="0"/>
              <a:t>Some </a:t>
            </a:r>
            <a:r>
              <a:rPr lang="en-US" sz="2000" dirty="0"/>
              <a:t>people lie. </a:t>
            </a:r>
            <a:endParaRPr lang="en-US" sz="2000" dirty="0" smtClean="0"/>
          </a:p>
          <a:p>
            <a:r>
              <a:rPr lang="en-US" sz="2000" dirty="0" smtClean="0"/>
              <a:t>You </a:t>
            </a:r>
            <a:r>
              <a:rPr lang="en-US" sz="2000" dirty="0"/>
              <a:t>might be aware of a recent nasty situation at a Queensland country hospital where a senior surgeon was employed to do operations for which he was not qualified. </a:t>
            </a:r>
            <a:endParaRPr lang="en-US" sz="2000" dirty="0" smtClean="0"/>
          </a:p>
          <a:p>
            <a:r>
              <a:rPr lang="en-US" sz="2000" dirty="0" smtClean="0"/>
              <a:t>A </a:t>
            </a:r>
            <a:r>
              <a:rPr lang="en-US" sz="2000" dirty="0"/>
              <a:t>number of patients were, as a consequence, harmed. </a:t>
            </a:r>
            <a:endParaRPr lang="en-US" sz="2000" dirty="0" smtClean="0"/>
          </a:p>
          <a:p>
            <a:r>
              <a:rPr lang="en-US" sz="2000" dirty="0" smtClean="0"/>
              <a:t>Simple </a:t>
            </a:r>
            <a:r>
              <a:rPr lang="en-US" sz="2000" dirty="0"/>
              <a:t>checks with previous employers and checks on the qualifications he claimed he had would have made it obvious that he was not qualified for the job. </a:t>
            </a:r>
            <a:endParaRPr lang="en-US" sz="2000" dirty="0" smtClean="0"/>
          </a:p>
          <a:p>
            <a:r>
              <a:rPr lang="en-US" sz="2000" dirty="0" smtClean="0"/>
              <a:t>This </a:t>
            </a:r>
            <a:r>
              <a:rPr lang="en-US" sz="2000" dirty="0"/>
              <a:t>poor example of selection cost the hospital a great deal of money and affected its reputation. </a:t>
            </a:r>
          </a:p>
          <a:p>
            <a:endParaRPr lang="en-US" dirty="0"/>
          </a:p>
          <a:p>
            <a:endParaRPr lang="en-US" dirty="0"/>
          </a:p>
        </p:txBody>
      </p:sp>
    </p:spTree>
    <p:extLst>
      <p:ext uri="{BB962C8B-B14F-4D97-AF65-F5344CB8AC3E}">
        <p14:creationId xmlns:p14="http://schemas.microsoft.com/office/powerpoint/2010/main" val="10118241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381713"/>
          </a:xfrm>
        </p:spPr>
        <p:txBody>
          <a:bodyPr>
            <a:normAutofit lnSpcReduction="10000"/>
          </a:bodyPr>
          <a:lstStyle/>
          <a:p>
            <a:r>
              <a:rPr lang="en-US" sz="2800" dirty="0">
                <a:solidFill>
                  <a:srgbClr val="FFFF00"/>
                </a:solidFill>
              </a:rPr>
              <a:t>Typically, checks are made to verify the accuracy of the applicant’s statements as well as criminal checks to ensure the applicant has no history of crimes like theft. </a:t>
            </a:r>
            <a:endParaRPr lang="en-US" sz="2800" dirty="0" smtClean="0">
              <a:solidFill>
                <a:srgbClr val="FFFF00"/>
              </a:solidFill>
            </a:endParaRPr>
          </a:p>
          <a:p>
            <a:r>
              <a:rPr lang="en-US" sz="2800" dirty="0" smtClean="0">
                <a:solidFill>
                  <a:srgbClr val="FFFF00"/>
                </a:solidFill>
              </a:rPr>
              <a:t>Even </a:t>
            </a:r>
            <a:r>
              <a:rPr lang="en-US" sz="2800" dirty="0">
                <a:solidFill>
                  <a:srgbClr val="FFFF00"/>
                </a:solidFill>
              </a:rPr>
              <a:t>references need to be carefully considered. </a:t>
            </a:r>
            <a:endParaRPr lang="en-US" sz="2800" dirty="0" smtClean="0">
              <a:solidFill>
                <a:srgbClr val="FFFF00"/>
              </a:solidFill>
            </a:endParaRPr>
          </a:p>
          <a:p>
            <a:r>
              <a:rPr lang="en-US" sz="2800" dirty="0" smtClean="0"/>
              <a:t>Sometimes </a:t>
            </a:r>
            <a:r>
              <a:rPr lang="en-US" sz="2800" dirty="0"/>
              <a:t>a previous employer might give an applicant a good reference simply to get rid of them. </a:t>
            </a:r>
            <a:endParaRPr lang="en-US" sz="2800" dirty="0" smtClean="0"/>
          </a:p>
          <a:p>
            <a:r>
              <a:rPr lang="en-US" sz="2800" dirty="0" smtClean="0"/>
              <a:t>Sometimes </a:t>
            </a:r>
            <a:r>
              <a:rPr lang="en-US" sz="2800" dirty="0"/>
              <a:t>the previous employer might be frightened of legal action if an accurate assessment of the employee’s record is given. </a:t>
            </a:r>
          </a:p>
          <a:p>
            <a:endParaRPr lang="en-US" dirty="0"/>
          </a:p>
        </p:txBody>
      </p:sp>
    </p:spTree>
    <p:extLst>
      <p:ext uri="{BB962C8B-B14F-4D97-AF65-F5344CB8AC3E}">
        <p14:creationId xmlns:p14="http://schemas.microsoft.com/office/powerpoint/2010/main" val="261285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9150" y="2280075"/>
            <a:ext cx="10553700" cy="3521813"/>
          </a:xfrm>
        </p:spPr>
      </p:pic>
    </p:spTree>
    <p:extLst>
      <p:ext uri="{BB962C8B-B14F-4D97-AF65-F5344CB8AC3E}">
        <p14:creationId xmlns:p14="http://schemas.microsoft.com/office/powerpoint/2010/main" val="881854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a:t>
            </a:r>
          </a:p>
        </p:txBody>
      </p:sp>
      <p:sp>
        <p:nvSpPr>
          <p:cNvPr id="3" name="Content Placeholder 2"/>
          <p:cNvSpPr>
            <a:spLocks noGrp="1"/>
          </p:cNvSpPr>
          <p:nvPr>
            <p:ph idx="1"/>
          </p:nvPr>
        </p:nvSpPr>
        <p:spPr>
          <a:xfrm>
            <a:off x="818712" y="2222287"/>
            <a:ext cx="10554574" cy="4330913"/>
          </a:xfrm>
        </p:spPr>
        <p:txBody>
          <a:bodyPr/>
          <a:lstStyle/>
          <a:p>
            <a:r>
              <a:rPr lang="en-US" sz="2800" dirty="0"/>
              <a:t>Development is important to both the business and the individual employee. </a:t>
            </a:r>
            <a:endParaRPr lang="en-US" sz="2800" dirty="0" smtClean="0"/>
          </a:p>
          <a:p>
            <a:r>
              <a:rPr lang="en-US" sz="2800" i="1" dirty="0" smtClean="0">
                <a:solidFill>
                  <a:srgbClr val="FFFF00"/>
                </a:solidFill>
              </a:rPr>
              <a:t>Development</a:t>
            </a:r>
            <a:r>
              <a:rPr lang="en-US" sz="2800" i="1" dirty="0">
                <a:solidFill>
                  <a:srgbClr val="FFFF00"/>
                </a:solidFill>
              </a:rPr>
              <a:t> </a:t>
            </a:r>
            <a:r>
              <a:rPr lang="en-US" sz="2800" dirty="0" smtClean="0">
                <a:solidFill>
                  <a:srgbClr val="FFFF00"/>
                </a:solidFill>
              </a:rPr>
              <a:t>is </a:t>
            </a:r>
            <a:r>
              <a:rPr lang="en-US" sz="2800" dirty="0">
                <a:solidFill>
                  <a:srgbClr val="FFFF00"/>
                </a:solidFill>
              </a:rPr>
              <a:t>concerned with improving employee skills and knowledge. </a:t>
            </a:r>
            <a:endParaRPr lang="en-US" sz="2800" dirty="0" smtClean="0">
              <a:solidFill>
                <a:srgbClr val="FFFF00"/>
              </a:solidFill>
            </a:endParaRPr>
          </a:p>
          <a:p>
            <a:r>
              <a:rPr lang="en-US" sz="2800" dirty="0" smtClean="0">
                <a:solidFill>
                  <a:srgbClr val="FFFF00"/>
                </a:solidFill>
              </a:rPr>
              <a:t>An </a:t>
            </a:r>
            <a:r>
              <a:rPr lang="en-US" sz="2800" dirty="0">
                <a:solidFill>
                  <a:srgbClr val="FFFF00"/>
                </a:solidFill>
              </a:rPr>
              <a:t>effective development program will raise employee skill levels and in this way improve the productivity of employees. </a:t>
            </a:r>
            <a:endParaRPr lang="en-US" sz="2800" dirty="0" smtClean="0">
              <a:solidFill>
                <a:srgbClr val="FFFF00"/>
              </a:solidFill>
            </a:endParaRPr>
          </a:p>
          <a:p>
            <a:endParaRPr lang="en-US" dirty="0"/>
          </a:p>
        </p:txBody>
      </p:sp>
    </p:spTree>
    <p:extLst>
      <p:ext uri="{BB962C8B-B14F-4D97-AF65-F5344CB8AC3E}">
        <p14:creationId xmlns:p14="http://schemas.microsoft.com/office/powerpoint/2010/main" val="1673728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032000"/>
            <a:ext cx="10554574" cy="4538134"/>
          </a:xfrm>
        </p:spPr>
        <p:txBody>
          <a:bodyPr>
            <a:normAutofit lnSpcReduction="10000"/>
          </a:bodyPr>
          <a:lstStyle/>
          <a:p>
            <a:r>
              <a:rPr lang="en-US" sz="2400" dirty="0"/>
              <a:t>Productivity is an important aspect. </a:t>
            </a:r>
            <a:endParaRPr lang="en-US" sz="2400" dirty="0" smtClean="0"/>
          </a:p>
          <a:p>
            <a:r>
              <a:rPr lang="en-US" sz="2400" i="1" dirty="0" smtClean="0">
                <a:solidFill>
                  <a:srgbClr val="FFFF00"/>
                </a:solidFill>
              </a:rPr>
              <a:t>Productivity </a:t>
            </a:r>
            <a:r>
              <a:rPr lang="en-US" sz="2400" dirty="0">
                <a:solidFill>
                  <a:srgbClr val="FFFF00"/>
                </a:solidFill>
              </a:rPr>
              <a:t>is an increase in outputs using the same inputs in a given period of time. </a:t>
            </a:r>
            <a:endParaRPr lang="en-US" sz="2400" dirty="0" smtClean="0">
              <a:solidFill>
                <a:srgbClr val="FFFF00"/>
              </a:solidFill>
            </a:endParaRPr>
          </a:p>
          <a:p>
            <a:r>
              <a:rPr lang="en-US" sz="2400" dirty="0" smtClean="0"/>
              <a:t>For </a:t>
            </a:r>
            <a:r>
              <a:rPr lang="en-US" sz="2400" dirty="0"/>
              <a:t>example two employees might stack 300 boxes in a day. </a:t>
            </a:r>
            <a:endParaRPr lang="en-US" sz="2400" dirty="0" smtClean="0"/>
          </a:p>
          <a:p>
            <a:r>
              <a:rPr lang="en-US" sz="2400" dirty="0" smtClean="0"/>
              <a:t>If </a:t>
            </a:r>
            <a:r>
              <a:rPr lang="en-US" sz="2400" dirty="0"/>
              <a:t>given a forklift and trained in its use, they may stack 1 000 boxes a day. </a:t>
            </a:r>
            <a:endParaRPr lang="en-US" sz="2400" dirty="0" smtClean="0"/>
          </a:p>
          <a:p>
            <a:r>
              <a:rPr lang="en-US" sz="2400" dirty="0" smtClean="0"/>
              <a:t>The </a:t>
            </a:r>
            <a:r>
              <a:rPr lang="en-US" sz="2400" dirty="0"/>
              <a:t>productivity increase is 700 boxes. </a:t>
            </a:r>
            <a:endParaRPr lang="en-US" sz="2400" dirty="0" smtClean="0"/>
          </a:p>
          <a:p>
            <a:r>
              <a:rPr lang="en-US" sz="2400" dirty="0" smtClean="0"/>
              <a:t>In </a:t>
            </a:r>
            <a:r>
              <a:rPr lang="en-US" sz="2400" dirty="0"/>
              <a:t>the short term it will be expensive to lease the forklift and train the employees in its use. </a:t>
            </a:r>
            <a:endParaRPr lang="en-US" sz="2400" dirty="0" smtClean="0"/>
          </a:p>
          <a:p>
            <a:r>
              <a:rPr lang="en-US" sz="2400" dirty="0" smtClean="0"/>
              <a:t>In </a:t>
            </a:r>
            <a:r>
              <a:rPr lang="en-US" sz="2400" dirty="0"/>
              <a:t>the long term costs will be reduced and profitability will increase. </a:t>
            </a:r>
          </a:p>
          <a:p>
            <a:endParaRPr lang="en-US" dirty="0"/>
          </a:p>
        </p:txBody>
      </p:sp>
    </p:spTree>
    <p:extLst>
      <p:ext uri="{BB962C8B-B14F-4D97-AF65-F5344CB8AC3E}">
        <p14:creationId xmlns:p14="http://schemas.microsoft.com/office/powerpoint/2010/main" val="803247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297046"/>
          </a:xfrm>
        </p:spPr>
        <p:txBody>
          <a:bodyPr>
            <a:normAutofit/>
          </a:bodyPr>
          <a:lstStyle/>
          <a:p>
            <a:r>
              <a:rPr lang="en-US" sz="2800" dirty="0">
                <a:solidFill>
                  <a:srgbClr val="FFFF00"/>
                </a:solidFill>
              </a:rPr>
              <a:t>Development is also important for the individual employee. </a:t>
            </a:r>
            <a:endParaRPr lang="en-US" sz="2800" dirty="0" smtClean="0">
              <a:solidFill>
                <a:srgbClr val="FFFF00"/>
              </a:solidFill>
            </a:endParaRPr>
          </a:p>
          <a:p>
            <a:r>
              <a:rPr lang="en-US" sz="2800" dirty="0" smtClean="0">
                <a:solidFill>
                  <a:srgbClr val="FFFF00"/>
                </a:solidFill>
              </a:rPr>
              <a:t>Increased </a:t>
            </a:r>
            <a:r>
              <a:rPr lang="en-US" sz="2800" dirty="0">
                <a:solidFill>
                  <a:srgbClr val="FFFF00"/>
                </a:solidFill>
              </a:rPr>
              <a:t>knowledge and skills can lead to higher paid work and reduce the prospect of unemployment for that worker. </a:t>
            </a:r>
            <a:endParaRPr lang="en-US" sz="2800" dirty="0" smtClean="0">
              <a:solidFill>
                <a:srgbClr val="FFFF00"/>
              </a:solidFill>
            </a:endParaRPr>
          </a:p>
          <a:p>
            <a:r>
              <a:rPr lang="en-US" sz="2800" dirty="0" smtClean="0"/>
              <a:t>For </a:t>
            </a:r>
            <a:r>
              <a:rPr lang="en-US" sz="2800" dirty="0"/>
              <a:t>example, stacking boxes is a low-skilled job that may well be not available if economic conditions change. </a:t>
            </a:r>
            <a:endParaRPr lang="en-US" sz="2800" dirty="0" smtClean="0"/>
          </a:p>
          <a:p>
            <a:r>
              <a:rPr lang="en-US" sz="2800" dirty="0" smtClean="0"/>
              <a:t>However</a:t>
            </a:r>
            <a:r>
              <a:rPr lang="en-US" sz="2800" dirty="0"/>
              <a:t>, a forklift job is more available. </a:t>
            </a:r>
          </a:p>
          <a:p>
            <a:endParaRPr lang="en-US" dirty="0"/>
          </a:p>
        </p:txBody>
      </p:sp>
    </p:spTree>
    <p:extLst>
      <p:ext uri="{BB962C8B-B14F-4D97-AF65-F5344CB8AC3E}">
        <p14:creationId xmlns:p14="http://schemas.microsoft.com/office/powerpoint/2010/main" val="1372086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800" dirty="0"/>
              <a:t>The most immediate aspect of development is induction. </a:t>
            </a:r>
            <a:endParaRPr lang="en-US" sz="2800" dirty="0" smtClean="0"/>
          </a:p>
          <a:p>
            <a:r>
              <a:rPr lang="en-US" sz="2800" i="1" dirty="0" smtClean="0">
                <a:solidFill>
                  <a:srgbClr val="FFFF00"/>
                </a:solidFill>
              </a:rPr>
              <a:t>Induction </a:t>
            </a:r>
            <a:r>
              <a:rPr lang="en-US" sz="2800" dirty="0">
                <a:solidFill>
                  <a:srgbClr val="FFFF00"/>
                </a:solidFill>
              </a:rPr>
              <a:t>is the training given </a:t>
            </a:r>
            <a:r>
              <a:rPr lang="en-US" sz="2800" dirty="0" smtClean="0">
                <a:solidFill>
                  <a:srgbClr val="FFFF00"/>
                </a:solidFill>
              </a:rPr>
              <a:t>to new </a:t>
            </a:r>
            <a:r>
              <a:rPr lang="en-US" sz="2800" dirty="0">
                <a:solidFill>
                  <a:srgbClr val="FFFF00"/>
                </a:solidFill>
              </a:rPr>
              <a:t>employees to enable them to do the job effectively. </a:t>
            </a:r>
            <a:endParaRPr lang="en-US" sz="2800" dirty="0" smtClean="0">
              <a:solidFill>
                <a:srgbClr val="FFFF00"/>
              </a:solidFill>
            </a:endParaRPr>
          </a:p>
          <a:p>
            <a:r>
              <a:rPr lang="en-US" sz="2800" dirty="0" smtClean="0">
                <a:solidFill>
                  <a:srgbClr val="FFFF00"/>
                </a:solidFill>
              </a:rPr>
              <a:t>Effective </a:t>
            </a:r>
            <a:r>
              <a:rPr lang="en-US" sz="2800" dirty="0">
                <a:solidFill>
                  <a:srgbClr val="FFFF00"/>
                </a:solidFill>
              </a:rPr>
              <a:t>induction programs focus not only on the initial job skills (ensuring a cash register operator, for example, is familiar with the specific machine being used) but also help the new employee to understand the business culture. </a:t>
            </a:r>
          </a:p>
        </p:txBody>
      </p:sp>
    </p:spTree>
    <p:extLst>
      <p:ext uri="{BB962C8B-B14F-4D97-AF65-F5344CB8AC3E}">
        <p14:creationId xmlns:p14="http://schemas.microsoft.com/office/powerpoint/2010/main" val="1182243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i="1" dirty="0">
                <a:solidFill>
                  <a:srgbClr val="FFFF00"/>
                </a:solidFill>
              </a:rPr>
              <a:t>Culture </a:t>
            </a:r>
            <a:r>
              <a:rPr lang="en-US" sz="2800" dirty="0">
                <a:solidFill>
                  <a:srgbClr val="FFFF00"/>
                </a:solidFill>
              </a:rPr>
              <a:t>refers to the attitudes and values (‘how things are done here’) in the business, and it is very important. </a:t>
            </a:r>
            <a:endParaRPr lang="en-US" sz="2800" dirty="0" smtClean="0">
              <a:solidFill>
                <a:srgbClr val="FFFF00"/>
              </a:solidFill>
            </a:endParaRPr>
          </a:p>
          <a:p>
            <a:r>
              <a:rPr lang="en-US" sz="2800" dirty="0" smtClean="0">
                <a:solidFill>
                  <a:srgbClr val="FFFF00"/>
                </a:solidFill>
              </a:rPr>
              <a:t>Another </a:t>
            </a:r>
            <a:r>
              <a:rPr lang="en-US" sz="2800" dirty="0">
                <a:solidFill>
                  <a:srgbClr val="FFFF00"/>
                </a:solidFill>
              </a:rPr>
              <a:t>aspect of induction is an effective program to help the employee settle into the social aspects of a new workplace - that is, get to know other employees, find out where the canteen and toilets are, and so on. </a:t>
            </a:r>
          </a:p>
          <a:p>
            <a:endParaRPr lang="en-US" dirty="0"/>
          </a:p>
        </p:txBody>
      </p:sp>
    </p:spTree>
    <p:extLst>
      <p:ext uri="{BB962C8B-B14F-4D97-AF65-F5344CB8AC3E}">
        <p14:creationId xmlns:p14="http://schemas.microsoft.com/office/powerpoint/2010/main" val="1647349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330913"/>
          </a:xfrm>
        </p:spPr>
        <p:txBody>
          <a:bodyPr>
            <a:normAutofit/>
          </a:bodyPr>
          <a:lstStyle/>
          <a:p>
            <a:r>
              <a:rPr lang="en-US" sz="2400" dirty="0" err="1">
                <a:solidFill>
                  <a:srgbClr val="FFFF00"/>
                </a:solidFill>
              </a:rPr>
              <a:t>Socialisation</a:t>
            </a:r>
            <a:r>
              <a:rPr lang="en-US" sz="2400" dirty="0">
                <a:solidFill>
                  <a:srgbClr val="FFFF00"/>
                </a:solidFill>
              </a:rPr>
              <a:t> is something that needs to be carefully considered in an effective induction program. </a:t>
            </a:r>
            <a:endParaRPr lang="en-US" sz="2400" dirty="0" smtClean="0">
              <a:solidFill>
                <a:srgbClr val="FFFF00"/>
              </a:solidFill>
            </a:endParaRPr>
          </a:p>
          <a:p>
            <a:r>
              <a:rPr lang="en-US" sz="2400" dirty="0" smtClean="0">
                <a:solidFill>
                  <a:srgbClr val="FFFF00"/>
                </a:solidFill>
              </a:rPr>
              <a:t>At </a:t>
            </a:r>
            <a:r>
              <a:rPr lang="en-US" sz="2400" dirty="0">
                <a:solidFill>
                  <a:srgbClr val="FFFF00"/>
                </a:solidFill>
              </a:rPr>
              <a:t>the bottom level of skills where the job is low paid, often physically demanding and not very challenging, it is still important that the employee regards the employment in terms of: ‘This might be a lousy job but this is the best place to do it.’ </a:t>
            </a:r>
            <a:endParaRPr lang="en-US" sz="2400" dirty="0" smtClean="0">
              <a:solidFill>
                <a:srgbClr val="FFFF00"/>
              </a:solidFill>
            </a:endParaRPr>
          </a:p>
          <a:p>
            <a:r>
              <a:rPr lang="en-US" sz="2400" dirty="0" smtClean="0"/>
              <a:t>At </a:t>
            </a:r>
            <a:r>
              <a:rPr lang="en-US" sz="2400" dirty="0"/>
              <a:t>the top end of the skill scale it is important to build a long-term relationship with core employees because, when there is a skill shortage, these are the employees who must be retained. </a:t>
            </a:r>
          </a:p>
          <a:p>
            <a:endParaRPr lang="en-US" dirty="0"/>
          </a:p>
        </p:txBody>
      </p:sp>
    </p:spTree>
    <p:extLst>
      <p:ext uri="{BB962C8B-B14F-4D97-AF65-F5344CB8AC3E}">
        <p14:creationId xmlns:p14="http://schemas.microsoft.com/office/powerpoint/2010/main" val="1163707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err="1"/>
              <a:t>Socialisation</a:t>
            </a:r>
            <a:r>
              <a:rPr lang="en-US" sz="2800" dirty="0"/>
              <a:t> is about fitting in and feeling a sense of belonging. </a:t>
            </a:r>
            <a:endParaRPr lang="en-US" sz="2800" dirty="0" smtClean="0"/>
          </a:p>
          <a:p>
            <a:r>
              <a:rPr lang="en-US" sz="2800" dirty="0" smtClean="0"/>
              <a:t>There </a:t>
            </a:r>
            <a:r>
              <a:rPr lang="en-US" sz="2800" dirty="0"/>
              <a:t>is a number of strategies that can be used but they need to start right from the first day at work, where new employees are effectively introduced to colleagues and team members and are accepted into the social networks. </a:t>
            </a:r>
          </a:p>
          <a:p>
            <a:endParaRPr lang="en-US" dirty="0"/>
          </a:p>
        </p:txBody>
      </p:sp>
    </p:spTree>
    <p:extLst>
      <p:ext uri="{BB962C8B-B14F-4D97-AF65-F5344CB8AC3E}">
        <p14:creationId xmlns:p14="http://schemas.microsoft.com/office/powerpoint/2010/main" val="127394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1638301"/>
            <a:ext cx="10554574" cy="4626898"/>
          </a:xfrm>
        </p:spPr>
        <p:txBody>
          <a:bodyPr/>
          <a:lstStyle/>
          <a:p>
            <a:r>
              <a:rPr lang="en-US" sz="2400" dirty="0"/>
              <a:t>The success of a business in the market place will be determined, to a great extent, by the skills of employees. </a:t>
            </a:r>
            <a:endParaRPr lang="en-US" sz="2400" dirty="0" smtClean="0"/>
          </a:p>
          <a:p>
            <a:endParaRPr lang="en-US" sz="2400" dirty="0"/>
          </a:p>
          <a:p>
            <a:r>
              <a:rPr lang="en-US" sz="2400" dirty="0" smtClean="0"/>
              <a:t>This </a:t>
            </a:r>
            <a:r>
              <a:rPr lang="en-US" sz="2400" dirty="0"/>
              <a:t>is why it is so important to identify clearly the tasks that need to be done by employees and the skills needed to do the job well. </a:t>
            </a:r>
            <a:endParaRPr lang="en-US" sz="2400" dirty="0" smtClean="0"/>
          </a:p>
          <a:p>
            <a:r>
              <a:rPr lang="en-US" sz="2400" dirty="0" smtClean="0">
                <a:solidFill>
                  <a:srgbClr val="FFFF00"/>
                </a:solidFill>
              </a:rPr>
              <a:t>The </a:t>
            </a:r>
            <a:r>
              <a:rPr lang="en-US" sz="2400" dirty="0">
                <a:solidFill>
                  <a:srgbClr val="FFFF00"/>
                </a:solidFill>
              </a:rPr>
              <a:t>process of acquisition is concerned with identifying staffing needs, recruiting applicants with the right skills and selecting the best candidate. </a:t>
            </a:r>
          </a:p>
          <a:p>
            <a:endParaRPr lang="en-US" dirty="0"/>
          </a:p>
        </p:txBody>
      </p:sp>
    </p:spTree>
    <p:extLst>
      <p:ext uri="{BB962C8B-B14F-4D97-AF65-F5344CB8AC3E}">
        <p14:creationId xmlns:p14="http://schemas.microsoft.com/office/powerpoint/2010/main" val="20732207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When it comes to doing the actual job, an effective training program is required. </a:t>
            </a:r>
            <a:endParaRPr lang="en-US" sz="2800" dirty="0" smtClean="0"/>
          </a:p>
          <a:p>
            <a:r>
              <a:rPr lang="en-US" sz="2800" dirty="0" smtClean="0">
                <a:solidFill>
                  <a:srgbClr val="FFFF00"/>
                </a:solidFill>
              </a:rPr>
              <a:t>A </a:t>
            </a:r>
            <a:r>
              <a:rPr lang="en-US" sz="2800" i="1" dirty="0">
                <a:solidFill>
                  <a:srgbClr val="FFFF00"/>
                </a:solidFill>
              </a:rPr>
              <a:t>training program </a:t>
            </a:r>
            <a:r>
              <a:rPr lang="en-US" sz="2800" dirty="0">
                <a:solidFill>
                  <a:srgbClr val="FFFF00"/>
                </a:solidFill>
              </a:rPr>
              <a:t>refers to the systematic way knowledge and skills will be taught to the employee. A typical training program includes: </a:t>
            </a:r>
          </a:p>
          <a:p>
            <a:endParaRPr lang="en-US" sz="2800" dirty="0"/>
          </a:p>
        </p:txBody>
      </p:sp>
    </p:spTree>
    <p:extLst>
      <p:ext uri="{BB962C8B-B14F-4D97-AF65-F5344CB8AC3E}">
        <p14:creationId xmlns:p14="http://schemas.microsoft.com/office/powerpoint/2010/main" val="10644153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b="1" dirty="0">
                <a:solidFill>
                  <a:srgbClr val="FFFF00"/>
                </a:solidFill>
              </a:rPr>
              <a:t>Needs analysis</a:t>
            </a:r>
            <a:br>
              <a:rPr lang="en-US" sz="2800" b="1" dirty="0">
                <a:solidFill>
                  <a:srgbClr val="FFFF00"/>
                </a:solidFill>
              </a:rPr>
            </a:br>
            <a:r>
              <a:rPr lang="en-US" sz="2800" dirty="0">
                <a:solidFill>
                  <a:srgbClr val="FFFF00"/>
                </a:solidFill>
              </a:rPr>
              <a:t>Needs analysis is concerned with identifying the knowledge and skills the employee will need to have in order to do the job effectively. </a:t>
            </a:r>
          </a:p>
          <a:p>
            <a:endParaRPr lang="en-US" dirty="0"/>
          </a:p>
        </p:txBody>
      </p:sp>
    </p:spTree>
    <p:extLst>
      <p:ext uri="{BB962C8B-B14F-4D97-AF65-F5344CB8AC3E}">
        <p14:creationId xmlns:p14="http://schemas.microsoft.com/office/powerpoint/2010/main" val="15981054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319866"/>
            <a:ext cx="10554574" cy="3860665"/>
          </a:xfrm>
        </p:spPr>
        <p:txBody>
          <a:bodyPr>
            <a:normAutofit fontScale="92500" lnSpcReduction="10000"/>
          </a:bodyPr>
          <a:lstStyle/>
          <a:p>
            <a:r>
              <a:rPr lang="en-US" sz="2800" b="1" dirty="0">
                <a:solidFill>
                  <a:srgbClr val="FFFF00"/>
                </a:solidFill>
              </a:rPr>
              <a:t>Instructional design</a:t>
            </a:r>
            <a:br>
              <a:rPr lang="en-US" sz="2800" b="1" dirty="0">
                <a:solidFill>
                  <a:srgbClr val="FFFF00"/>
                </a:solidFill>
              </a:rPr>
            </a:br>
            <a:r>
              <a:rPr lang="en-US" sz="2800" dirty="0">
                <a:solidFill>
                  <a:srgbClr val="FFFF00"/>
                </a:solidFill>
              </a:rPr>
              <a:t>Instructional design is concerned with setting the objectives for the training program (what things will the employee have to know and what skills will they need to have), working out how that knowledge and skills will be taught and how the effectiveness of the program will be assessed </a:t>
            </a:r>
            <a:r>
              <a:rPr lang="en-US" sz="2800" dirty="0"/>
              <a:t>(how will you know if the employees have learned the information and developed the skills). Of course this program will cost money and a budget should also be developed to show how much it will cost and when the money will be needed. </a:t>
            </a:r>
          </a:p>
          <a:p>
            <a:endParaRPr lang="en-US" dirty="0"/>
          </a:p>
        </p:txBody>
      </p:sp>
    </p:spTree>
    <p:extLst>
      <p:ext uri="{BB962C8B-B14F-4D97-AF65-F5344CB8AC3E}">
        <p14:creationId xmlns:p14="http://schemas.microsoft.com/office/powerpoint/2010/main" val="1872439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476287"/>
            <a:ext cx="10554574" cy="3636511"/>
          </a:xfrm>
        </p:spPr>
        <p:txBody>
          <a:bodyPr>
            <a:normAutofit/>
          </a:bodyPr>
          <a:lstStyle/>
          <a:p>
            <a:r>
              <a:rPr lang="en-US" sz="3200" b="1" dirty="0">
                <a:solidFill>
                  <a:srgbClr val="FFFF00"/>
                </a:solidFill>
              </a:rPr>
              <a:t>Implementation</a:t>
            </a:r>
            <a:br>
              <a:rPr lang="en-US" sz="3200" b="1" dirty="0">
                <a:solidFill>
                  <a:srgbClr val="FFFF00"/>
                </a:solidFill>
              </a:rPr>
            </a:br>
            <a:r>
              <a:rPr lang="en-US" sz="3200" dirty="0">
                <a:solidFill>
                  <a:srgbClr val="FFFF00"/>
                </a:solidFill>
              </a:rPr>
              <a:t>Implementation is concerned with the strategies that will be used to actually teach the required knowledge and skills to employees. </a:t>
            </a:r>
            <a:r>
              <a:rPr lang="en-US" sz="3200" dirty="0"/>
              <a:t>Typically, these strategies include things like on- the-job training, on-line instruction, instructional video and mentoring. </a:t>
            </a:r>
          </a:p>
          <a:p>
            <a:endParaRPr lang="en-US" sz="3200" dirty="0"/>
          </a:p>
        </p:txBody>
      </p:sp>
    </p:spTree>
    <p:extLst>
      <p:ext uri="{BB962C8B-B14F-4D97-AF65-F5344CB8AC3E}">
        <p14:creationId xmlns:p14="http://schemas.microsoft.com/office/powerpoint/2010/main" val="133175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b="1" dirty="0">
                <a:solidFill>
                  <a:srgbClr val="FFFF00"/>
                </a:solidFill>
              </a:rPr>
              <a:t>Evaluation</a:t>
            </a:r>
            <a:br>
              <a:rPr lang="en-US" sz="2800" b="1" dirty="0">
                <a:solidFill>
                  <a:srgbClr val="FFFF00"/>
                </a:solidFill>
              </a:rPr>
            </a:br>
            <a:r>
              <a:rPr lang="en-US" sz="2800" dirty="0">
                <a:solidFill>
                  <a:srgbClr val="FFFF00"/>
                </a:solidFill>
              </a:rPr>
              <a:t>Evaluation is concerned with finding out if the training program was successful, in the sense that the employee gained the required knowledge and developed the required skills. </a:t>
            </a:r>
          </a:p>
          <a:p>
            <a:endParaRPr lang="en-US" dirty="0"/>
          </a:p>
        </p:txBody>
      </p:sp>
    </p:spTree>
    <p:extLst>
      <p:ext uri="{BB962C8B-B14F-4D97-AF65-F5344CB8AC3E}">
        <p14:creationId xmlns:p14="http://schemas.microsoft.com/office/powerpoint/2010/main" val="17557269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8712" y="711200"/>
            <a:ext cx="10554574" cy="5791199"/>
          </a:xfrm>
          <a:noFill/>
        </p:spPr>
        <p:txBody>
          <a:bodyPr>
            <a:normAutofit/>
          </a:bodyPr>
          <a:lstStyle/>
          <a:p>
            <a:r>
              <a:rPr lang="en-US" sz="2400" dirty="0">
                <a:solidFill>
                  <a:srgbClr val="FFFF00"/>
                </a:solidFill>
              </a:rPr>
              <a:t>There are also several reasons that a business benefits from an effective development program. These include: </a:t>
            </a:r>
          </a:p>
          <a:p>
            <a:endParaRPr lang="en-US" dirty="0"/>
          </a:p>
        </p:txBody>
      </p:sp>
    </p:spTree>
    <p:extLst>
      <p:ext uri="{BB962C8B-B14F-4D97-AF65-F5344CB8AC3E}">
        <p14:creationId xmlns:p14="http://schemas.microsoft.com/office/powerpoint/2010/main" val="7067010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8712" y="440267"/>
            <a:ext cx="10554574" cy="6028266"/>
          </a:xfrm>
        </p:spPr>
        <p:txBody>
          <a:bodyPr>
            <a:normAutofit fontScale="92500" lnSpcReduction="10000"/>
          </a:bodyPr>
          <a:lstStyle/>
          <a:p>
            <a:r>
              <a:rPr lang="en-US" sz="2800" dirty="0"/>
              <a:t>1. </a:t>
            </a:r>
            <a:r>
              <a:rPr lang="en-US" sz="2800" dirty="0">
                <a:solidFill>
                  <a:srgbClr val="FFFF00"/>
                </a:solidFill>
              </a:rPr>
              <a:t>Training improves the flexibility of a business by ensuring employees cannot only carry out the required tasks efficiently and in a cost-effective manner but also monitor the quality</a:t>
            </a:r>
            <a:br>
              <a:rPr lang="en-US" sz="2800" dirty="0">
                <a:solidFill>
                  <a:srgbClr val="FFFF00"/>
                </a:solidFill>
              </a:rPr>
            </a:br>
            <a:r>
              <a:rPr lang="en-US" sz="2800" dirty="0">
                <a:solidFill>
                  <a:srgbClr val="FFFF00"/>
                </a:solidFill>
              </a:rPr>
              <a:t>of the work they do and develop multi-skills in a range of business activities. </a:t>
            </a:r>
            <a:endParaRPr lang="en-US" sz="2800" dirty="0" smtClean="0">
              <a:solidFill>
                <a:srgbClr val="FFFF00"/>
              </a:solidFill>
            </a:endParaRPr>
          </a:p>
          <a:p>
            <a:endParaRPr lang="en-US" sz="2800" dirty="0">
              <a:solidFill>
                <a:srgbClr val="FFFF00"/>
              </a:solidFill>
            </a:endParaRPr>
          </a:p>
          <a:p>
            <a:r>
              <a:rPr lang="en-US" sz="2800" dirty="0" smtClean="0"/>
              <a:t>For </a:t>
            </a:r>
            <a:r>
              <a:rPr lang="en-US" sz="2800" dirty="0"/>
              <a:t>example, before the production facility was relocated to China, the Seven Hills factory of textile manufacturer, Pacific Brands, was remarkably flexible, in the sense that the production facility could quickly adapt for the production of a particular garment anywhere from a run of 500 to 50 000. The employees were multi-skilled and every employee could operate every machine in the factory and do every job, while monitoring their own quality and effectively operating in teams. </a:t>
            </a:r>
          </a:p>
          <a:p>
            <a:endParaRPr lang="en-US" dirty="0"/>
          </a:p>
        </p:txBody>
      </p:sp>
    </p:spTree>
    <p:extLst>
      <p:ext uri="{BB962C8B-B14F-4D97-AF65-F5344CB8AC3E}">
        <p14:creationId xmlns:p14="http://schemas.microsoft.com/office/powerpoint/2010/main" val="2093331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8712" y="643467"/>
            <a:ext cx="10554574" cy="5621866"/>
          </a:xfrm>
          <a:noFill/>
        </p:spPr>
        <p:txBody>
          <a:bodyPr>
            <a:normAutofit fontScale="92500" lnSpcReduction="20000"/>
          </a:bodyPr>
          <a:lstStyle/>
          <a:p>
            <a:r>
              <a:rPr lang="en-US" sz="2800" dirty="0" smtClean="0"/>
              <a:t>2. </a:t>
            </a:r>
            <a:r>
              <a:rPr lang="en-US" sz="2800" dirty="0" smtClean="0">
                <a:solidFill>
                  <a:srgbClr val="FFFF00"/>
                </a:solidFill>
              </a:rPr>
              <a:t>An </a:t>
            </a:r>
            <a:r>
              <a:rPr lang="en-US" sz="2800" dirty="0">
                <a:solidFill>
                  <a:srgbClr val="FFFF00"/>
                </a:solidFill>
              </a:rPr>
              <a:t>effective development program prepares employees for future jobs in the business.</a:t>
            </a:r>
            <a:br>
              <a:rPr lang="en-US" sz="2800" dirty="0">
                <a:solidFill>
                  <a:srgbClr val="FFFF00"/>
                </a:solidFill>
              </a:rPr>
            </a:br>
            <a:endParaRPr lang="en-US" sz="2800" dirty="0" smtClean="0">
              <a:solidFill>
                <a:srgbClr val="FFFF00"/>
              </a:solidFill>
            </a:endParaRPr>
          </a:p>
          <a:p>
            <a:r>
              <a:rPr lang="en-US" sz="2800" dirty="0" smtClean="0"/>
              <a:t>This </a:t>
            </a:r>
            <a:r>
              <a:rPr lang="en-US" sz="2800" dirty="0"/>
              <a:t>is one of the most important strategies in developing long-term relationships with the employee. The business works with the employee to establish a career path and identifies the skills and knowledge that will be required for the next promotion. Often the employee will voluntarily contribute to the development program by taking courses outside the business that prepare them for the promotional position. At the higher skill levels, mentoring is a key aspect of this sort of program. </a:t>
            </a:r>
            <a:r>
              <a:rPr lang="en-US" sz="2800" i="1" dirty="0"/>
              <a:t>Mentoring </a:t>
            </a:r>
            <a:r>
              <a:rPr lang="en-US" sz="2800" dirty="0"/>
              <a:t>is where the employee currently in the promotions position works with another employee to show them what they are doing and preparing them to take over that job. </a:t>
            </a:r>
          </a:p>
          <a:p>
            <a:endParaRPr lang="en-US" dirty="0"/>
          </a:p>
        </p:txBody>
      </p:sp>
    </p:spTree>
    <p:extLst>
      <p:ext uri="{BB962C8B-B14F-4D97-AF65-F5344CB8AC3E}">
        <p14:creationId xmlns:p14="http://schemas.microsoft.com/office/powerpoint/2010/main" val="13503802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8712" y="1117601"/>
            <a:ext cx="10554574" cy="4741198"/>
          </a:xfrm>
        </p:spPr>
        <p:txBody>
          <a:bodyPr/>
          <a:lstStyle/>
          <a:p>
            <a:r>
              <a:rPr lang="en-US" sz="2800" dirty="0" smtClean="0">
                <a:solidFill>
                  <a:srgbClr val="FFFF00"/>
                </a:solidFill>
              </a:rPr>
              <a:t>3. An </a:t>
            </a:r>
            <a:r>
              <a:rPr lang="en-US" sz="2800" dirty="0">
                <a:solidFill>
                  <a:srgbClr val="FFFF00"/>
                </a:solidFill>
              </a:rPr>
              <a:t>effective development program can protect a business from skills shortages. </a:t>
            </a:r>
            <a:r>
              <a:rPr lang="en-US" sz="2800" dirty="0"/>
              <a:t>This is currently an important consideration in the Australian economy. In the mining industry, in particular, many businesses are struggling to get employees with the skill levels they require. </a:t>
            </a:r>
          </a:p>
          <a:p>
            <a:endParaRPr lang="en-US" dirty="0"/>
          </a:p>
        </p:txBody>
      </p:sp>
    </p:spTree>
    <p:extLst>
      <p:ext uri="{BB962C8B-B14F-4D97-AF65-F5344CB8AC3E}">
        <p14:creationId xmlns:p14="http://schemas.microsoft.com/office/powerpoint/2010/main" val="12207785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8712" y="1202267"/>
            <a:ext cx="10554574" cy="4656531"/>
          </a:xfrm>
        </p:spPr>
        <p:txBody>
          <a:bodyPr/>
          <a:lstStyle/>
          <a:p>
            <a:r>
              <a:rPr lang="en-US" sz="2800" dirty="0" smtClean="0"/>
              <a:t>4. </a:t>
            </a:r>
            <a:r>
              <a:rPr lang="en-US" sz="2800" dirty="0" smtClean="0">
                <a:solidFill>
                  <a:srgbClr val="FFFF00"/>
                </a:solidFill>
              </a:rPr>
              <a:t>An </a:t>
            </a:r>
            <a:r>
              <a:rPr lang="en-US" sz="2800" dirty="0">
                <a:solidFill>
                  <a:srgbClr val="FFFF00"/>
                </a:solidFill>
              </a:rPr>
              <a:t>effective training program makes it much easier for a business to adapt to changes in the external environment</a:t>
            </a:r>
            <a:r>
              <a:rPr lang="en-US" sz="2800" dirty="0"/>
              <a:t>. </a:t>
            </a:r>
            <a:endParaRPr lang="en-US" sz="2800" dirty="0" smtClean="0"/>
          </a:p>
          <a:p>
            <a:r>
              <a:rPr lang="en-US" sz="2800" dirty="0" smtClean="0"/>
              <a:t>It </a:t>
            </a:r>
            <a:r>
              <a:rPr lang="en-US" sz="2800" dirty="0"/>
              <a:t>is difficult to effectively introduce new products or change work practices without training and a business culture where employees embrace change. Without exception Australia’s largest businesses, such as Orica Limited, have extensive training programs designed to not only teach employees the skills they need but also develop a culture of change. </a:t>
            </a:r>
          </a:p>
          <a:p>
            <a:endParaRPr lang="en-US" dirty="0"/>
          </a:p>
        </p:txBody>
      </p:sp>
    </p:spTree>
    <p:extLst>
      <p:ext uri="{BB962C8B-B14F-4D97-AF65-F5344CB8AC3E}">
        <p14:creationId xmlns:p14="http://schemas.microsoft.com/office/powerpoint/2010/main" val="579450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165813"/>
          </a:xfrm>
        </p:spPr>
        <p:txBody>
          <a:bodyPr>
            <a:normAutofit/>
          </a:bodyPr>
          <a:lstStyle/>
          <a:p>
            <a:r>
              <a:rPr lang="en-US" dirty="0"/>
              <a:t>In the current Australian employment environment, recruitment is possibly the most important human resource (HR) activity. </a:t>
            </a:r>
            <a:endParaRPr lang="en-US" dirty="0" smtClean="0"/>
          </a:p>
          <a:p>
            <a:endParaRPr lang="en-US" i="1" dirty="0"/>
          </a:p>
          <a:p>
            <a:r>
              <a:rPr lang="en-US" i="1" dirty="0" smtClean="0">
                <a:solidFill>
                  <a:srgbClr val="FFFF00"/>
                </a:solidFill>
              </a:rPr>
              <a:t>Recruitment </a:t>
            </a:r>
            <a:r>
              <a:rPr lang="en-US" dirty="0">
                <a:solidFill>
                  <a:srgbClr val="FFFF00"/>
                </a:solidFill>
              </a:rPr>
              <a:t>is concerned with identifying and attracting potential employees. </a:t>
            </a:r>
            <a:endParaRPr lang="en-US" dirty="0" smtClean="0">
              <a:solidFill>
                <a:srgbClr val="FFFF00"/>
              </a:solidFill>
            </a:endParaRPr>
          </a:p>
          <a:p>
            <a:endParaRPr lang="en-US" dirty="0">
              <a:solidFill>
                <a:srgbClr val="FFFF00"/>
              </a:solidFill>
            </a:endParaRPr>
          </a:p>
          <a:p>
            <a:r>
              <a:rPr lang="en-US" dirty="0" smtClean="0">
                <a:solidFill>
                  <a:srgbClr val="FFFF00"/>
                </a:solidFill>
              </a:rPr>
              <a:t>The </a:t>
            </a:r>
            <a:r>
              <a:rPr lang="en-US" dirty="0">
                <a:solidFill>
                  <a:srgbClr val="FFFF00"/>
                </a:solidFill>
              </a:rPr>
              <a:t>purpose of recruitment is to get a good match, or fit, between the skills and attributes of the individual and the requirements needed to do the job well. </a:t>
            </a:r>
            <a:endParaRPr lang="en-US" dirty="0" smtClean="0">
              <a:solidFill>
                <a:srgbClr val="FFFF00"/>
              </a:solidFill>
            </a:endParaRPr>
          </a:p>
          <a:p>
            <a:endParaRPr lang="en-US" dirty="0"/>
          </a:p>
          <a:p>
            <a:r>
              <a:rPr lang="en-US" dirty="0" smtClean="0"/>
              <a:t>Recruitment </a:t>
            </a:r>
            <a:r>
              <a:rPr lang="en-US" dirty="0"/>
              <a:t>activities need to develop an applicant’s interest in, and attraction to, a potential job and increase the likelihood that they will accept the job if it is offered to them. </a:t>
            </a:r>
          </a:p>
          <a:p>
            <a:endParaRPr lang="en-US" dirty="0"/>
          </a:p>
        </p:txBody>
      </p:sp>
    </p:spTree>
    <p:extLst>
      <p:ext uri="{BB962C8B-B14F-4D97-AF65-F5344CB8AC3E}">
        <p14:creationId xmlns:p14="http://schemas.microsoft.com/office/powerpoint/2010/main" val="21117914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8712" y="1049867"/>
            <a:ext cx="10554574" cy="4808931"/>
          </a:xfrm>
        </p:spPr>
        <p:txBody>
          <a:bodyPr>
            <a:normAutofit lnSpcReduction="10000"/>
          </a:bodyPr>
          <a:lstStyle/>
          <a:p>
            <a:r>
              <a:rPr lang="en-US" sz="2800" dirty="0"/>
              <a:t>When businesses compete with other businesses on the basis of quality products, such as</a:t>
            </a:r>
            <a:br>
              <a:rPr lang="en-US" sz="2800" dirty="0"/>
            </a:br>
            <a:r>
              <a:rPr lang="en-US" sz="2800" dirty="0"/>
              <a:t>retail businesses like Big W and Kmart or businesses in the hospitality industry like hotels or restaurants, it is essential to have a highly committed workforce where there is a great deal of employee involvement, where employees work in self-managing teams and rewards are merit- based. </a:t>
            </a:r>
            <a:endParaRPr lang="en-US" sz="2800" dirty="0" smtClean="0"/>
          </a:p>
          <a:p>
            <a:r>
              <a:rPr lang="en-US" sz="2800" dirty="0" smtClean="0">
                <a:solidFill>
                  <a:srgbClr val="FFFF00"/>
                </a:solidFill>
              </a:rPr>
              <a:t>Developing </a:t>
            </a:r>
            <a:r>
              <a:rPr lang="en-US" sz="2800" dirty="0">
                <a:solidFill>
                  <a:srgbClr val="FFFF00"/>
                </a:solidFill>
              </a:rPr>
              <a:t>the employees in businesses </a:t>
            </a:r>
            <a:r>
              <a:rPr lang="en-US" sz="2800" dirty="0"/>
              <a:t>like these </a:t>
            </a:r>
            <a:r>
              <a:rPr lang="en-US" sz="2800" dirty="0">
                <a:solidFill>
                  <a:srgbClr val="FFFF00"/>
                </a:solidFill>
              </a:rPr>
              <a:t>is the main way the business develops its competitive advantage. </a:t>
            </a:r>
          </a:p>
          <a:p>
            <a:endParaRPr lang="en-US" sz="2800" dirty="0"/>
          </a:p>
        </p:txBody>
      </p:sp>
    </p:spTree>
    <p:extLst>
      <p:ext uri="{BB962C8B-B14F-4D97-AF65-F5344CB8AC3E}">
        <p14:creationId xmlns:p14="http://schemas.microsoft.com/office/powerpoint/2010/main" val="4976990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8712" y="1032933"/>
            <a:ext cx="10554574" cy="5232400"/>
          </a:xfrm>
        </p:spPr>
        <p:txBody>
          <a:bodyPr>
            <a:normAutofit lnSpcReduction="10000"/>
          </a:bodyPr>
          <a:lstStyle/>
          <a:p>
            <a:r>
              <a:rPr lang="en-US" sz="2400" dirty="0">
                <a:solidFill>
                  <a:srgbClr val="FFFF00"/>
                </a:solidFill>
              </a:rPr>
              <a:t>Development programs have short-term and long-term implications for a business. </a:t>
            </a:r>
            <a:endParaRPr lang="en-US" sz="2400" dirty="0" smtClean="0">
              <a:solidFill>
                <a:srgbClr val="FFFF00"/>
              </a:solidFill>
            </a:endParaRPr>
          </a:p>
          <a:p>
            <a:r>
              <a:rPr lang="en-US" sz="2400" dirty="0" smtClean="0">
                <a:solidFill>
                  <a:srgbClr val="FFFF00"/>
                </a:solidFill>
              </a:rPr>
              <a:t>In </a:t>
            </a:r>
            <a:r>
              <a:rPr lang="en-US" sz="2400" dirty="0">
                <a:solidFill>
                  <a:srgbClr val="FFFF00"/>
                </a:solidFill>
              </a:rPr>
              <a:t>the short- term the improvements in productivity and quality affect liquidity</a:t>
            </a:r>
            <a:r>
              <a:rPr lang="en-US" sz="2400" dirty="0" smtClean="0">
                <a:solidFill>
                  <a:srgbClr val="FFFF00"/>
                </a:solidFill>
              </a:rPr>
              <a:t>.</a:t>
            </a:r>
          </a:p>
          <a:p>
            <a:r>
              <a:rPr lang="en-US" sz="2400" dirty="0" smtClean="0">
                <a:solidFill>
                  <a:srgbClr val="FFFF00"/>
                </a:solidFill>
              </a:rPr>
              <a:t> </a:t>
            </a:r>
            <a:r>
              <a:rPr lang="en-US" sz="2400" i="1" dirty="0"/>
              <a:t>Liquidity </a:t>
            </a:r>
            <a:r>
              <a:rPr lang="en-US" sz="2400" dirty="0"/>
              <a:t>is something we will look at in detail in the next topic, but it refers to the ability of a business to pay short-term debts</a:t>
            </a:r>
            <a:r>
              <a:rPr lang="en-US" sz="2400" dirty="0" smtClean="0"/>
              <a:t>.</a:t>
            </a:r>
          </a:p>
          <a:p>
            <a:r>
              <a:rPr lang="en-US" sz="2400" dirty="0" smtClean="0"/>
              <a:t> </a:t>
            </a:r>
            <a:r>
              <a:rPr lang="en-US" sz="2400" dirty="0"/>
              <a:t>Training programs are very expensive and impact on the cash reserves of a business at the time they are developed and implemented. </a:t>
            </a:r>
            <a:endParaRPr lang="en-US" sz="2400" dirty="0" smtClean="0"/>
          </a:p>
          <a:p>
            <a:r>
              <a:rPr lang="en-US" sz="2400" dirty="0" smtClean="0">
                <a:solidFill>
                  <a:srgbClr val="FFFF00"/>
                </a:solidFill>
              </a:rPr>
              <a:t>The </a:t>
            </a:r>
            <a:r>
              <a:rPr lang="en-US" sz="2400" dirty="0">
                <a:solidFill>
                  <a:srgbClr val="FFFF00"/>
                </a:solidFill>
              </a:rPr>
              <a:t>long-term implications are lower costs, better quality, higher revenues and improved profitability and market share</a:t>
            </a:r>
            <a:r>
              <a:rPr lang="en-US" sz="2400" dirty="0"/>
              <a:t>. </a:t>
            </a:r>
            <a:endParaRPr lang="en-US" sz="2400" dirty="0" smtClean="0"/>
          </a:p>
          <a:p>
            <a:r>
              <a:rPr lang="en-US" sz="2400" dirty="0" smtClean="0"/>
              <a:t>The </a:t>
            </a:r>
            <a:r>
              <a:rPr lang="en-US" sz="2400" dirty="0"/>
              <a:t>problem is that some management teams think short-term. </a:t>
            </a:r>
          </a:p>
          <a:p>
            <a:endParaRPr lang="en-US" dirty="0"/>
          </a:p>
        </p:txBody>
      </p:sp>
    </p:spTree>
    <p:extLst>
      <p:ext uri="{BB962C8B-B14F-4D97-AF65-F5344CB8AC3E}">
        <p14:creationId xmlns:p14="http://schemas.microsoft.com/office/powerpoint/2010/main" val="3676113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5961" y="1066800"/>
            <a:ext cx="11320075" cy="5029730"/>
          </a:xfrm>
        </p:spPr>
      </p:pic>
    </p:spTree>
    <p:extLst>
      <p:ext uri="{BB962C8B-B14F-4D97-AF65-F5344CB8AC3E}">
        <p14:creationId xmlns:p14="http://schemas.microsoft.com/office/powerpoint/2010/main" val="9217388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a:t>
            </a:r>
          </a:p>
        </p:txBody>
      </p:sp>
      <p:sp>
        <p:nvSpPr>
          <p:cNvPr id="3" name="Content Placeholder 2"/>
          <p:cNvSpPr>
            <a:spLocks noGrp="1"/>
          </p:cNvSpPr>
          <p:nvPr>
            <p:ph idx="1"/>
          </p:nvPr>
        </p:nvSpPr>
        <p:spPr>
          <a:xfrm>
            <a:off x="818712" y="2222287"/>
            <a:ext cx="10554574" cy="4267413"/>
          </a:xfrm>
        </p:spPr>
        <p:txBody>
          <a:bodyPr>
            <a:normAutofit lnSpcReduction="10000"/>
          </a:bodyPr>
          <a:lstStyle/>
          <a:p>
            <a:r>
              <a:rPr lang="en-US" sz="2400" dirty="0"/>
              <a:t>We have tried to show that </a:t>
            </a:r>
            <a:r>
              <a:rPr lang="en-US" sz="2400" dirty="0">
                <a:solidFill>
                  <a:srgbClr val="FFFF00"/>
                </a:solidFill>
              </a:rPr>
              <a:t>there are often two approaches to human resource management. </a:t>
            </a:r>
            <a:endParaRPr lang="en-US" sz="2400" dirty="0" smtClean="0">
              <a:solidFill>
                <a:srgbClr val="FFFF00"/>
              </a:solidFill>
            </a:endParaRPr>
          </a:p>
          <a:p>
            <a:r>
              <a:rPr lang="en-US" sz="2400" dirty="0" smtClean="0">
                <a:solidFill>
                  <a:srgbClr val="FFFF00"/>
                </a:solidFill>
              </a:rPr>
              <a:t>One </a:t>
            </a:r>
            <a:r>
              <a:rPr lang="en-US" sz="2400" dirty="0">
                <a:solidFill>
                  <a:srgbClr val="FFFF00"/>
                </a:solidFill>
              </a:rPr>
              <a:t>approach is to focus on the short term and the other is to focus on the long term. </a:t>
            </a:r>
            <a:endParaRPr lang="en-US" sz="2400" dirty="0" smtClean="0">
              <a:solidFill>
                <a:srgbClr val="FFFF00"/>
              </a:solidFill>
            </a:endParaRPr>
          </a:p>
          <a:p>
            <a:r>
              <a:rPr lang="en-US" sz="2400" dirty="0" smtClean="0">
                <a:solidFill>
                  <a:srgbClr val="FFFF00"/>
                </a:solidFill>
              </a:rPr>
              <a:t>The </a:t>
            </a:r>
            <a:r>
              <a:rPr lang="en-US" sz="2400" dirty="0">
                <a:solidFill>
                  <a:srgbClr val="FFFF00"/>
                </a:solidFill>
              </a:rPr>
              <a:t>short- term approach accepts there may be high turnover levels. </a:t>
            </a:r>
            <a:endParaRPr lang="en-US" sz="2400" dirty="0" smtClean="0">
              <a:solidFill>
                <a:srgbClr val="FFFF00"/>
              </a:solidFill>
            </a:endParaRPr>
          </a:p>
          <a:p>
            <a:r>
              <a:rPr lang="en-US" sz="2400" dirty="0" smtClean="0"/>
              <a:t>Some </a:t>
            </a:r>
            <a:r>
              <a:rPr lang="en-US" sz="2400" dirty="0"/>
              <a:t>hotels, for example, rely on backpackers for the low-paid, physically demanding jobs such as cleaning. </a:t>
            </a:r>
            <a:endParaRPr lang="en-US" sz="2400" dirty="0" smtClean="0"/>
          </a:p>
          <a:p>
            <a:r>
              <a:rPr lang="en-US" sz="2400" dirty="0" smtClean="0"/>
              <a:t>Employee </a:t>
            </a:r>
            <a:r>
              <a:rPr lang="en-US" sz="2400" dirty="0"/>
              <a:t>turnover is high but expenses are </a:t>
            </a:r>
            <a:r>
              <a:rPr lang="en-US" sz="2400" dirty="0" err="1"/>
              <a:t>minimised</a:t>
            </a:r>
            <a:r>
              <a:rPr lang="en-US" sz="2400" dirty="0"/>
              <a:t> in the short term. </a:t>
            </a:r>
          </a:p>
          <a:p>
            <a:endParaRPr lang="en-US" dirty="0"/>
          </a:p>
        </p:txBody>
      </p:sp>
    </p:spTree>
    <p:extLst>
      <p:ext uri="{BB962C8B-B14F-4D97-AF65-F5344CB8AC3E}">
        <p14:creationId xmlns:p14="http://schemas.microsoft.com/office/powerpoint/2010/main" val="126963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369013"/>
          </a:xfrm>
        </p:spPr>
        <p:txBody>
          <a:bodyPr>
            <a:normAutofit lnSpcReduction="10000"/>
          </a:bodyPr>
          <a:lstStyle/>
          <a:p>
            <a:r>
              <a:rPr lang="en-US" sz="2400" dirty="0"/>
              <a:t>Other hotels adopt a long-term strategy based on employing locals and developing a workplace environment where room cleaners may well see the job as ‘lousy’ but feel this is the best hotel in which to do this ‘lousy job’. </a:t>
            </a:r>
            <a:endParaRPr lang="en-US" sz="2400" dirty="0" smtClean="0"/>
          </a:p>
          <a:p>
            <a:r>
              <a:rPr lang="en-US" sz="2400" dirty="0" smtClean="0"/>
              <a:t>The </a:t>
            </a:r>
            <a:r>
              <a:rPr lang="en-US" sz="2400" dirty="0"/>
              <a:t>hotel is able to develop a long-term relationship with the employee. </a:t>
            </a:r>
            <a:endParaRPr lang="en-US" sz="2400" dirty="0" smtClean="0"/>
          </a:p>
          <a:p>
            <a:r>
              <a:rPr lang="en-US" sz="2400" i="1" dirty="0" smtClean="0">
                <a:solidFill>
                  <a:srgbClr val="FFFF00"/>
                </a:solidFill>
              </a:rPr>
              <a:t>Maintenance </a:t>
            </a:r>
            <a:r>
              <a:rPr lang="en-US" sz="2400" dirty="0">
                <a:solidFill>
                  <a:srgbClr val="FFFF00"/>
                </a:solidFill>
              </a:rPr>
              <a:t>is concerned with building a long-term relationship with employees using strategies such as reward management, performance appraisal, employee participation and concern for issues such as occupational health and safety, work-life balance and workplace bullying. </a:t>
            </a:r>
          </a:p>
          <a:p>
            <a:endParaRPr lang="en-US" dirty="0"/>
          </a:p>
        </p:txBody>
      </p:sp>
    </p:spTree>
    <p:extLst>
      <p:ext uri="{BB962C8B-B14F-4D97-AF65-F5344CB8AC3E}">
        <p14:creationId xmlns:p14="http://schemas.microsoft.com/office/powerpoint/2010/main" val="15732598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115013"/>
          </a:xfrm>
        </p:spPr>
        <p:txBody>
          <a:bodyPr/>
          <a:lstStyle/>
          <a:p>
            <a:r>
              <a:rPr lang="en-US" sz="2400" dirty="0">
                <a:solidFill>
                  <a:srgbClr val="FFFF00"/>
                </a:solidFill>
              </a:rPr>
              <a:t>Reward management is a core element of a maintenance program. </a:t>
            </a:r>
            <a:endParaRPr lang="en-US" sz="2400" dirty="0" smtClean="0">
              <a:solidFill>
                <a:srgbClr val="FFFF00"/>
              </a:solidFill>
            </a:endParaRPr>
          </a:p>
          <a:p>
            <a:r>
              <a:rPr lang="en-US" sz="2400" i="1" dirty="0" smtClean="0">
                <a:solidFill>
                  <a:srgbClr val="FFFF00"/>
                </a:solidFill>
              </a:rPr>
              <a:t>Reward </a:t>
            </a:r>
            <a:r>
              <a:rPr lang="en-US" sz="2400" i="1" dirty="0">
                <a:solidFill>
                  <a:srgbClr val="FFFF00"/>
                </a:solidFill>
              </a:rPr>
              <a:t>management </a:t>
            </a:r>
            <a:r>
              <a:rPr lang="en-US" sz="2400" dirty="0">
                <a:solidFill>
                  <a:srgbClr val="FFFF00"/>
                </a:solidFill>
              </a:rPr>
              <a:t>refers to the monetary and non-monetary benefits employees receive for their work. </a:t>
            </a:r>
            <a:endParaRPr lang="en-US" sz="2400" dirty="0" smtClean="0">
              <a:solidFill>
                <a:srgbClr val="FFFF00"/>
              </a:solidFill>
            </a:endParaRPr>
          </a:p>
          <a:p>
            <a:r>
              <a:rPr lang="en-US" sz="2400" dirty="0" smtClean="0"/>
              <a:t>Of </a:t>
            </a:r>
            <a:r>
              <a:rPr lang="en-US" sz="2400" dirty="0"/>
              <a:t>course this is the main reason people go to work</a:t>
            </a:r>
            <a:r>
              <a:rPr lang="en-US" sz="2400" dirty="0" smtClean="0"/>
              <a:t>.</a:t>
            </a:r>
          </a:p>
          <a:p>
            <a:r>
              <a:rPr lang="en-US" sz="2400" dirty="0" smtClean="0"/>
              <a:t> </a:t>
            </a:r>
            <a:r>
              <a:rPr lang="en-US" sz="2400" dirty="0"/>
              <a:t>If a business is to attract and retain the people with the skills it requires, then the wages and salaries it offers need to be competitive. </a:t>
            </a:r>
          </a:p>
          <a:p>
            <a:endParaRPr lang="en-US" dirty="0"/>
          </a:p>
        </p:txBody>
      </p:sp>
    </p:spTree>
    <p:extLst>
      <p:ext uri="{BB962C8B-B14F-4D97-AF65-F5344CB8AC3E}">
        <p14:creationId xmlns:p14="http://schemas.microsoft.com/office/powerpoint/2010/main" val="18243248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However, people want more than just the monetary reward. </a:t>
            </a:r>
            <a:endParaRPr lang="en-US" sz="2400" dirty="0" smtClean="0"/>
          </a:p>
          <a:p>
            <a:r>
              <a:rPr lang="en-US" sz="2400" dirty="0" smtClean="0"/>
              <a:t>Good </a:t>
            </a:r>
            <a:r>
              <a:rPr lang="en-US" sz="2400" dirty="0"/>
              <a:t>employees also want recognition of the fact that their work is good. </a:t>
            </a:r>
            <a:endParaRPr lang="en-US" sz="2400" dirty="0" smtClean="0"/>
          </a:p>
          <a:p>
            <a:r>
              <a:rPr lang="en-US" sz="2400" dirty="0" smtClean="0"/>
              <a:t>A </a:t>
            </a:r>
            <a:r>
              <a:rPr lang="en-US" sz="2400" dirty="0"/>
              <a:t>failure to provide that recognition might mean they go to a competing business that has a reputation as a good place to work. </a:t>
            </a:r>
          </a:p>
          <a:p>
            <a:endParaRPr lang="en-US" dirty="0"/>
          </a:p>
        </p:txBody>
      </p:sp>
    </p:spTree>
    <p:extLst>
      <p:ext uri="{BB962C8B-B14F-4D97-AF65-F5344CB8AC3E}">
        <p14:creationId xmlns:p14="http://schemas.microsoft.com/office/powerpoint/2010/main" val="4079808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254713"/>
          </a:xfrm>
        </p:spPr>
        <p:txBody>
          <a:bodyPr/>
          <a:lstStyle/>
          <a:p>
            <a:r>
              <a:rPr lang="en-US" sz="2800" dirty="0">
                <a:solidFill>
                  <a:srgbClr val="FFFF00"/>
                </a:solidFill>
              </a:rPr>
              <a:t>Occupational health and safety is a crucial part of an effective maintenance program</a:t>
            </a:r>
            <a:r>
              <a:rPr lang="en-US" sz="2800" dirty="0"/>
              <a:t>. </a:t>
            </a:r>
            <a:endParaRPr lang="en-US" sz="2800" dirty="0" smtClean="0"/>
          </a:p>
          <a:p>
            <a:r>
              <a:rPr lang="en-US" sz="2800" dirty="0" smtClean="0"/>
              <a:t>Employees </a:t>
            </a:r>
            <a:r>
              <a:rPr lang="en-US" sz="2800" dirty="0"/>
              <a:t>are entitled to a safe workplace and large Australian businesses ensure the workplace is safe. </a:t>
            </a:r>
            <a:endParaRPr lang="en-US" sz="2800" dirty="0" smtClean="0"/>
          </a:p>
          <a:p>
            <a:r>
              <a:rPr lang="en-US" sz="2800" dirty="0" smtClean="0">
                <a:solidFill>
                  <a:srgbClr val="FFFF00"/>
                </a:solidFill>
              </a:rPr>
              <a:t>Occupational </a:t>
            </a:r>
            <a:r>
              <a:rPr lang="en-US" sz="2800" dirty="0">
                <a:solidFill>
                  <a:srgbClr val="FFFF00"/>
                </a:solidFill>
              </a:rPr>
              <a:t>health and safety also involves ensuring the workplace is free of harassment and discrimination. </a:t>
            </a:r>
          </a:p>
          <a:p>
            <a:endParaRPr lang="en-US" dirty="0"/>
          </a:p>
        </p:txBody>
      </p:sp>
    </p:spTree>
    <p:extLst>
      <p:ext uri="{BB962C8B-B14F-4D97-AF65-F5344CB8AC3E}">
        <p14:creationId xmlns:p14="http://schemas.microsoft.com/office/powerpoint/2010/main" val="4992342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635713"/>
          </a:xfrm>
        </p:spPr>
        <p:txBody>
          <a:bodyPr>
            <a:normAutofit fontScale="92500"/>
          </a:bodyPr>
          <a:lstStyle/>
          <a:p>
            <a:r>
              <a:rPr lang="en-US" sz="2600" dirty="0">
                <a:solidFill>
                  <a:srgbClr val="FFFF00"/>
                </a:solidFill>
              </a:rPr>
              <a:t>Performance appraisal is an essential element of an employee maintenance program. </a:t>
            </a:r>
            <a:endParaRPr lang="en-US" sz="2600" dirty="0" smtClean="0">
              <a:solidFill>
                <a:srgbClr val="FFFF00"/>
              </a:solidFill>
            </a:endParaRPr>
          </a:p>
          <a:p>
            <a:r>
              <a:rPr lang="en-US" sz="2600" i="1" dirty="0" smtClean="0">
                <a:solidFill>
                  <a:srgbClr val="FFFF00"/>
                </a:solidFill>
              </a:rPr>
              <a:t>Performance </a:t>
            </a:r>
            <a:r>
              <a:rPr lang="en-US" sz="2600" i="1" dirty="0">
                <a:solidFill>
                  <a:srgbClr val="FFFF00"/>
                </a:solidFill>
              </a:rPr>
              <a:t>appraisal </a:t>
            </a:r>
            <a:r>
              <a:rPr lang="en-US" sz="2600" dirty="0">
                <a:solidFill>
                  <a:srgbClr val="FFFF00"/>
                </a:solidFill>
              </a:rPr>
              <a:t>provides feedback to both the employee and the supervisor as to how well the employee has done the job. </a:t>
            </a:r>
            <a:endParaRPr lang="en-US" sz="2600" dirty="0" smtClean="0">
              <a:solidFill>
                <a:srgbClr val="FFFF00"/>
              </a:solidFill>
            </a:endParaRPr>
          </a:p>
          <a:p>
            <a:r>
              <a:rPr lang="en-US" sz="2600" dirty="0" smtClean="0"/>
              <a:t>Good </a:t>
            </a:r>
            <a:r>
              <a:rPr lang="en-US" sz="2600" dirty="0"/>
              <a:t>employees want this sort of feedback. </a:t>
            </a:r>
            <a:endParaRPr lang="en-US" sz="2600" dirty="0" smtClean="0"/>
          </a:p>
          <a:p>
            <a:r>
              <a:rPr lang="en-US" sz="2600" dirty="0" smtClean="0"/>
              <a:t>It </a:t>
            </a:r>
            <a:r>
              <a:rPr lang="en-US" sz="2600" dirty="0"/>
              <a:t>acknowledges that they have done the job well and establishes further challenges. </a:t>
            </a:r>
            <a:endParaRPr lang="en-US" sz="2600" dirty="0" smtClean="0"/>
          </a:p>
          <a:p>
            <a:r>
              <a:rPr lang="en-US" sz="2600" dirty="0" smtClean="0"/>
              <a:t>Knowing </a:t>
            </a:r>
            <a:r>
              <a:rPr lang="en-US" sz="2600" dirty="0"/>
              <a:t>what they have to do to improve their work also benefits employees who have been assessed as doing the job poorly. </a:t>
            </a:r>
          </a:p>
          <a:p>
            <a:endParaRPr lang="en-US" dirty="0"/>
          </a:p>
        </p:txBody>
      </p:sp>
    </p:spTree>
    <p:extLst>
      <p:ext uri="{BB962C8B-B14F-4D97-AF65-F5344CB8AC3E}">
        <p14:creationId xmlns:p14="http://schemas.microsoft.com/office/powerpoint/2010/main" val="13118705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Case study - Orica</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74244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292813"/>
          </a:xfrm>
        </p:spPr>
        <p:txBody>
          <a:bodyPr>
            <a:normAutofit/>
          </a:bodyPr>
          <a:lstStyle/>
          <a:p>
            <a:r>
              <a:rPr lang="en-US" dirty="0"/>
              <a:t>In the past it was thought recruitment was all about getting as many qualified applicants as possible to apply for the job and then to choose the most qualified. </a:t>
            </a:r>
            <a:endParaRPr lang="en-US" dirty="0" smtClean="0"/>
          </a:p>
          <a:p>
            <a:endParaRPr lang="en-US" dirty="0"/>
          </a:p>
          <a:p>
            <a:r>
              <a:rPr lang="en-US" dirty="0" smtClean="0"/>
              <a:t>The </a:t>
            </a:r>
            <a:r>
              <a:rPr lang="en-US" dirty="0"/>
              <a:t>way to do this was to advertise in a newspaper the basic features of the job and the wage or salary. </a:t>
            </a:r>
            <a:endParaRPr lang="en-US" dirty="0" smtClean="0"/>
          </a:p>
          <a:p>
            <a:endParaRPr lang="en-US" dirty="0"/>
          </a:p>
          <a:p>
            <a:r>
              <a:rPr lang="en-US" dirty="0" smtClean="0"/>
              <a:t>The </a:t>
            </a:r>
            <a:r>
              <a:rPr lang="en-US" dirty="0"/>
              <a:t>problem with this approach is that it assumes there are large quantities of qualified applicants waiting to get a job. This is simply not the case. </a:t>
            </a:r>
            <a:endParaRPr lang="en-US" dirty="0" smtClean="0"/>
          </a:p>
          <a:p>
            <a:endParaRPr lang="en-US" dirty="0"/>
          </a:p>
          <a:p>
            <a:r>
              <a:rPr lang="en-US" dirty="0" smtClean="0"/>
              <a:t>Australia</a:t>
            </a:r>
            <a:r>
              <a:rPr lang="en-US" dirty="0"/>
              <a:t>, for most of the time, experiences full employment and, in many instances, businesses are competing with other businesses for the available potential applicants who meet their requirements. </a:t>
            </a:r>
          </a:p>
          <a:p>
            <a:endParaRPr lang="en-US" dirty="0"/>
          </a:p>
        </p:txBody>
      </p:sp>
    </p:spTree>
    <p:extLst>
      <p:ext uri="{BB962C8B-B14F-4D97-AF65-F5344CB8AC3E}">
        <p14:creationId xmlns:p14="http://schemas.microsoft.com/office/powerpoint/2010/main" val="5968828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Separation </a:t>
            </a:r>
            <a:r>
              <a:rPr lang="en-US" dirty="0"/>
              <a:t/>
            </a:r>
            <a:br>
              <a:rPr lang="en-US" dirty="0"/>
            </a:br>
            <a:endParaRPr lang="en-US" dirty="0"/>
          </a:p>
        </p:txBody>
      </p:sp>
      <p:sp>
        <p:nvSpPr>
          <p:cNvPr id="3" name="Content Placeholder 2"/>
          <p:cNvSpPr>
            <a:spLocks noGrp="1"/>
          </p:cNvSpPr>
          <p:nvPr>
            <p:ph idx="1"/>
          </p:nvPr>
        </p:nvSpPr>
        <p:spPr>
          <a:xfrm>
            <a:off x="810000" y="2717587"/>
            <a:ext cx="10554574" cy="3721313"/>
          </a:xfrm>
        </p:spPr>
        <p:txBody>
          <a:bodyPr>
            <a:noAutofit/>
          </a:bodyPr>
          <a:lstStyle/>
          <a:p>
            <a:r>
              <a:rPr lang="en-US" sz="2400" dirty="0"/>
              <a:t>In the past, separation was quite simple. </a:t>
            </a:r>
            <a:endParaRPr lang="en-US" sz="2400" dirty="0" smtClean="0"/>
          </a:p>
          <a:p>
            <a:r>
              <a:rPr lang="en-US" sz="2400" dirty="0" smtClean="0"/>
              <a:t>Employees </a:t>
            </a:r>
            <a:r>
              <a:rPr lang="en-US" sz="2400" dirty="0"/>
              <a:t>tended to stay with a business until they retired or were dismissed or possibly left to get another job. </a:t>
            </a:r>
            <a:endParaRPr lang="en-US" sz="2400" dirty="0" smtClean="0"/>
          </a:p>
          <a:p>
            <a:r>
              <a:rPr lang="en-US" sz="2400" dirty="0" smtClean="0"/>
              <a:t>It </a:t>
            </a:r>
            <a:r>
              <a:rPr lang="en-US" sz="2400" dirty="0"/>
              <a:t>is more complex today. </a:t>
            </a:r>
            <a:endParaRPr lang="en-US" sz="2400" dirty="0" smtClean="0"/>
          </a:p>
          <a:p>
            <a:r>
              <a:rPr lang="en-US" sz="2400" i="1" dirty="0" smtClean="0">
                <a:solidFill>
                  <a:srgbClr val="FFFF00"/>
                </a:solidFill>
              </a:rPr>
              <a:t>Separation </a:t>
            </a:r>
            <a:r>
              <a:rPr lang="en-US" sz="2400" dirty="0">
                <a:solidFill>
                  <a:srgbClr val="FFFF00"/>
                </a:solidFill>
              </a:rPr>
              <a:t>is the process where an employee leaves a business, either voluntarily or involuntarily, and it needs to be carefully managed. </a:t>
            </a:r>
            <a:endParaRPr lang="en-US" sz="2400" dirty="0" smtClean="0">
              <a:solidFill>
                <a:srgbClr val="FFFF00"/>
              </a:solidFill>
            </a:endParaRPr>
          </a:p>
          <a:p>
            <a:r>
              <a:rPr lang="en-US" sz="2400" dirty="0" smtClean="0">
                <a:solidFill>
                  <a:srgbClr val="FFFF00"/>
                </a:solidFill>
              </a:rPr>
              <a:t>Voluntary </a:t>
            </a:r>
            <a:r>
              <a:rPr lang="en-US" sz="2400" dirty="0">
                <a:solidFill>
                  <a:srgbClr val="FFFF00"/>
                </a:solidFill>
              </a:rPr>
              <a:t>separation requires that the employees receive all relevant entitlements such as, for example, payment for any long-service entitlement that has not been taken. </a:t>
            </a:r>
            <a:endParaRPr lang="en-US" sz="2400" dirty="0">
              <a:solidFill>
                <a:srgbClr val="FFFF00"/>
              </a:solidFill>
            </a:endParaRPr>
          </a:p>
          <a:p>
            <a:endParaRPr lang="en-US" sz="2400" dirty="0"/>
          </a:p>
        </p:txBody>
      </p:sp>
    </p:spTree>
    <p:extLst>
      <p:ext uri="{BB962C8B-B14F-4D97-AF65-F5344CB8AC3E}">
        <p14:creationId xmlns:p14="http://schemas.microsoft.com/office/powerpoint/2010/main" val="9649768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8712" y="927101"/>
            <a:ext cx="10554574" cy="5740400"/>
          </a:xfrm>
        </p:spPr>
        <p:txBody>
          <a:bodyPr>
            <a:normAutofit lnSpcReduction="10000"/>
          </a:bodyPr>
          <a:lstStyle/>
          <a:p>
            <a:r>
              <a:rPr lang="en-US" sz="2400" dirty="0">
                <a:solidFill>
                  <a:srgbClr val="FFFF00"/>
                </a:solidFill>
              </a:rPr>
              <a:t>Involuntary separation, usually called dismissal, needs to be carefully managed. </a:t>
            </a:r>
            <a:endParaRPr lang="en-US" sz="2400" dirty="0" smtClean="0">
              <a:solidFill>
                <a:srgbClr val="FFFF00"/>
              </a:solidFill>
            </a:endParaRPr>
          </a:p>
          <a:p>
            <a:r>
              <a:rPr lang="en-US" sz="2400" dirty="0" smtClean="0">
                <a:solidFill>
                  <a:srgbClr val="FFFF00"/>
                </a:solidFill>
              </a:rPr>
              <a:t>Fair </a:t>
            </a:r>
            <a:r>
              <a:rPr lang="en-US" sz="2400" dirty="0">
                <a:solidFill>
                  <a:srgbClr val="FFFF00"/>
                </a:solidFill>
              </a:rPr>
              <a:t>Work Australia describes the two main types of dismissal. </a:t>
            </a:r>
            <a:endParaRPr lang="en-US" sz="2400" dirty="0" smtClean="0">
              <a:solidFill>
                <a:srgbClr val="FFFF00"/>
              </a:solidFill>
            </a:endParaRPr>
          </a:p>
          <a:p>
            <a:r>
              <a:rPr lang="en-US" sz="2400" dirty="0" smtClean="0">
                <a:solidFill>
                  <a:srgbClr val="FFFF00"/>
                </a:solidFill>
              </a:rPr>
              <a:t>The </a:t>
            </a:r>
            <a:r>
              <a:rPr lang="en-US" sz="2400" dirty="0">
                <a:solidFill>
                  <a:srgbClr val="FFFF00"/>
                </a:solidFill>
              </a:rPr>
              <a:t>first is called ‘unfair dismissal’. </a:t>
            </a:r>
            <a:endParaRPr lang="en-US" sz="2400" dirty="0" smtClean="0">
              <a:solidFill>
                <a:srgbClr val="FFFF00"/>
              </a:solidFill>
            </a:endParaRPr>
          </a:p>
          <a:p>
            <a:r>
              <a:rPr lang="en-US" sz="2400" dirty="0" smtClean="0">
                <a:solidFill>
                  <a:srgbClr val="FFFF00"/>
                </a:solidFill>
              </a:rPr>
              <a:t>Large </a:t>
            </a:r>
            <a:r>
              <a:rPr lang="en-US" sz="2400" dirty="0">
                <a:solidFill>
                  <a:srgbClr val="FFFF00"/>
                </a:solidFill>
              </a:rPr>
              <a:t>businesses are not permitted to dismiss an employee unfairly. </a:t>
            </a:r>
            <a:endParaRPr lang="en-US" sz="2400" dirty="0" smtClean="0">
              <a:solidFill>
                <a:srgbClr val="FFFF00"/>
              </a:solidFill>
            </a:endParaRPr>
          </a:p>
          <a:p>
            <a:r>
              <a:rPr lang="en-US" sz="2400" dirty="0" smtClean="0"/>
              <a:t>If </a:t>
            </a:r>
            <a:r>
              <a:rPr lang="en-US" sz="2400" dirty="0"/>
              <a:t>the employee considers the dismissal was unfair they can appeal the dismissal to Fair Work Australia. </a:t>
            </a:r>
            <a:endParaRPr lang="en-US" sz="2400" dirty="0" smtClean="0"/>
          </a:p>
          <a:p>
            <a:r>
              <a:rPr lang="en-US" sz="2400" dirty="0" smtClean="0"/>
              <a:t>They </a:t>
            </a:r>
            <a:r>
              <a:rPr lang="en-US" sz="2400" dirty="0"/>
              <a:t>can appeal, for example, if they consider the dismissal was ‘harsh, unjust or unreasonable, or, in the case of redundancy, the dismissal was not genuine’. </a:t>
            </a:r>
            <a:endParaRPr lang="en-US" sz="2400" dirty="0" smtClean="0"/>
          </a:p>
          <a:p>
            <a:r>
              <a:rPr lang="en-US" sz="2400" dirty="0" smtClean="0">
                <a:solidFill>
                  <a:srgbClr val="FFFF00"/>
                </a:solidFill>
              </a:rPr>
              <a:t>Smaller </a:t>
            </a:r>
            <a:r>
              <a:rPr lang="en-US" sz="2400" dirty="0">
                <a:solidFill>
                  <a:srgbClr val="FFFF00"/>
                </a:solidFill>
              </a:rPr>
              <a:t>businesses (those employing fewer than 15 employees) can dismiss employees, so long as they are consistent with the </a:t>
            </a:r>
            <a:r>
              <a:rPr lang="en-US" sz="2400" i="1" dirty="0">
                <a:solidFill>
                  <a:srgbClr val="FFFF00"/>
                </a:solidFill>
              </a:rPr>
              <a:t>Small Business Fair Dismissal Code</a:t>
            </a:r>
            <a:r>
              <a:rPr lang="en-US" sz="2400" dirty="0">
                <a:solidFill>
                  <a:srgbClr val="FFFF00"/>
                </a:solidFill>
              </a:rPr>
              <a:t>. </a:t>
            </a:r>
            <a:endParaRPr lang="en-US" sz="2400" dirty="0">
              <a:solidFill>
                <a:srgbClr val="FFFF00"/>
              </a:solidFill>
            </a:endParaRPr>
          </a:p>
          <a:p>
            <a:endParaRPr lang="en-US" dirty="0"/>
          </a:p>
        </p:txBody>
      </p:sp>
    </p:spTree>
    <p:extLst>
      <p:ext uri="{BB962C8B-B14F-4D97-AF65-F5344CB8AC3E}">
        <p14:creationId xmlns:p14="http://schemas.microsoft.com/office/powerpoint/2010/main" val="3662544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1417638"/>
            <a:ext cx="10554574" cy="4969798"/>
          </a:xfrm>
        </p:spPr>
        <p:txBody>
          <a:bodyPr>
            <a:normAutofit/>
          </a:bodyPr>
          <a:lstStyle/>
          <a:p>
            <a:r>
              <a:rPr lang="en-US" sz="2400" b="1" dirty="0">
                <a:solidFill>
                  <a:srgbClr val="FFFF00"/>
                </a:solidFill>
              </a:rPr>
              <a:t>The most common reasons for dismissal are: </a:t>
            </a:r>
            <a:endParaRPr lang="en-US" sz="2400" dirty="0">
              <a:solidFill>
                <a:srgbClr val="FFFF00"/>
              </a:solidFill>
            </a:endParaRPr>
          </a:p>
          <a:p>
            <a:pPr>
              <a:buFont typeface="+mj-lt"/>
              <a:buAutoNum type="arabicPeriod"/>
            </a:pPr>
            <a:r>
              <a:rPr lang="en-US" sz="2400" dirty="0">
                <a:solidFill>
                  <a:srgbClr val="FFFF00"/>
                </a:solidFill>
              </a:rPr>
              <a:t>Unsatisfactory performance of an employee’s work by persistently failing to meet the required work performance standards. </a:t>
            </a:r>
            <a:r>
              <a:rPr lang="en-US" sz="2400" dirty="0"/>
              <a:t>Often this is the fault of the business. It might indicate, for example, a poor acquisition process. The employee simply does not have the skills and attributes required to do the job well. It might also indicate an inadequate development process, where the employee has not been given the required training and support. Poorly constructed recruitment, selection and training programs can be very expensive at this stage. </a:t>
            </a:r>
          </a:p>
        </p:txBody>
      </p:sp>
    </p:spTree>
    <p:extLst>
      <p:ext uri="{BB962C8B-B14F-4D97-AF65-F5344CB8AC3E}">
        <p14:creationId xmlns:p14="http://schemas.microsoft.com/office/powerpoint/2010/main" val="10018853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mj-lt"/>
              <a:buAutoNum type="arabicPeriod" startAt="2"/>
            </a:pPr>
            <a:r>
              <a:rPr lang="en-US" sz="2800" dirty="0">
                <a:solidFill>
                  <a:srgbClr val="FFFF00"/>
                </a:solidFill>
              </a:rPr>
              <a:t>Misconduct is often an important reason for dismissal. The most common types of misconduct are stealing and insubordination. Insubordination includes things like disobedience, disrespect and public criticism of the business. </a:t>
            </a:r>
          </a:p>
          <a:p>
            <a:endParaRPr lang="en-US" dirty="0"/>
          </a:p>
        </p:txBody>
      </p:sp>
    </p:spTree>
    <p:extLst>
      <p:ext uri="{BB962C8B-B14F-4D97-AF65-F5344CB8AC3E}">
        <p14:creationId xmlns:p14="http://schemas.microsoft.com/office/powerpoint/2010/main" val="1184557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1892301"/>
            <a:ext cx="10554574" cy="3966498"/>
          </a:xfrm>
        </p:spPr>
        <p:txBody>
          <a:bodyPr/>
          <a:lstStyle/>
          <a:p>
            <a:r>
              <a:rPr lang="en-US" dirty="0"/>
              <a:t>The separation process can lead to problems with unions and fellow employees, including potential legal or industrial action. </a:t>
            </a:r>
            <a:endParaRPr lang="en-US" dirty="0" smtClean="0"/>
          </a:p>
          <a:p>
            <a:r>
              <a:rPr lang="en-US" dirty="0" smtClean="0"/>
              <a:t>For </a:t>
            </a:r>
            <a:r>
              <a:rPr lang="en-US" dirty="0"/>
              <a:t>this reason it is important to get it right. </a:t>
            </a:r>
            <a:endParaRPr lang="en-US" dirty="0" smtClean="0"/>
          </a:p>
          <a:p>
            <a:r>
              <a:rPr lang="en-US" dirty="0" smtClean="0">
                <a:solidFill>
                  <a:srgbClr val="FFFF00"/>
                </a:solidFill>
              </a:rPr>
              <a:t>The </a:t>
            </a:r>
            <a:r>
              <a:rPr lang="en-US" dirty="0">
                <a:solidFill>
                  <a:srgbClr val="FFFF00"/>
                </a:solidFill>
              </a:rPr>
              <a:t>separation process needs to be seen as fair and consistent. </a:t>
            </a:r>
            <a:endParaRPr lang="en-US" dirty="0" smtClean="0">
              <a:solidFill>
                <a:srgbClr val="FFFF00"/>
              </a:solidFill>
            </a:endParaRPr>
          </a:p>
          <a:p>
            <a:r>
              <a:rPr lang="en-US" dirty="0" smtClean="0">
                <a:solidFill>
                  <a:srgbClr val="FFFF00"/>
                </a:solidFill>
              </a:rPr>
              <a:t>The </a:t>
            </a:r>
            <a:r>
              <a:rPr lang="en-US" dirty="0">
                <a:solidFill>
                  <a:srgbClr val="FFFF00"/>
                </a:solidFill>
              </a:rPr>
              <a:t>costs associated with dismissal also have important implications for the acquisition, development and maintenance processes in the business. </a:t>
            </a:r>
            <a:endParaRPr lang="en-US" dirty="0" smtClean="0">
              <a:solidFill>
                <a:srgbClr val="FFFF00"/>
              </a:solidFill>
            </a:endParaRPr>
          </a:p>
          <a:p>
            <a:r>
              <a:rPr lang="en-US" dirty="0" smtClean="0"/>
              <a:t>It </a:t>
            </a:r>
            <a:r>
              <a:rPr lang="en-US" dirty="0"/>
              <a:t>is just as important to get them right. </a:t>
            </a:r>
            <a:endParaRPr lang="en-US" dirty="0"/>
          </a:p>
          <a:p>
            <a:endParaRPr lang="en-US" dirty="0"/>
          </a:p>
        </p:txBody>
      </p:sp>
    </p:spTree>
    <p:extLst>
      <p:ext uri="{BB962C8B-B14F-4D97-AF65-F5344CB8AC3E}">
        <p14:creationId xmlns:p14="http://schemas.microsoft.com/office/powerpoint/2010/main" val="6753509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890" y="1308100"/>
            <a:ext cx="12116110" cy="3926681"/>
          </a:xfrm>
        </p:spPr>
      </p:pic>
    </p:spTree>
    <p:extLst>
      <p:ext uri="{BB962C8B-B14F-4D97-AF65-F5344CB8AC3E}">
        <p14:creationId xmlns:p14="http://schemas.microsoft.com/office/powerpoint/2010/main" val="3920338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44175"/>
            <a:ext cx="7013351" cy="6813826"/>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85799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318213"/>
          </a:xfrm>
        </p:spPr>
        <p:txBody>
          <a:bodyPr>
            <a:normAutofit/>
          </a:bodyPr>
          <a:lstStyle/>
          <a:p>
            <a:r>
              <a:rPr lang="en-US" dirty="0">
                <a:solidFill>
                  <a:srgbClr val="FFFF00"/>
                </a:solidFill>
              </a:rPr>
              <a:t>It is also important to understand that Australia, like most developed countries, is undergoing a steady transition from an economy that focused on manufacturing to a service-orientated economy. </a:t>
            </a:r>
            <a:endParaRPr lang="en-US" dirty="0" smtClean="0">
              <a:solidFill>
                <a:srgbClr val="FFFF00"/>
              </a:solidFill>
            </a:endParaRPr>
          </a:p>
          <a:p>
            <a:endParaRPr lang="en-US" dirty="0">
              <a:solidFill>
                <a:srgbClr val="FFFF00"/>
              </a:solidFill>
            </a:endParaRPr>
          </a:p>
          <a:p>
            <a:r>
              <a:rPr lang="en-US" dirty="0" smtClean="0">
                <a:solidFill>
                  <a:srgbClr val="FFFF00"/>
                </a:solidFill>
              </a:rPr>
              <a:t>For </a:t>
            </a:r>
            <a:r>
              <a:rPr lang="en-US" dirty="0">
                <a:solidFill>
                  <a:srgbClr val="FFFF00"/>
                </a:solidFill>
              </a:rPr>
              <a:t>this reason there is a change in the type of skills businesses are looking for. </a:t>
            </a:r>
            <a:endParaRPr lang="en-US" dirty="0" smtClean="0">
              <a:solidFill>
                <a:srgbClr val="FFFF00"/>
              </a:solidFill>
            </a:endParaRPr>
          </a:p>
          <a:p>
            <a:endParaRPr lang="en-US" dirty="0"/>
          </a:p>
          <a:p>
            <a:r>
              <a:rPr lang="en-US" dirty="0" smtClean="0"/>
              <a:t>Increasingly </a:t>
            </a:r>
            <a:r>
              <a:rPr lang="en-US" dirty="0"/>
              <a:t>businesses are looking for employees where attributes are as important as, and more important than, skills. </a:t>
            </a:r>
            <a:endParaRPr lang="en-US" dirty="0" smtClean="0"/>
          </a:p>
          <a:p>
            <a:endParaRPr lang="en-US" dirty="0"/>
          </a:p>
          <a:p>
            <a:r>
              <a:rPr lang="en-US" dirty="0" smtClean="0"/>
              <a:t>Attributes </a:t>
            </a:r>
            <a:r>
              <a:rPr lang="en-US" dirty="0"/>
              <a:t>such as, for example, the ability to effectively relate to a wide range of people are important, particularly in businesses where the employee is dealing with customers. </a:t>
            </a:r>
          </a:p>
          <a:p>
            <a:endParaRPr lang="en-US" dirty="0"/>
          </a:p>
        </p:txBody>
      </p:sp>
    </p:spTree>
    <p:extLst>
      <p:ext uri="{BB962C8B-B14F-4D97-AF65-F5344CB8AC3E}">
        <p14:creationId xmlns:p14="http://schemas.microsoft.com/office/powerpoint/2010/main" val="521992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000713"/>
          </a:xfrm>
        </p:spPr>
        <p:txBody>
          <a:bodyPr>
            <a:normAutofit fontScale="92500" lnSpcReduction="20000"/>
          </a:bodyPr>
          <a:lstStyle/>
          <a:p>
            <a:r>
              <a:rPr lang="en-US" sz="2400" dirty="0">
                <a:solidFill>
                  <a:srgbClr val="FFFF00"/>
                </a:solidFill>
              </a:rPr>
              <a:t>The other big change that is influencing recruitment is that not only do potential applicants view jobs as good or bad, they now consider very carefully where they will do those jobs. </a:t>
            </a:r>
            <a:endParaRPr lang="en-US" sz="2400" dirty="0" smtClean="0">
              <a:solidFill>
                <a:srgbClr val="FFFF00"/>
              </a:solidFill>
            </a:endParaRPr>
          </a:p>
          <a:p>
            <a:endParaRPr lang="en-US" sz="2400" dirty="0"/>
          </a:p>
          <a:p>
            <a:r>
              <a:rPr lang="en-US" sz="2400" dirty="0" smtClean="0"/>
              <a:t>In </a:t>
            </a:r>
            <a:r>
              <a:rPr lang="en-US" sz="2400" dirty="0"/>
              <a:t>those jobs that require a high level of skills and qualifications, potential employees are looking for things like a happy workplace, career development, challenging and interesting work and training and development opportunities. </a:t>
            </a:r>
            <a:endParaRPr lang="en-US" sz="2400" dirty="0" smtClean="0"/>
          </a:p>
          <a:p>
            <a:endParaRPr lang="en-US" sz="2400" dirty="0"/>
          </a:p>
          <a:p>
            <a:r>
              <a:rPr lang="en-US" sz="2400" dirty="0" smtClean="0"/>
              <a:t>These </a:t>
            </a:r>
            <a:r>
              <a:rPr lang="en-US" sz="2400" dirty="0"/>
              <a:t>applicants are looking for a great place to work and this affects the recruitment process. </a:t>
            </a:r>
          </a:p>
          <a:p>
            <a:endParaRPr lang="en-US" dirty="0"/>
          </a:p>
          <a:p>
            <a:endParaRPr lang="en-US" dirty="0"/>
          </a:p>
        </p:txBody>
      </p:sp>
    </p:spTree>
    <p:extLst>
      <p:ext uri="{BB962C8B-B14F-4D97-AF65-F5344CB8AC3E}">
        <p14:creationId xmlns:p14="http://schemas.microsoft.com/office/powerpoint/2010/main" val="157398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2222287"/>
            <a:ext cx="10554574" cy="4165813"/>
          </a:xfrm>
        </p:spPr>
        <p:txBody>
          <a:bodyPr>
            <a:normAutofit/>
          </a:bodyPr>
          <a:lstStyle/>
          <a:p>
            <a:r>
              <a:rPr lang="en-US" dirty="0">
                <a:solidFill>
                  <a:srgbClr val="FFFF00"/>
                </a:solidFill>
              </a:rPr>
              <a:t>At the other end of the employment spectrum where applicants see jobs as ‘lousy’, with relatively poor rates of pay and often physically demanding work, the business itself is still an important consideration. </a:t>
            </a:r>
            <a:endParaRPr lang="en-US" dirty="0" smtClean="0">
              <a:solidFill>
                <a:srgbClr val="FFFF00"/>
              </a:solidFill>
            </a:endParaRPr>
          </a:p>
          <a:p>
            <a:endParaRPr lang="en-US" dirty="0">
              <a:solidFill>
                <a:srgbClr val="FFFF00"/>
              </a:solidFill>
            </a:endParaRPr>
          </a:p>
          <a:p>
            <a:r>
              <a:rPr lang="en-US" dirty="0" smtClean="0">
                <a:solidFill>
                  <a:srgbClr val="FFFF00"/>
                </a:solidFill>
              </a:rPr>
              <a:t>If </a:t>
            </a:r>
            <a:r>
              <a:rPr lang="en-US" dirty="0">
                <a:solidFill>
                  <a:srgbClr val="FFFF00"/>
                </a:solidFill>
              </a:rPr>
              <a:t>potential applicants see the business as ‘a great place to work’, the turnover rate will be less even though they consider the job itself as ‘lousy’. </a:t>
            </a:r>
            <a:endParaRPr lang="en-US" dirty="0" smtClean="0">
              <a:solidFill>
                <a:srgbClr val="FFFF00"/>
              </a:solidFill>
            </a:endParaRPr>
          </a:p>
          <a:p>
            <a:endParaRPr lang="en-US" dirty="0"/>
          </a:p>
          <a:p>
            <a:r>
              <a:rPr lang="en-US" dirty="0" smtClean="0"/>
              <a:t>The </a:t>
            </a:r>
            <a:r>
              <a:rPr lang="en-US" i="1" dirty="0"/>
              <a:t>turnover rate </a:t>
            </a:r>
            <a:r>
              <a:rPr lang="en-US" dirty="0"/>
              <a:t>in HR refers to the length of time an employee stays in the job. </a:t>
            </a:r>
            <a:endParaRPr lang="en-US" dirty="0" smtClean="0"/>
          </a:p>
          <a:p>
            <a:endParaRPr lang="en-US" dirty="0"/>
          </a:p>
          <a:p>
            <a:r>
              <a:rPr lang="en-US" dirty="0" smtClean="0"/>
              <a:t>If </a:t>
            </a:r>
            <a:r>
              <a:rPr lang="en-US" dirty="0"/>
              <a:t>they leave relatively quickly and have to be replaced, this is referred to as a high turnover rate. </a:t>
            </a:r>
          </a:p>
          <a:p>
            <a:endParaRPr lang="en-US" dirty="0"/>
          </a:p>
        </p:txBody>
      </p:sp>
    </p:spTree>
    <p:extLst>
      <p:ext uri="{BB962C8B-B14F-4D97-AF65-F5344CB8AC3E}">
        <p14:creationId xmlns:p14="http://schemas.microsoft.com/office/powerpoint/2010/main" val="1912827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3616" y="177800"/>
            <a:ext cx="8341686" cy="6469063"/>
          </a:xfrm>
        </p:spPr>
      </p:pic>
    </p:spTree>
    <p:extLst>
      <p:ext uri="{BB962C8B-B14F-4D97-AF65-F5344CB8AC3E}">
        <p14:creationId xmlns:p14="http://schemas.microsoft.com/office/powerpoint/2010/main" val="10272388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444</TotalTime>
  <Words>3269</Words>
  <Application>Microsoft Macintosh PowerPoint</Application>
  <PresentationFormat>Widescreen</PresentationFormat>
  <Paragraphs>223</Paragraphs>
  <Slides>56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56</vt:i4>
      </vt:variant>
    </vt:vector>
  </HeadingPairs>
  <TitlesOfParts>
    <vt:vector size="59" baseType="lpstr">
      <vt:lpstr>Century Gothic</vt:lpstr>
      <vt:lpstr>Wingdings 2</vt:lpstr>
      <vt:lpstr>Quotable</vt:lpstr>
      <vt:lpstr>processes of human resource management  </vt:lpstr>
      <vt:lpstr>There are 4 processes of HR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Development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Maintenance </vt:lpstr>
      <vt:lpstr>PowerPoint Presentation</vt:lpstr>
      <vt:lpstr>PowerPoint Presentation</vt:lpstr>
      <vt:lpstr>PowerPoint Presentation</vt:lpstr>
      <vt:lpstr>PowerPoint Presentation</vt:lpstr>
      <vt:lpstr>PowerPoint Presentation</vt:lpstr>
      <vt:lpstr>Case study - Orica</vt:lpstr>
      <vt:lpstr>Separation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processes of human resource management  </dc:title>
  <dc:creator>Hammond, Kelly</dc:creator>
  <cp:lastModifiedBy>Hammond, Kelly</cp:lastModifiedBy>
  <cp:revision>17</cp:revision>
  <dcterms:created xsi:type="dcterms:W3CDTF">2016-07-19T10:44:16Z</dcterms:created>
  <dcterms:modified xsi:type="dcterms:W3CDTF">2016-07-26T00:30:26Z</dcterms:modified>
</cp:coreProperties>
</file>