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81F5ECE-858A-41D9-97EE-10DD8A66B8DE}" type="datetimeFigureOut">
              <a:rPr lang="en-AU" smtClean="0"/>
              <a:t>30/04/2015</a:t>
            </a:fld>
            <a:endParaRPr lang="en-AU"/>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AU"/>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71D8EB2-CC2B-45A2-B530-CEBB27718D24}"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1F5ECE-858A-41D9-97EE-10DD8A66B8DE}" type="datetimeFigureOut">
              <a:rPr lang="en-AU" smtClean="0"/>
              <a:t>30/04/2015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71D8EB2-CC2B-45A2-B530-CEBB27718D24}"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81F5ECE-858A-41D9-97EE-10DD8A66B8DE}" type="datetimeFigureOut">
              <a:rPr lang="en-AU" smtClean="0"/>
              <a:t>30/04/2015</a:t>
            </a:fld>
            <a:endParaRPr lang="en-AU"/>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AU"/>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71D8EB2-CC2B-45A2-B530-CEBB27718D24}"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1F5ECE-858A-41D9-97EE-10DD8A66B8DE}" type="datetimeFigureOut">
              <a:rPr lang="en-AU" smtClean="0"/>
              <a:t>30/04/2015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71D8EB2-CC2B-45A2-B530-CEBB27718D24}"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81F5ECE-858A-41D9-97EE-10DD8A66B8DE}" type="datetimeFigureOut">
              <a:rPr lang="en-AU" smtClean="0"/>
              <a:t>30/04/2015</a:t>
            </a:fld>
            <a:endParaRPr lang="en-AU"/>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AU"/>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71D8EB2-CC2B-45A2-B530-CEBB27718D24}"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1F5ECE-858A-41D9-97EE-10DD8A66B8DE}" type="datetimeFigureOut">
              <a:rPr lang="en-AU" smtClean="0"/>
              <a:t>30/04/2015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071D8EB2-CC2B-45A2-B530-CEBB27718D24}"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81F5ECE-858A-41D9-97EE-10DD8A66B8DE}" type="datetimeFigureOut">
              <a:rPr lang="en-AU" smtClean="0"/>
              <a:t>30/04/2015</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071D8EB2-CC2B-45A2-B530-CEBB27718D24}"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81F5ECE-858A-41D9-97EE-10DD8A66B8DE}" type="datetimeFigureOut">
              <a:rPr lang="en-AU" smtClean="0"/>
              <a:t>30/04/2015</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071D8EB2-CC2B-45A2-B530-CEBB27718D24}"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81F5ECE-858A-41D9-97EE-10DD8A66B8DE}" type="datetimeFigureOut">
              <a:rPr lang="en-AU" smtClean="0"/>
              <a:t>30/04/2015</a:t>
            </a:fld>
            <a:endParaRPr lang="en-AU"/>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AU"/>
          </a:p>
        </p:txBody>
      </p:sp>
      <p:sp>
        <p:nvSpPr>
          <p:cNvPr id="4" name="Slide Number Placeholder 3"/>
          <p:cNvSpPr>
            <a:spLocks noGrp="1"/>
          </p:cNvSpPr>
          <p:nvPr>
            <p:ph type="sldNum" sz="quarter" idx="12"/>
          </p:nvPr>
        </p:nvSpPr>
        <p:spPr/>
        <p:txBody>
          <a:bodyPr/>
          <a:lstStyle>
            <a:extLst/>
          </a:lstStyle>
          <a:p>
            <a:fld id="{071D8EB2-CC2B-45A2-B530-CEBB27718D24}"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1F5ECE-858A-41D9-97EE-10DD8A66B8DE}" type="datetimeFigureOut">
              <a:rPr lang="en-AU" smtClean="0"/>
              <a:t>30/04/2015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071D8EB2-CC2B-45A2-B530-CEBB27718D24}"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81F5ECE-858A-41D9-97EE-10DD8A66B8DE}" type="datetimeFigureOut">
              <a:rPr lang="en-AU" smtClean="0"/>
              <a:t>30/04/2015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071D8EB2-CC2B-45A2-B530-CEBB27718D24}" type="slidenum">
              <a:rPr lang="en-AU" smtClean="0"/>
              <a:t>‹#›</a:t>
            </a:fld>
            <a:endParaRPr lang="en-AU"/>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81F5ECE-858A-41D9-97EE-10DD8A66B8DE}" type="datetimeFigureOut">
              <a:rPr lang="en-AU" smtClean="0"/>
              <a:t>30/04/2015</a:t>
            </a:fld>
            <a:endParaRPr lang="en-AU"/>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AU"/>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71D8EB2-CC2B-45A2-B530-CEBB27718D24}"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Identification_(psychology)" TargetMode="External"/><Relationship Id="rId2" Type="http://schemas.openxmlformats.org/officeDocument/2006/relationships/hyperlink" Target="http://en.wikipedia.org/wiki/Compliance_(psychology)" TargetMode="External"/><Relationship Id="rId1" Type="http://schemas.openxmlformats.org/officeDocument/2006/relationships/slideLayout" Target="../slideLayouts/slideLayout2.xml"/><Relationship Id="rId4" Type="http://schemas.openxmlformats.org/officeDocument/2006/relationships/hyperlink" Target="http://en.wikipedia.org/wiki/Internaliz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a:t>responses to social influence: acquiescence, internalisation and identification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Normative Conformity</a:t>
            </a:r>
            <a:endParaRPr lang="en-AU" dirty="0"/>
          </a:p>
        </p:txBody>
      </p:sp>
      <p:sp>
        <p:nvSpPr>
          <p:cNvPr id="3" name="Content Placeholder 2"/>
          <p:cNvSpPr>
            <a:spLocks noGrp="1"/>
          </p:cNvSpPr>
          <p:nvPr>
            <p:ph idx="1"/>
          </p:nvPr>
        </p:nvSpPr>
        <p:spPr/>
        <p:txBody>
          <a:bodyPr>
            <a:normAutofit/>
          </a:bodyPr>
          <a:lstStyle/>
          <a:p>
            <a:r>
              <a:rPr lang="en-AU" dirty="0"/>
              <a:t>Yielding to group pressure because a person wants to fit in with the group. E.g. Asch Line Study.</a:t>
            </a:r>
          </a:p>
          <a:p>
            <a:r>
              <a:rPr lang="en-AU" dirty="0"/>
              <a:t>Conforming because the person is scared of being rejected by the group.</a:t>
            </a:r>
          </a:p>
          <a:p>
            <a:r>
              <a:rPr lang="en-AU" dirty="0"/>
              <a:t>This type of conformity usually involves compliance – where a person publicly accepts the views of a group but privately rejects them.</a:t>
            </a:r>
          </a:p>
          <a:p>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Informational Conformity</a:t>
            </a:r>
            <a:endParaRPr lang="en-AU" dirty="0"/>
          </a:p>
        </p:txBody>
      </p:sp>
      <p:sp>
        <p:nvSpPr>
          <p:cNvPr id="3" name="Content Placeholder 2"/>
          <p:cNvSpPr>
            <a:spLocks noGrp="1"/>
          </p:cNvSpPr>
          <p:nvPr>
            <p:ph idx="1"/>
          </p:nvPr>
        </p:nvSpPr>
        <p:spPr/>
        <p:txBody>
          <a:bodyPr>
            <a:normAutofit/>
          </a:bodyPr>
          <a:lstStyle/>
          <a:p>
            <a:r>
              <a:rPr lang="en-AU" dirty="0"/>
              <a:t>This usually occurs when a person lacks knowledge and looks to the group for guidance.</a:t>
            </a:r>
          </a:p>
          <a:p>
            <a:r>
              <a:rPr lang="en-AU" dirty="0"/>
              <a:t>Or when a person is in an ambiguous (i.e. unclear) situation and socially compares their </a:t>
            </a:r>
            <a:r>
              <a:rPr lang="en-AU" dirty="0" smtClean="0"/>
              <a:t>behaviour </a:t>
            </a:r>
            <a:r>
              <a:rPr lang="en-AU" dirty="0"/>
              <a:t>with the group. E.g. </a:t>
            </a:r>
            <a:r>
              <a:rPr lang="en-AU" dirty="0" err="1"/>
              <a:t>Sherif's</a:t>
            </a:r>
            <a:r>
              <a:rPr lang="en-AU" dirty="0"/>
              <a:t> </a:t>
            </a:r>
            <a:r>
              <a:rPr lang="en-AU" dirty="0" smtClean="0"/>
              <a:t>Study (how far a dot of light moved).</a:t>
            </a:r>
            <a:endParaRPr lang="en-AU" dirty="0"/>
          </a:p>
          <a:p>
            <a:r>
              <a:rPr lang="en-AU" dirty="0"/>
              <a:t>This type of conformity usually involves internalization – where a person accepts the views of the groups and adopts them as an individual.</a:t>
            </a:r>
          </a:p>
          <a:p>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Compliance</a:t>
            </a:r>
            <a:endParaRPr lang="en-AU" dirty="0"/>
          </a:p>
        </p:txBody>
      </p:sp>
      <p:sp>
        <p:nvSpPr>
          <p:cNvPr id="3" name="Content Placeholder 2"/>
          <p:cNvSpPr>
            <a:spLocks noGrp="1"/>
          </p:cNvSpPr>
          <p:nvPr>
            <p:ph idx="1"/>
          </p:nvPr>
        </p:nvSpPr>
        <p:spPr/>
        <p:txBody>
          <a:bodyPr/>
          <a:lstStyle/>
          <a:p>
            <a:r>
              <a:rPr lang="en-AU" dirty="0"/>
              <a:t>Publicly changing </a:t>
            </a:r>
            <a:r>
              <a:rPr lang="en-AU" dirty="0" smtClean="0"/>
              <a:t>behaviour </a:t>
            </a:r>
            <a:r>
              <a:rPr lang="en-AU" dirty="0"/>
              <a:t>to fit in with the group while privately disagreeing.</a:t>
            </a:r>
          </a:p>
          <a:p>
            <a:r>
              <a:rPr lang="en-AU" dirty="0"/>
              <a:t>In other words, conforming to the majority (publicly), in spite of not really agreeing with them (privately).</a:t>
            </a:r>
          </a:p>
          <a:p>
            <a:r>
              <a:rPr lang="en-AU" dirty="0"/>
              <a:t>This is seen in Asch’s line experiment.</a:t>
            </a:r>
          </a:p>
          <a:p>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Internalization</a:t>
            </a:r>
            <a:endParaRPr lang="en-AU" dirty="0"/>
          </a:p>
        </p:txBody>
      </p:sp>
      <p:sp>
        <p:nvSpPr>
          <p:cNvPr id="3" name="Content Placeholder 2"/>
          <p:cNvSpPr>
            <a:spLocks noGrp="1"/>
          </p:cNvSpPr>
          <p:nvPr>
            <p:ph idx="1"/>
          </p:nvPr>
        </p:nvSpPr>
        <p:spPr/>
        <p:txBody>
          <a:bodyPr/>
          <a:lstStyle/>
          <a:p>
            <a:r>
              <a:rPr lang="en-AU" dirty="0"/>
              <a:t>Publicly changing </a:t>
            </a:r>
            <a:r>
              <a:rPr lang="en-AU" dirty="0" err="1"/>
              <a:t>behavior</a:t>
            </a:r>
            <a:r>
              <a:rPr lang="en-AU" dirty="0"/>
              <a:t> to fit in with the group and also agreeing with them privately</a:t>
            </a:r>
            <a:r>
              <a:rPr lang="en-AU" dirty="0" smtClean="0"/>
              <a:t>.</a:t>
            </a:r>
          </a:p>
          <a:p>
            <a:endParaRPr lang="en-AU" dirty="0"/>
          </a:p>
          <a:p>
            <a:r>
              <a:rPr lang="en-AU" dirty="0"/>
              <a:t>This is seen in </a:t>
            </a:r>
            <a:r>
              <a:rPr lang="en-AU" dirty="0" err="1"/>
              <a:t>Sherif’s</a:t>
            </a:r>
            <a:r>
              <a:rPr lang="en-AU" dirty="0"/>
              <a:t> </a:t>
            </a:r>
            <a:r>
              <a:rPr lang="en-AU" dirty="0" err="1"/>
              <a:t>autokinetic</a:t>
            </a:r>
            <a:r>
              <a:rPr lang="en-AU" dirty="0"/>
              <a:t> experiment.</a:t>
            </a:r>
          </a:p>
          <a:p>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err="1"/>
              <a:t>Ingratiational</a:t>
            </a:r>
            <a:r>
              <a:rPr lang="en-AU" b="1" dirty="0"/>
              <a:t> Conformity</a:t>
            </a:r>
            <a:endParaRPr lang="en-AU" dirty="0"/>
          </a:p>
        </p:txBody>
      </p:sp>
      <p:sp>
        <p:nvSpPr>
          <p:cNvPr id="3" name="Content Placeholder 2"/>
          <p:cNvSpPr>
            <a:spLocks noGrp="1"/>
          </p:cNvSpPr>
          <p:nvPr>
            <p:ph idx="1"/>
          </p:nvPr>
        </p:nvSpPr>
        <p:spPr/>
        <p:txBody>
          <a:bodyPr/>
          <a:lstStyle/>
          <a:p>
            <a:r>
              <a:rPr lang="en-AU" dirty="0"/>
              <a:t>Where a person conforms to impress or gain </a:t>
            </a:r>
            <a:r>
              <a:rPr lang="en-AU" dirty="0" smtClean="0"/>
              <a:t>favour/acceptance </a:t>
            </a:r>
            <a:r>
              <a:rPr lang="en-AU" dirty="0"/>
              <a:t>from other people</a:t>
            </a:r>
            <a:r>
              <a:rPr lang="en-AU" dirty="0" smtClean="0"/>
              <a:t>.</a:t>
            </a:r>
          </a:p>
          <a:p>
            <a:endParaRPr lang="en-AU" dirty="0"/>
          </a:p>
          <a:p>
            <a:r>
              <a:rPr lang="en-AU" dirty="0"/>
              <a:t>It is similar to normative influence but is motivated by the need for social rewards rather than the threat of rejection, i.e., group pressure does not enter the decision to conform.</a:t>
            </a:r>
          </a:p>
          <a:p>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Identification</a:t>
            </a:r>
            <a:endParaRPr lang="en-AU" dirty="0"/>
          </a:p>
        </p:txBody>
      </p:sp>
      <p:sp>
        <p:nvSpPr>
          <p:cNvPr id="3" name="Content Placeholder 2"/>
          <p:cNvSpPr>
            <a:spLocks noGrp="1"/>
          </p:cNvSpPr>
          <p:nvPr>
            <p:ph idx="1"/>
          </p:nvPr>
        </p:nvSpPr>
        <p:spPr/>
        <p:txBody>
          <a:bodyPr/>
          <a:lstStyle/>
          <a:p>
            <a:r>
              <a:rPr lang="en-AU" dirty="0"/>
              <a:t>Conforming to the expectations of a social role</a:t>
            </a:r>
            <a:r>
              <a:rPr lang="en-AU" dirty="0" smtClean="0"/>
              <a:t>.</a:t>
            </a:r>
          </a:p>
          <a:p>
            <a:pPr>
              <a:buNone/>
            </a:pPr>
            <a:endParaRPr lang="en-AU" dirty="0"/>
          </a:p>
          <a:p>
            <a:r>
              <a:rPr lang="en-AU" dirty="0"/>
              <a:t>Similar to compliance, there does not have to be a change in private opinion</a:t>
            </a:r>
            <a:r>
              <a:rPr lang="en-AU" dirty="0" smtClean="0"/>
              <a:t>.</a:t>
            </a:r>
          </a:p>
          <a:p>
            <a:pPr>
              <a:buNone/>
            </a:pPr>
            <a:endParaRPr lang="en-AU" dirty="0"/>
          </a:p>
          <a:p>
            <a:r>
              <a:rPr lang="en-AU" dirty="0"/>
              <a:t>A good example is </a:t>
            </a:r>
            <a:r>
              <a:rPr lang="en-AU" dirty="0" err="1"/>
              <a:t>Zimbardo's</a:t>
            </a:r>
            <a:r>
              <a:rPr lang="en-AU" dirty="0"/>
              <a:t> Prison </a:t>
            </a:r>
            <a:r>
              <a:rPr lang="en-AU" dirty="0" smtClean="0"/>
              <a:t>Study (Stanford Prison Experiment).</a:t>
            </a:r>
            <a:endParaRPr lang="en-AU" dirty="0"/>
          </a:p>
          <a:p>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Questions: Match the terms with their meanings</a:t>
            </a:r>
            <a:endParaRPr lang="en-AU" dirty="0"/>
          </a:p>
        </p:txBody>
      </p:sp>
      <p:pic>
        <p:nvPicPr>
          <p:cNvPr id="2051" name="Picture 3"/>
          <p:cNvPicPr>
            <a:picLocks noGrp="1" noChangeAspect="1" noChangeArrowheads="1"/>
          </p:cNvPicPr>
          <p:nvPr>
            <p:ph idx="1"/>
          </p:nvPr>
        </p:nvPicPr>
        <p:blipFill>
          <a:blip r:embed="rId2" cstate="print"/>
          <a:srcRect/>
          <a:stretch>
            <a:fillRect/>
          </a:stretch>
        </p:blipFill>
        <p:spPr bwMode="auto">
          <a:xfrm>
            <a:off x="2339752" y="1844824"/>
            <a:ext cx="3982592" cy="1951310"/>
          </a:xfrm>
          <a:prstGeom prst="rect">
            <a:avLst/>
          </a:prstGeom>
          <a:noFill/>
          <a:ln w="9525">
            <a:noFill/>
            <a:miter lim="800000"/>
            <a:headEnd/>
            <a:tailEnd/>
          </a:ln>
        </p:spPr>
      </p:pic>
      <p:pic>
        <p:nvPicPr>
          <p:cNvPr id="2052" name="Picture 4"/>
          <p:cNvPicPr>
            <a:picLocks noChangeAspect="1" noChangeArrowheads="1"/>
          </p:cNvPicPr>
          <p:nvPr/>
        </p:nvPicPr>
        <p:blipFill>
          <a:blip r:embed="rId3" cstate="print"/>
          <a:srcRect/>
          <a:stretch>
            <a:fillRect/>
          </a:stretch>
        </p:blipFill>
        <p:spPr bwMode="auto">
          <a:xfrm>
            <a:off x="0" y="4293096"/>
            <a:ext cx="9144000" cy="2256259"/>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Definitions</a:t>
            </a:r>
            <a:endParaRPr lang="en-AU" dirty="0"/>
          </a:p>
        </p:txBody>
      </p:sp>
      <p:sp>
        <p:nvSpPr>
          <p:cNvPr id="3" name="Content Placeholder 2"/>
          <p:cNvSpPr>
            <a:spLocks noGrp="1"/>
          </p:cNvSpPr>
          <p:nvPr>
            <p:ph idx="1"/>
          </p:nvPr>
        </p:nvSpPr>
        <p:spPr/>
        <p:txBody>
          <a:bodyPr/>
          <a:lstStyle/>
          <a:p>
            <a:r>
              <a:rPr lang="en-AU" b="1" dirty="0" smtClean="0"/>
              <a:t>Acquiescence</a:t>
            </a:r>
            <a:r>
              <a:rPr lang="en-AU" dirty="0" smtClean="0"/>
              <a:t> - </a:t>
            </a:r>
            <a:r>
              <a:rPr lang="en-AU" dirty="0"/>
              <a:t>the reluctant acceptance of something without protest.</a:t>
            </a:r>
            <a:endParaRPr lang="en-AU" dirty="0" smtClean="0"/>
          </a:p>
          <a:p>
            <a:r>
              <a:rPr lang="en-AU" b="1" dirty="0" smtClean="0"/>
              <a:t>internalisation</a:t>
            </a:r>
            <a:r>
              <a:rPr lang="en-AU" dirty="0" smtClean="0"/>
              <a:t> - </a:t>
            </a:r>
            <a:r>
              <a:rPr lang="en-AU" dirty="0"/>
              <a:t>the process of acceptance of a set of norms and values established by people or groups which are influential to the individual through the process of socialisation.</a:t>
            </a:r>
            <a:r>
              <a:rPr lang="en-AU" dirty="0" smtClean="0"/>
              <a:t> </a:t>
            </a:r>
          </a:p>
          <a:p>
            <a:r>
              <a:rPr lang="en-AU" b="1" dirty="0" smtClean="0"/>
              <a:t>Identification</a:t>
            </a:r>
            <a:r>
              <a:rPr lang="en-AU" dirty="0" smtClean="0"/>
              <a:t> - </a:t>
            </a:r>
            <a:r>
              <a:rPr lang="en-AU" dirty="0"/>
              <a:t>acceptance as one's own of the values and interests of a social group.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6712"/>
            <a:ext cx="8229600" cy="5361459"/>
          </a:xfrm>
        </p:spPr>
        <p:txBody>
          <a:bodyPr>
            <a:normAutofit lnSpcReduction="10000"/>
          </a:bodyPr>
          <a:lstStyle/>
          <a:p>
            <a:r>
              <a:rPr lang="en-AU" b="1" dirty="0"/>
              <a:t>Conformity</a:t>
            </a:r>
            <a:r>
              <a:rPr lang="en-AU" dirty="0"/>
              <a:t> is the act of matching attitudes, beliefs, and </a:t>
            </a:r>
            <a:r>
              <a:rPr lang="en-AU" dirty="0" smtClean="0"/>
              <a:t>behaviours </a:t>
            </a:r>
            <a:r>
              <a:rPr lang="en-AU" dirty="0"/>
              <a:t>to group </a:t>
            </a:r>
            <a:r>
              <a:rPr lang="en-AU" dirty="0" smtClean="0"/>
              <a:t>norms. </a:t>
            </a:r>
          </a:p>
          <a:p>
            <a:r>
              <a:rPr lang="en-AU" dirty="0" smtClean="0"/>
              <a:t>Norms </a:t>
            </a:r>
            <a:r>
              <a:rPr lang="en-AU" dirty="0"/>
              <a:t>are implicit, unsaid rules, shared by a group of individuals, that guide their interactions with others. </a:t>
            </a:r>
            <a:endParaRPr lang="en-AU" dirty="0" smtClean="0"/>
          </a:p>
          <a:p>
            <a:r>
              <a:rPr lang="en-AU" dirty="0" smtClean="0"/>
              <a:t>This </a:t>
            </a:r>
            <a:r>
              <a:rPr lang="en-AU" dirty="0"/>
              <a:t>tendency to conform occurs in small groups and/or society as a whole, and may result from subtle unconscious influences, or direct and overt social pressure. </a:t>
            </a:r>
            <a:endParaRPr lang="en-AU" dirty="0" smtClean="0"/>
          </a:p>
          <a:p>
            <a:r>
              <a:rPr lang="en-AU" dirty="0" smtClean="0"/>
              <a:t>Conformity </a:t>
            </a:r>
            <a:r>
              <a:rPr lang="en-AU" dirty="0"/>
              <a:t>can occur in the presence of others, or when an individual is alone. For example, people tend to follow social norms when eating or watching television, even when alone.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8229600" cy="5505475"/>
          </a:xfrm>
        </p:spPr>
        <p:txBody>
          <a:bodyPr>
            <a:normAutofit/>
          </a:bodyPr>
          <a:lstStyle/>
          <a:p>
            <a:r>
              <a:rPr lang="en-AU" dirty="0"/>
              <a:t>People often conform from a desire for security within a group—typically a group of a similar age, culture, religion, or educational status. </a:t>
            </a:r>
            <a:endParaRPr lang="en-AU" dirty="0" smtClean="0"/>
          </a:p>
          <a:p>
            <a:r>
              <a:rPr lang="en-AU" dirty="0" smtClean="0"/>
              <a:t>This </a:t>
            </a:r>
            <a:r>
              <a:rPr lang="en-AU" dirty="0"/>
              <a:t>is often referred to as </a:t>
            </a:r>
            <a:r>
              <a:rPr lang="en-AU" b="1" dirty="0"/>
              <a:t>groupthink</a:t>
            </a:r>
            <a:r>
              <a:rPr lang="en-AU" dirty="0"/>
              <a:t>: a pattern of thought characterized by self-deception, forced manufacture of consent, and conformity to group values and ethics, which ignores realistic appraisal of other courses of action</a:t>
            </a:r>
            <a:r>
              <a:rPr lang="en-AU" dirty="0" smtClean="0"/>
              <a:t>.</a:t>
            </a:r>
          </a:p>
          <a:p>
            <a:r>
              <a:rPr lang="en-AU" dirty="0" smtClean="0"/>
              <a:t> </a:t>
            </a:r>
            <a:r>
              <a:rPr lang="en-AU" dirty="0"/>
              <a:t>Unwillingness to conform carries the risk of social </a:t>
            </a:r>
            <a:r>
              <a:rPr lang="en-AU" dirty="0" smtClean="0"/>
              <a:t>rejection. </a:t>
            </a:r>
          </a:p>
          <a:p>
            <a:r>
              <a:rPr lang="en-AU" dirty="0" smtClean="0"/>
              <a:t>Conformity </a:t>
            </a:r>
            <a:r>
              <a:rPr lang="en-AU" dirty="0"/>
              <a:t>is often associated with adolescence and youth culture, but strongly affects humans of all ages.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Social </a:t>
            </a:r>
            <a:r>
              <a:rPr lang="en-AU" dirty="0" smtClean="0"/>
              <a:t>responses</a:t>
            </a:r>
            <a:endParaRPr lang="en-AU" dirty="0"/>
          </a:p>
        </p:txBody>
      </p:sp>
      <p:sp>
        <p:nvSpPr>
          <p:cNvPr id="3" name="Content Placeholder 2"/>
          <p:cNvSpPr>
            <a:spLocks noGrp="1"/>
          </p:cNvSpPr>
          <p:nvPr>
            <p:ph idx="1"/>
          </p:nvPr>
        </p:nvSpPr>
        <p:spPr>
          <a:xfrm>
            <a:off x="0" y="1628800"/>
            <a:ext cx="8229600" cy="4997152"/>
          </a:xfrm>
        </p:spPr>
        <p:txBody>
          <a:bodyPr>
            <a:normAutofit fontScale="85000" lnSpcReduction="10000"/>
          </a:bodyPr>
          <a:lstStyle/>
          <a:p>
            <a:r>
              <a:rPr lang="en-AU" dirty="0"/>
              <a:t>According to </a:t>
            </a:r>
            <a:r>
              <a:rPr lang="en-AU" b="1" dirty="0" err="1"/>
              <a:t>Donelson</a:t>
            </a:r>
            <a:r>
              <a:rPr lang="en-AU" b="1" dirty="0"/>
              <a:t> Forsyth</a:t>
            </a:r>
            <a:r>
              <a:rPr lang="en-AU" dirty="0"/>
              <a:t>, after submitting to group pressures, individuals may find themselves facing one of several responses to conformity. These types of responses to conformity vary in their degree of public agreement versus private agreement</a:t>
            </a:r>
            <a:r>
              <a:rPr lang="en-AU" dirty="0" smtClean="0"/>
              <a:t>.</a:t>
            </a:r>
          </a:p>
          <a:p>
            <a:endParaRPr lang="en-AU" dirty="0"/>
          </a:p>
          <a:p>
            <a:endParaRPr lang="en-AU" dirty="0"/>
          </a:p>
          <a:p>
            <a:r>
              <a:rPr lang="en-AU" dirty="0"/>
              <a:t>First, when an individual finds themselves in a position where they publicly agree with the groups’ decision yet privately disagree with the groups’ consensus they are experiencing </a:t>
            </a:r>
            <a:r>
              <a:rPr lang="en-AU" i="1" dirty="0"/>
              <a:t>compliance</a:t>
            </a:r>
            <a:r>
              <a:rPr lang="en-AU" dirty="0"/>
              <a:t> or </a:t>
            </a:r>
            <a:r>
              <a:rPr lang="en-AU" i="1" dirty="0"/>
              <a:t>acquiescence</a:t>
            </a:r>
            <a:r>
              <a:rPr lang="en-AU" dirty="0"/>
              <a:t>. In turn, </a:t>
            </a:r>
            <a:r>
              <a:rPr lang="en-AU" i="1" dirty="0"/>
              <a:t>conversion</a:t>
            </a:r>
            <a:r>
              <a:rPr lang="en-AU" dirty="0"/>
              <a:t>, otherwise known as </a:t>
            </a:r>
            <a:r>
              <a:rPr lang="en-AU" i="1" dirty="0"/>
              <a:t>private acceptance</a:t>
            </a:r>
            <a:r>
              <a:rPr lang="en-AU" dirty="0"/>
              <a:t>, involves both publicly and privately agreeing with the groups’ decision. Thus, this represents a true change of opinion to match the majority.</a:t>
            </a:r>
          </a:p>
          <a:p>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t>Another type of social response, which does not involve conformity with the majority of the group, is called </a:t>
            </a:r>
            <a:r>
              <a:rPr lang="en-AU" i="1" dirty="0"/>
              <a:t>convergence</a:t>
            </a:r>
            <a:r>
              <a:rPr lang="en-AU" dirty="0"/>
              <a:t>. </a:t>
            </a:r>
            <a:endParaRPr lang="en-AU" dirty="0" smtClean="0"/>
          </a:p>
          <a:p>
            <a:endParaRPr lang="en-AU" dirty="0"/>
          </a:p>
          <a:p>
            <a:r>
              <a:rPr lang="en-AU" dirty="0" smtClean="0"/>
              <a:t>In </a:t>
            </a:r>
            <a:r>
              <a:rPr lang="en-AU" dirty="0"/>
              <a:t>this type of social response the group member agreed with the groups’ decision from the outset and thus does not need to shift their opinion on the matter at hand.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229600" cy="5976664"/>
          </a:xfrm>
        </p:spPr>
        <p:txBody>
          <a:bodyPr>
            <a:normAutofit fontScale="92500" lnSpcReduction="20000"/>
          </a:bodyPr>
          <a:lstStyle/>
          <a:p>
            <a:r>
              <a:rPr lang="en-AU" dirty="0"/>
              <a:t>In addition, Forsyth shows that nonconformity can also fall into one of two response categories. </a:t>
            </a:r>
            <a:endParaRPr lang="en-AU" dirty="0" smtClean="0"/>
          </a:p>
          <a:p>
            <a:endParaRPr lang="en-AU" dirty="0" smtClean="0"/>
          </a:p>
          <a:p>
            <a:r>
              <a:rPr lang="en-AU" dirty="0" smtClean="0"/>
              <a:t>First</a:t>
            </a:r>
            <a:r>
              <a:rPr lang="en-AU" dirty="0"/>
              <a:t>, an individual who does not conform to the majority can </a:t>
            </a:r>
            <a:r>
              <a:rPr lang="en-AU" dirty="0" smtClean="0"/>
              <a:t>display </a:t>
            </a:r>
            <a:r>
              <a:rPr lang="en-AU" i="1" dirty="0" smtClean="0"/>
              <a:t>independence</a:t>
            </a:r>
            <a:r>
              <a:rPr lang="en-AU" dirty="0"/>
              <a:t>. </a:t>
            </a:r>
            <a:endParaRPr lang="en-AU" dirty="0" smtClean="0"/>
          </a:p>
          <a:p>
            <a:endParaRPr lang="en-AU" dirty="0" smtClean="0"/>
          </a:p>
          <a:p>
            <a:r>
              <a:rPr lang="en-AU" b="1" i="1" dirty="0" smtClean="0"/>
              <a:t>Independence</a:t>
            </a:r>
            <a:r>
              <a:rPr lang="en-AU" b="1" dirty="0"/>
              <a:t>, or </a:t>
            </a:r>
            <a:r>
              <a:rPr lang="en-AU" b="1" i="1" dirty="0"/>
              <a:t>dissent</a:t>
            </a:r>
            <a:r>
              <a:rPr lang="en-AU" dirty="0"/>
              <a:t>, can be defined as the unwillingness to bend to group pressures. Thus, this individual stays true to his or her personal standards instead of the swaying toward group standards. </a:t>
            </a:r>
            <a:endParaRPr lang="en-AU" dirty="0" smtClean="0"/>
          </a:p>
          <a:p>
            <a:endParaRPr lang="en-AU" dirty="0"/>
          </a:p>
          <a:p>
            <a:r>
              <a:rPr lang="en-AU" dirty="0" smtClean="0"/>
              <a:t>Also</a:t>
            </a:r>
            <a:r>
              <a:rPr lang="en-AU" dirty="0"/>
              <a:t>, a nonconformist could be displaying </a:t>
            </a:r>
            <a:r>
              <a:rPr lang="en-AU" i="1" dirty="0" err="1"/>
              <a:t>anticonformity</a:t>
            </a:r>
            <a:r>
              <a:rPr lang="en-AU" dirty="0"/>
              <a:t> or </a:t>
            </a:r>
            <a:r>
              <a:rPr lang="en-AU" i="1" dirty="0" err="1"/>
              <a:t>counterconformity</a:t>
            </a:r>
            <a:r>
              <a:rPr lang="en-AU" dirty="0"/>
              <a:t> which involves the taking of opinions that are opposite to what the group believes. This type of nonconformity can be motivated by a need to rebel against the status quo instead of the need to be accurate in one’s opinion.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Asch's experiment (1951</a:t>
            </a:r>
            <a:r>
              <a:rPr lang="en-AU" b="1" dirty="0" smtClean="0"/>
              <a:t>)</a:t>
            </a:r>
            <a:endParaRPr lang="en-AU"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556792"/>
            <a:ext cx="3960440" cy="4795078"/>
          </a:xfrm>
          <a:prstGeom prst="rect">
            <a:avLst/>
          </a:prstGeom>
          <a:noFill/>
          <a:ln w="9525">
            <a:noFill/>
            <a:miter lim="800000"/>
            <a:headEnd/>
            <a:tailEnd/>
          </a:ln>
        </p:spPr>
      </p:pic>
      <p:sp>
        <p:nvSpPr>
          <p:cNvPr id="5" name="TextBox 4"/>
          <p:cNvSpPr txBox="1"/>
          <p:nvPr/>
        </p:nvSpPr>
        <p:spPr>
          <a:xfrm>
            <a:off x="4283968" y="1556792"/>
            <a:ext cx="4032448" cy="4708981"/>
          </a:xfrm>
          <a:prstGeom prst="rect">
            <a:avLst/>
          </a:prstGeom>
          <a:noFill/>
        </p:spPr>
        <p:txBody>
          <a:bodyPr wrap="square" rtlCol="0">
            <a:spAutoFit/>
          </a:bodyPr>
          <a:lstStyle/>
          <a:p>
            <a:r>
              <a:rPr lang="en-AU" sz="2000" dirty="0"/>
              <a:t>After his first test, Asch wanted to investigate whether the size or unanimity of the majority had greater influence on test subjects. “Which aspect of the influence of a majority is more important – the size of the majority or its unanimity? </a:t>
            </a:r>
            <a:endParaRPr lang="en-AU" sz="2000" dirty="0" smtClean="0"/>
          </a:p>
          <a:p>
            <a:endParaRPr lang="en-AU" sz="2000" dirty="0"/>
          </a:p>
          <a:p>
            <a:r>
              <a:rPr lang="en-AU" sz="2000" dirty="0" smtClean="0"/>
              <a:t>The </a:t>
            </a:r>
            <a:r>
              <a:rPr lang="en-AU" sz="2000" dirty="0"/>
              <a:t>experiment was modified to examine this question. In one series the size of the opposition was varied from one to 15 persons</a:t>
            </a:r>
            <a:r>
              <a:rPr lang="en-AU" sz="2000" dirty="0" smtClean="0"/>
              <a:t>.</a:t>
            </a:r>
            <a:r>
              <a:rPr lang="en-AU" sz="2000" dirty="0"/>
              <a:t> The results clearly showed that as more people opposed the subject, the subject became more likely to conform.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Herbert </a:t>
            </a:r>
            <a:r>
              <a:rPr lang="en-AU" dirty="0" err="1" smtClean="0"/>
              <a:t>Kelman</a:t>
            </a:r>
            <a:endParaRPr lang="en-AU" dirty="0"/>
          </a:p>
        </p:txBody>
      </p:sp>
      <p:sp>
        <p:nvSpPr>
          <p:cNvPr id="3" name="Content Placeholder 2"/>
          <p:cNvSpPr>
            <a:spLocks noGrp="1"/>
          </p:cNvSpPr>
          <p:nvPr>
            <p:ph idx="1"/>
          </p:nvPr>
        </p:nvSpPr>
        <p:spPr>
          <a:xfrm>
            <a:off x="457200" y="1600200"/>
            <a:ext cx="8229600" cy="4997152"/>
          </a:xfrm>
        </p:spPr>
        <p:txBody>
          <a:bodyPr>
            <a:normAutofit fontScale="85000" lnSpcReduction="10000"/>
          </a:bodyPr>
          <a:lstStyle/>
          <a:p>
            <a:r>
              <a:rPr lang="en-AU" dirty="0"/>
              <a:t>Harvard psychologist Herbert </a:t>
            </a:r>
            <a:r>
              <a:rPr lang="en-AU" dirty="0" err="1"/>
              <a:t>Kelman</a:t>
            </a:r>
            <a:r>
              <a:rPr lang="en-AU" dirty="0"/>
              <a:t> identified three major types of conformity</a:t>
            </a:r>
            <a:r>
              <a:rPr lang="en-AU" dirty="0" smtClean="0"/>
              <a:t>.</a:t>
            </a:r>
          </a:p>
          <a:p>
            <a:pPr>
              <a:buNone/>
            </a:pPr>
            <a:endParaRPr lang="en-AU" dirty="0"/>
          </a:p>
          <a:p>
            <a:pPr marL="514350" indent="-514350">
              <a:buFont typeface="+mj-lt"/>
              <a:buAutoNum type="arabicPeriod"/>
            </a:pPr>
            <a:r>
              <a:rPr lang="en-AU" i="1" dirty="0">
                <a:hlinkClick r:id="rId2" tooltip="Compliance (psychology)"/>
              </a:rPr>
              <a:t>Compliance</a:t>
            </a:r>
            <a:r>
              <a:rPr lang="en-AU" dirty="0"/>
              <a:t> is public conformity, while possibly keeping one's own original beliefs for yourself. Compliance is motivated by the need for approval and the fear of being rejected.</a:t>
            </a:r>
          </a:p>
          <a:p>
            <a:pPr marL="514350" indent="-514350">
              <a:buFont typeface="+mj-lt"/>
              <a:buAutoNum type="arabicPeriod"/>
            </a:pPr>
            <a:r>
              <a:rPr lang="en-AU" i="1" dirty="0">
                <a:hlinkClick r:id="rId3" tooltip="Identification (psychology)"/>
              </a:rPr>
              <a:t>Identification</a:t>
            </a:r>
            <a:r>
              <a:rPr lang="en-AU" dirty="0"/>
              <a:t> is conforming to someone who is liked and respected, such as a celebrity or a </a:t>
            </a:r>
            <a:r>
              <a:rPr lang="en-AU" dirty="0" smtClean="0"/>
              <a:t>favourite </a:t>
            </a:r>
            <a:r>
              <a:rPr lang="en-AU" dirty="0"/>
              <a:t>uncle. This can be motivated by the attractiveness of the source</a:t>
            </a:r>
            <a:r>
              <a:rPr lang="en-AU" dirty="0" smtClean="0"/>
              <a:t>,</a:t>
            </a:r>
            <a:r>
              <a:rPr lang="en-AU" dirty="0"/>
              <a:t> and this is a deeper type of conformism than compliance.</a:t>
            </a:r>
          </a:p>
          <a:p>
            <a:pPr marL="514350" indent="-514350">
              <a:buFont typeface="+mj-lt"/>
              <a:buAutoNum type="arabicPeriod"/>
            </a:pPr>
            <a:r>
              <a:rPr lang="en-AU" i="1" dirty="0">
                <a:hlinkClick r:id="rId4" tooltip="Internalization"/>
              </a:rPr>
              <a:t>Internalization</a:t>
            </a:r>
            <a:r>
              <a:rPr lang="en-AU" dirty="0"/>
              <a:t> is accepting the belief or </a:t>
            </a:r>
            <a:r>
              <a:rPr lang="en-AU" dirty="0" smtClean="0"/>
              <a:t>behaviour </a:t>
            </a:r>
            <a:r>
              <a:rPr lang="en-AU" dirty="0"/>
              <a:t>and conforming both publicly and privately, if the source is credible. It is the deepest influence on people and it will affect them for a long time.</a:t>
            </a:r>
          </a:p>
          <a:p>
            <a:endParaRPr lang="en-A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142</TotalTime>
  <Words>491</Words>
  <Application>Microsoft Office PowerPoint</Application>
  <PresentationFormat>On-screen Show (4:3)</PresentationFormat>
  <Paragraphs>65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responses to social influence: acquiescence, internalisation and identification</vt:lpstr>
      <vt:lpstr>Definitions</vt:lpstr>
      <vt:lpstr>Slide 3</vt:lpstr>
      <vt:lpstr>Slide 4</vt:lpstr>
      <vt:lpstr>Social responses</vt:lpstr>
      <vt:lpstr>Slide 6</vt:lpstr>
      <vt:lpstr>Slide 7</vt:lpstr>
      <vt:lpstr>Asch's experiment (1951)</vt:lpstr>
      <vt:lpstr>Herbert Kelman</vt:lpstr>
      <vt:lpstr>Normative Conformity</vt:lpstr>
      <vt:lpstr>Informational Conformity</vt:lpstr>
      <vt:lpstr>Compliance</vt:lpstr>
      <vt:lpstr>Internalization</vt:lpstr>
      <vt:lpstr>Ingratiational Conformity</vt:lpstr>
      <vt:lpstr>Identification</vt:lpstr>
      <vt:lpstr>Questions: Match the terms with their meanings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responses to social influence: acquiescence, internalisation and identification</dc:title>
  <dc:creator>Kelly</dc:creator>
  <cp:lastModifiedBy>Kelly</cp:lastModifiedBy>
  <cp:revision>15</cp:revision>
  <dcterms:created xsi:type="dcterms:W3CDTF">2015-04-30T10:35:30Z</dcterms:created>
  <dcterms:modified xsi:type="dcterms:W3CDTF">2015-04-30T12:58:16Z</dcterms:modified>
</cp:coreProperties>
</file>