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61" r:id="rId4"/>
    <p:sldId id="257" r:id="rId5"/>
    <p:sldId id="267" r:id="rId6"/>
    <p:sldId id="258" r:id="rId7"/>
    <p:sldId id="262" r:id="rId8"/>
    <p:sldId id="263" r:id="rId9"/>
    <p:sldId id="264" r:id="rId10"/>
    <p:sldId id="265" r:id="rId11"/>
    <p:sldId id="266" r:id="rId12"/>
    <p:sldId id="259" r:id="rId13"/>
    <p:sldId id="268" r:id="rId14"/>
    <p:sldId id="272" r:id="rId15"/>
    <p:sldId id="273" r:id="rId16"/>
    <p:sldId id="260"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79DD058A-AD52-483E-9926-CF5C90A8A58B}" type="datetimeFigureOut">
              <a:rPr lang="en-AU" smtClean="0"/>
              <a:t>3/02/2015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8FDF8D7-174F-4F68-A7EB-6172D4CBF529}"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9DD058A-AD52-483E-9926-CF5C90A8A58B}" type="datetimeFigureOut">
              <a:rPr lang="en-AU" smtClean="0"/>
              <a:t>3/02/2015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8FDF8D7-174F-4F68-A7EB-6172D4CBF529}"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9DD058A-AD52-483E-9926-CF5C90A8A58B}" type="datetimeFigureOut">
              <a:rPr lang="en-AU" smtClean="0"/>
              <a:t>3/02/2015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8FDF8D7-174F-4F68-A7EB-6172D4CBF529}"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9DD058A-AD52-483E-9926-CF5C90A8A58B}" type="datetimeFigureOut">
              <a:rPr lang="en-AU" smtClean="0"/>
              <a:t>3/02/2015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8FDF8D7-174F-4F68-A7EB-6172D4CBF529}"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DD058A-AD52-483E-9926-CF5C90A8A58B}" type="datetimeFigureOut">
              <a:rPr lang="en-AU" smtClean="0"/>
              <a:t>3/02/2015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8FDF8D7-174F-4F68-A7EB-6172D4CBF529}"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79DD058A-AD52-483E-9926-CF5C90A8A58B}" type="datetimeFigureOut">
              <a:rPr lang="en-AU" smtClean="0"/>
              <a:t>3/02/2015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8FDF8D7-174F-4F68-A7EB-6172D4CBF529}"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79DD058A-AD52-483E-9926-CF5C90A8A58B}" type="datetimeFigureOut">
              <a:rPr lang="en-AU" smtClean="0"/>
              <a:t>3/02/2015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8FDF8D7-174F-4F68-A7EB-6172D4CBF529}"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9DD058A-AD52-483E-9926-CF5C90A8A58B}" type="datetimeFigureOut">
              <a:rPr lang="en-AU" smtClean="0"/>
              <a:t>3/02/2015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8FDF8D7-174F-4F68-A7EB-6172D4CBF529}"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DD058A-AD52-483E-9926-CF5C90A8A58B}" type="datetimeFigureOut">
              <a:rPr lang="en-AU" smtClean="0"/>
              <a:t>3/02/2015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8FDF8D7-174F-4F68-A7EB-6172D4CBF529}"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DD058A-AD52-483E-9926-CF5C90A8A58B}" type="datetimeFigureOut">
              <a:rPr lang="en-AU" smtClean="0"/>
              <a:t>3/02/2015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8FDF8D7-174F-4F68-A7EB-6172D4CBF529}"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DD058A-AD52-483E-9926-CF5C90A8A58B}" type="datetimeFigureOut">
              <a:rPr lang="en-AU" smtClean="0"/>
              <a:t>3/02/2015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8FDF8D7-174F-4F68-A7EB-6172D4CBF529}"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DD058A-AD52-483E-9926-CF5C90A8A58B}" type="datetimeFigureOut">
              <a:rPr lang="en-AU" smtClean="0"/>
              <a:t>3/02/2015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FDF8D7-174F-4F68-A7EB-6172D4CBF529}" type="slidenum">
              <a:rPr lang="en-AU" smtClean="0"/>
              <a:t>‹#›</a:t>
            </a:fld>
            <a:endParaRPr lang="en-A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H:\GLEE-%20Sweet%20Transvestite%20(Full%20Performance)%20(Official%20Music%20Video)%20HD.mp4"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H:\The%20Rocky%20Horror%20Picture%20Show%20-%20%23TBT%20Trailer%20-%2020th%20Century%20FOX%20(1).mp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AU"/>
          </a:p>
        </p:txBody>
      </p:sp>
      <p:sp>
        <p:nvSpPr>
          <p:cNvPr id="3" name="Subtitle 2"/>
          <p:cNvSpPr>
            <a:spLocks noGrp="1"/>
          </p:cNvSpPr>
          <p:nvPr>
            <p:ph type="subTitle" idx="1"/>
          </p:nvPr>
        </p:nvSpPr>
        <p:spPr/>
        <p:txBody>
          <a:bodyPr/>
          <a:lstStyle/>
          <a:p>
            <a:endParaRPr lang="en-AU"/>
          </a:p>
        </p:txBody>
      </p:sp>
      <p:pic>
        <p:nvPicPr>
          <p:cNvPr id="6146" name="Picture 2" descr="https://encrypted-tbn0.gstatic.com/images?q=tbn:ANd9GcQCsJ_1T1ndIhS1rndmevjpFgNfFteBLZyjHSQuR8m_HOPkjow7"/>
          <p:cNvPicPr>
            <a:picLocks noChangeAspect="1" noChangeArrowheads="1"/>
          </p:cNvPicPr>
          <p:nvPr/>
        </p:nvPicPr>
        <p:blipFill>
          <a:blip r:embed="rId2" cstate="print"/>
          <a:srcRect/>
          <a:stretch>
            <a:fillRect/>
          </a:stretch>
        </p:blipFill>
        <p:spPr bwMode="auto">
          <a:xfrm>
            <a:off x="395536" y="0"/>
            <a:ext cx="8496944" cy="689310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fontScale="92500"/>
          </a:bodyPr>
          <a:lstStyle/>
          <a:p>
            <a:r>
              <a:rPr lang="en-AU" dirty="0"/>
              <a:t>In early 1977, the first full-fledged official "dress-up" group emerged at the Fox Venice </a:t>
            </a:r>
            <a:r>
              <a:rPr lang="en-AU" dirty="0" err="1"/>
              <a:t>theater</a:t>
            </a:r>
            <a:r>
              <a:rPr lang="en-AU" dirty="0"/>
              <a:t> in Los Angeles </a:t>
            </a:r>
            <a:r>
              <a:rPr lang="en-AU" dirty="0" smtClean="0"/>
              <a:t>.</a:t>
            </a:r>
          </a:p>
          <a:p>
            <a:endParaRPr lang="en-AU" dirty="0"/>
          </a:p>
          <a:p>
            <a:r>
              <a:rPr lang="en-AU" dirty="0"/>
              <a:t>Because of the widespread interest in Rocky Horror, it was decided to stage a major revival of the play in The United States. </a:t>
            </a:r>
            <a:endParaRPr lang="en-AU" dirty="0" smtClean="0"/>
          </a:p>
          <a:p>
            <a:endParaRPr lang="en-AU" dirty="0"/>
          </a:p>
          <a:p>
            <a:r>
              <a:rPr lang="en-AU" dirty="0" smtClean="0"/>
              <a:t>The </a:t>
            </a:r>
            <a:r>
              <a:rPr lang="en-AU" dirty="0"/>
              <a:t>U.S. touring company surfaced in 1980, and played to sell-out crowds wherever it performed.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a:t>In 2000, The Rocky Horror Show was revived on Broadway with much </a:t>
            </a:r>
            <a:r>
              <a:rPr lang="en-AU" dirty="0" smtClean="0"/>
              <a:t>success</a:t>
            </a:r>
            <a:r>
              <a:rPr lang="en-AU" dirty="0"/>
              <a:t> </a:t>
            </a:r>
            <a:r>
              <a:rPr lang="en-AU" dirty="0" smtClean="0"/>
              <a:t>and has continued to play to audiences across the world.</a:t>
            </a:r>
            <a:endParaRPr lang="en-AU" dirty="0"/>
          </a:p>
        </p:txBody>
      </p:sp>
      <p:sp>
        <p:nvSpPr>
          <p:cNvPr id="10242" name="AutoShape 2" descr="data:image/jpeg;base64,/9j/4AAQSkZJRgABAQAAAQABAAD/2wCEAAkGBxQTEhUUExQUFRUXGRcXGBYXGBcfHRcdFhgXHh4ZFxgYHCggGBwlHRccITEiJSkrLi4uGCAzODQsNygtLisBCgoKDg0OGxAQGywkICQwLywsLCwsLCwsLCwsLywsLCwsLCwsLCw0LCwsLCwsLCwsLCwsLCwsLCwsLCwsLCwsLP/AABEIAJ0BQQMBEQACEQEDEQH/xAAcAAACAwEBAQEAAAAAAAAAAAAEBQIDBgAHAQj/xABIEAACAQIEAwUFBQUFBwMFAQABAhEAAwQSITEFQVEGEyJhcQcygZGhFEJSscEjYnLR8BWCkrLhMzRDc6KzwlOT8RYXJCWjCP/EABsBAAIDAQEBAAAAAAAAAAAAAAMEAAECBQYH/8QAQBEAAQQABAMECQIGAAUEAwAAAQACAxEEEiExBUFRE2FxkRQiMoGhscHR8AYjFTNCUuHxNDViorJDcoLCFiQl/9oADAMBAAIRAxEAPwAPvDXoyF4QyE6lWNim2nSs9mLTMOJkLw211h6hXaanNi8uWDuAPjQSDaUmkjLiDuFbaaoUuEUjUMhEBUmaqpbtJuNcT7sAD3j9B186IxtqmtB9Z2wSzBq14tmJOWCNyCSQAJ5E7DrtQZHFi6MTQ7wWy7LpZiSAMrECOR5+n+nxpOWR5NEroRgVoj+1zKbcgg89NwQOWvSqhJDtEXsmyAtcLWKutp8xPWP/AJrpMdmC4WKgMLq5ciluJejhJkoSKtW0WpMKGmQg79Wm4NiqrI1qimWqOKOhrI3QnHdK5ohQ2FcxrKYCHeotqi5VqwqcskAcyB86isLT4n2eY5EDstnKxAUi/aOYkgQsN4tSBpS/pUff5Iqz/FuD3sPdNq7bYOGKaCQzAwQjDRzJjSaK2RrhYKhQl/DujZXRkb8LKQdfIia2CDsopNg7gmbdwZSA0o3hLe6DpoTy61WYdVFxwV0Bj3dyEMOcjQh6OY8J9amYdVEZwns/iMRcS1atOWuSVLAqpAVmnO0D3UYjXWKy6RrRZKtfOHcBv3luPbtkpatvdZzouW2QGysdGIJ2BqGVorXdRS4j2exFlyjWmYqquxt+NQrrmUlkkCRrVNlY4WCoocB4Hfxl3usOmdgpYyQFVV3LMdBVvkawW5RUXeHXVk925UMUzqpKEhsvhcDK0nQQdasPaeaq1A4O4Jm3cEMEPgbRjsp00Y9N6vMOqlrnwdwFgbdwFBLAowKjqwI8I8zUzDqrtSHDr0kCzdkRI7t5EiRIjTTWpnb1VWmX/wBKYo58tsPktC+5RlYIhBIDEH3zHue95UPt2de5WlL4Zwgco4RtFcq2VvRog/CiBwOiiqq1F1RRdUUXpoNHXgVzGoj4YXK3xX209YK74TOy39fAVkhcnEH95yNstWCqYUXbNYKMFJ2qldrJdoQe9M9FI9I/nNMRDS0aI2MpCuwL5dtD4TBMbajfzg7HelpGg6rsMhcDRFGlouFXYBgaHrprr5af1r1SkYL0TzYH1spYrFkpOg0nqNNIg76netNjCq8pSB1i2D5/p/XypqL2/cubxP8AlA96W3mppcK1yCslHj1Ci9ZRwgrxrSbw/slfMOKwU01DY5tDUbul37FLCaIVhq+zWUw1U3Ki2h3qLQVTCotALWntbYL8JlLnd4BR3iwku8ozG2M2olB70GkzA4uceqIE9s+1G2bmHe9bvXO7uYtySEJXvye67rx/cQlSPD5UH0d+wVrJdvO0i425bKhslq33alx4zJkljnYkTtLE79aYwzHN3UWute1PDwM+GZpt23uk5P2mKsiyLbk5tLQFr112oDsO8HT8CiEw/tJQYUKVvtiO5v2mWU7i6+IMm/dEyzeUcyJqjh33aih/9x0F9WUXxZtYP7PZteDw3shXvWUPEQSJkmDtV+jvo9bUU+Ie0Sw+BuYa0mIVnw1nDhCbfc2+7PjZQGzeIE6xrA0rPo7w61FT2Y9oNuxhriYj7Reuu9x290Biy5VIvK6ukAAEQwjQAciy4d1gtUWf7GdpRglxcG53l7DtZttbIARzs7agiNwRJFEljL2juVLT4/2i4f7Dcw2HXEq7WrKIbpDKjW3BYkm6TrBgqo1jSl/R3hwVoi57UbJxSXFs3UslbjXMvd959ouoE79QTlORVyrJGjNV+jP2UVDe0HCv31u9axTW3wtnCrcm2b1wW2cs15iY8ebkTGvWqEMm45aqKjj3tFW6mMFkX7TYnEW2LAqCLFu1bTu5V5DkqdBpDb71GQP0tRW432i23PEcv2m2MSlhbGXICncoFIeH0DGZKyYJqHDu07lFDtn7QrOKwz2LFu4guC0GRwuS2LMQLUXDrI3CrpvNajge11qLzmugFF1RRdUUXpdHXglzGomMKP3WqKGsldwJlYbb4flVELj4g/vO8UdaahkKMKMttWCjAqTGqWkg7SsoymRm6TrHIxRY9ijQSZTZShsaTlhoyjQz6n8yasMYBquk/FSSOsJrhONAIB42PMjmeusa6Uu9rb0Ccj7d2tnzpXDjoE/sL4GksRKidATlzEj4GgueB+V80cYaQnX7oS7j8yBRkKSSGViRMc2IB25ECrZMM21HoVnEYHtG5XnT6oNTP8jToNiwvMzQOhkMbtwrCIqitNFBU3DVIoKCu1aegYWt1U7Q0rBTIQWPG1W1CfETslzLW7VCHqVwrKM1oVb1FoVdKi5UWlWULEKN2IUepMfrUutVpe2dsbOHTCcQSzas3Gw9m1aa13Vpe6Lp/vC3ApuORO0jVD6nkMc/MDfNaWa492Cwdm0FzvbbvcLatYl7qFMSL7KLjrbHupbVi0/u0duKfeuvd0VUpXexti1j8HaXDXbY+1hQ929bcYi3aXOXNr3lBK7xljTnAgxDy068vJRLfaNgbGFv2MVhlFwXbt2+Ls+Cbd0xZFoABVTwidzHrW8PI51sKtFdieyeExNnD3cWLr3cVexPiW5lASyhLOwjXxDl+IVUsz4zlbypUgPZpkv49GvKrWcJhrxAKggqueCynRmJus3qPKrmceysc1a1PGuCYfGXeH2iFNt7F7Ei9bWzauYk6MMOFRQqEBh1MDeZNAjleyyPzvUS/DcBwuFv4i6tuO64bcvXcPcZbvcX3gLbzEanQ+Y+NadO5zQD1VLLe0ewtn7FYVVBt4KyXKgAs9zMWLEbmFG/WjYZzi4kq16jw/g2EFrBq9q0bmFOGUjIk3XxNlVHeaeLKXL6/hpR73Zjruos5hOxdjH3rl7Jo3ErtpgjhFt4e0jwAoiGYquwnxUQYh7BXcqSzA9jsI/Dr+Ky3AYxNy273CqBLbHu8rKrKWiPC8EnaiHEvzD3KIwdk7N17Fhw1w4fhyX+4tm2j37twnwBwsx4QZMnWs9u4WRzKip4L2Gw93FYjNYdbVruUNk4lWa29yM0vZVswA6lY1k9NHEPDR18FKQ/HeC2MJguJi0MwOMs4a0z5Syi0M7ZW3GpZZ5gCqEznubfJWvOK6AUXVFF1RRelxR14TKVG5tUTmDid2gdWgUFNUV1gj8OaorlYmF4lJAu+iYWqGVTYpP7T5I21WCjthk/tKhjbxS2zxOUEx1PL61QGq0YZANQsffvFNfC73FOYsA0SY5+62mhGo0iof3Dl2AR2/tbalM+y3Zt8a5UXETKASWBLQT91Rp8yPjVTSthG1rqxxuLQSVpcN2bweHxluzdvNeYqxyMqhQQsjvDm5iSABy15Uu6eR8ZIFJmOMjUFPMTgLqEth0sPZZQFUGHgwQ6uRBiZAJ250qcrhTrtGMjw71rtJu13ALRcPbQJcaC2UQGk5SXUGCdQZ5RQXSOB6o0Jtpv8/0sWmhIJEgkHToSB8xFdbDOzMtcniLI8wkeOVfFTY0YpaMRluYBD3WqLcTw8aCkI+9WQqikLnEKzlWEZ98kvx5rTVcgJbQQLVa0xpDaKhVFaY3KFBqi0KCpc1FqwqwuYgdSB8zFUdBasalE43hHdqWkHLG6xv8AhPOubBjY5nhobv3grq4vhT8NG55d7NciLvoeai3CIZwWAVFBZsvJpMAfA1YxrC1rww240B4f7Vv4U+OV7HPFMGYmjz7lGzwoOxVXUjJmnKddYykHY1p+IEbM72Ea1y80GLA9tL2cbw71c1gHyrr5qN3hLL3Y+9c0iNo6nnWo8XC5zyNmi76qpMBKwR3u+6HSl9xHCcrIMwYO2TNGxBAg/wBcqqPGMka5xbRaLo9FufhzonMAcHBxy2ORBohSxXB8sS0y6pqpGp5idxWYccyT1cvK+R8+i3iuFuw7bLv6suoIvvF7hRxPCcouFXDFILjKRuJkHnUixbHFtsoO0B0Un4aYxJleHFntCiNDzHIqvDcPDIHZggzZV8M6n02okkzWSdk1tmrQYsHmh7Z7g1t1sTr7lMcLh+7LqGzZQoG4ic3pH5VluLbk7RrTVXf0Wjw8tl7FzxmzBtePPw12U7vBIKDMPExT3YjfWJ1GlYZjWSBxynQWiS8MdGWjMPWdl2I9/guxXBsuWWBlwmqxvzE7iqixkcpLcvK9wVeI4W6EAl27suxHvHUKScGk3PH7jAaKTOgMgT51TsbHkY7L7V8xy0UHCnZ5Gl3sUDoTd9AqrHCs6uVYSrMAuWCxUTprof5VuTGMY4At3AN9ATX4ViHhrpY3Pa4WCQBWriBenuvTuXy/w1VbKXWfDAIiQ3M66AVqPEB7baw1r8PusS4IROyOeL9X/u1vuA5r7j+F90A2aeXux8jJEfKqw2JZM7KG17/wrWL4e7DNzE3rW2h7wdR9e5AV0Fz11RRdUUXpYo9aLzr8S4TCPwUXGlQC1J5yxzQOahbqwFnEzOjrKi8O1YrVbnleyMObvomNk0MgWjZ3djmG9I601YI1W43PMVnfVD8WUtYuRvE/AEH8gagoFDb2hiJfushxIgXDpG2kzyHOtwd53Q36OHuW89lmDbvrl7ZAhX1Mg/T9aTxjhQC77dlHAcUs28W99sgD3HKu6XHcyTrmTw2EAgSRsNyKG+ywN6J0w03YknpyW04bis5fQADQgGQrKSrKD0gAjyNKkUgyty1+afl2gOLsO+VeZQ/DxCPqD8jQpDstxD1SvPO0GGyXnIgBsrgfxgkx8QeldbBG47XM4hlJyuND/KXZvSmiCk2SRNbQOioumqoqxLG32VRzqELTcQOQU3as0i9qUvxLTNWFYcSCUAxrawHHqq2NZRAqiai2Cq2NUthfLKszKEBLEgKBzM6fWqcQAc2y22703TC9w7GHMDaunPGaEBBjbUCOVc9jsEMpa4abarov9OdnDg71qzervW3L5KY4bjcxbu2kiCCbfiHQqTrWC/ABoZmFXY338UeuIueZCDZFGwNR0I2S7EYq8jsHzK8ZGVlgqN8uUjSmWYWAspo0Ju+9KOxmIzlxcbrLsNulVVLsFevMVS0GYqDlVVkgHc6D6mrlgg9Zz9L3s0qixM4LWxk228tDa9/9o25gMcAJt3WAIYaByCux0k0s04Eu9UgHbekzI7Hhgz5qu9daI59UsbG3NRO75zoPeEa7abDSm24WIUQNhQ8ClXYqZwILtzmO2/VSv8RuOCGbQ7gACfWBJrLMFCwghuy1Lj8RI0te/Q76AX40LR+F4fjEWVs3Mp1ylJPqEPi+lCmfhJH05wvxr3WiwemRMtjTl32sWOevzSw4h1uZyTnBMk7g7ag7elMiGPs8gHqlLGeTte1JOa7vnaLtPiXdUVXLznVQkEyPfiNd9zpQfR8OwFx2235dEU4rEvIF88wAAGvXQb96GOOfXxfeznQe912ojcLFoQOVe5DOKlojNu7Mdva6q25i7yzmkZ9SHQeKABMMPSsNwsBADf6dqP2W3YvEW4uPt72BrXiOSoTGsNmA8WfSN4iflRDhWO3F6V7kNuKlbo11Uc3L2tr8uWy67i3Z85bxCNdNIq48PHGzI0adFUuIkkf2rzbuvhsr1u3rx7tAXkyVRRqerZR9TQxh4YTnPLmTt5ojsTNMMm9myAALPU0FVj8C9lgtwAMQGgFToSRupPMEfCiwzxzC2G0KWF8TsrxRQ9FQ11RRekCmMhXmDjWf2/JfHFWGlV6a0/0/JQAq8inpo6Im18ayWKv4gBs34pjY+NDLEQY8/wBvxRto0MtC36Y88gr7JlgDEHeZj4gHWsuFC1YxT3GtFieOWSt11MnKxHnA2+kVrNo1wRCzTVaDsn2pfCaBM9tiWKzDeIKNDtplFBmhEmtrts1aCF6jwS/YuWlexGUgHlmE7h/3us1zXhwcQ5bLncyiBaVRCgKOgAH5Vm1RJJsrFXuJq+IcrrDAE9FthhA+LE/GhPBJtdBkVR6pB2iYXbaOB9+6F5SA0AA/3SfjXTwHq2PBcHjUd5eqzoNdIrixqq4ayjBQtisuKNGF1yspkJbcO9XzRGeyUG9bWQqWqkQaqBFZRQFFqpEARXA2jE2f+Yv1NBxP8l/gUfDGpW+I+a0r6TPKSfhXjgLX058gY3M46BUYLFpdBKGQNDptP86LJC+Os4q0vhcbDibMTrpCdprJuixAm7n7kHqrCVDHnlMweQaOQrp8LxGTM121WvNfqDCNErZGDV2h8U0s2Vsp3Vr3R7zc7jc2Y9Og5CufisS7EPzO25Dou5w3hzMLGNPWO5XwUuumg+0OBF+213/j2xmJ/wDVtjfN1dB4p3KggzArrcNxhY7s3bHZeU47w1rB6RGPEfVUdl8ELdsXyAbjki3+4qmC4/eJBAPIA9aLxTFEHsW+/wCyFwLhzZSZ5BoNh3pmTJk79a4my9gELxu2twWrlwS6XbSlub22aCrdSORPIkdI6nD8S9tx8qNLyvHcDG1zJm6WaITW5inZ4LH3iInaW2HQTyrl7hegMMbWZg0WG7+5I+zuCFtO/YftbhY25H+zQk+IA/ebkeQ9a6mMxjsghbyAv7LzfBeGtkJnkFjkPqiuMX5sXO8l1GR4Ovu3EkidiVLD40tgnuZMMvPRdHjsMZwuatiPLoj8ViCWIOVl5AqpWOQAI2iKXD3tN2bTzMJh5I2+oCKSk8AX7TbuqoGHMu68ka3vb15McpUHkxH3TXZZxG8M7MfW2Xl5eEPbjRE0eqdb7kyxGOaGLuY1LdIGp+FcUAk0vWPEMDTIQBQWCxmKN12uHnoB0UbD+utepwUHZR1zXz/F4h2IlMjufyVVOJddUUXowpy14ZfGNS1AvgqWrV9s1CsFH2DQ3IrEZbahFHaVfauwdBJ5dfh/X+uCLW2uo6LK9p7h+03i2+c/Hp9IqmUyNpXVzZjR3QuAvbztNYbbtSulhXGitJwAEXEa0fHOi8ifMdKDNtqujGW0bXo/E7N5rBl1VxDGNBA1InWPXypEVaDG+Nsl1ovJ+G8TnW4O738cMQJ9J1H5jfpTsLJuzVHGNY4UdFoOKcOa5ZtpatEqs5WLIPDA11P3jJjypnBv7NxLzS5fFGOxFZRfekOI4JfXQ229RqP+ma6InYea4/okrdMqW37RUlWBBG4NaDgRYWchaaKigrLkZiqu1QRwlp2NaO6LH7JQj1pZAUCKymGilW1UthQNUtK3hv8At7P/ADbf+daHP/Kf4H5I0P8AMb4j5rXtZzsyfjzJr+8CP1rxse4X0XGNLsK8Dol/BuHGxaIcg3LmQlR/wwubQnmxza9Iro8QxbZ8rWbN59VyOBcPlguaTSxQCsN0facOnP8AbXP8Np8v1/Kl4WnspHDpXmQicRe12NgiPW0VaSSB1IHzNKruvdlaT0BWX4Tjr93EIsk5ngpGirmgzpIgc/Ku6cBA3Dl5003XiIuMY1049a7O1Db871q7BhxGozR6gmCPQgkfGuG00QV7HFAOgeD0PyQPC2nD2P8AlgfJmB+s0fF32zie75BIcDr0JtdT80PxrE3bYtm2hbOWEwTquXwiOZzbUXB4UTk2apC4txSTCuayNtk9Un41icSFVbts2tQwJBElek6b8q6mDwUTZMzHhy89xHiU+IjDJGZa15rYYo5bjRoQ0+h3/OvPle1g9aFt8wqyxdtdSSB08htsKi21rY2U0UAsxiuL5kxKPKkwltYM6P4s3TQc67EOBc0xyDrqvG4vi7sSyRjqA0oJl2fxfeWoPvW4X1UzlPwgj4Cg8Uw/ZyZxs75811eAYztIuxdu3bw/xsmMVzV3yUn7RYibAymQ7BSRzAzEgH1Wuhw+HNN63LVec49iQYGtYbDjy7lmq9MvJLqii6oovR4pwLw7gRoVB6ulAvi1KVlXW6lIZR1hqGUVhRdtqwQihTzVmleqVdo8LmBvSBAAaecaCOpiB8KA8Oy5Qulh5QRR3CRYI7+evl6T8K2GZBS6eGddhe1dk+C2bFlSgl2ALXCBJ05fhXyFcuaRznapsnkqe3nEO6w+XWbrKkCZK7tAGp8IjTrUgZmd4KcivHcRfCYhwyDJcPeqFMBfxAOeQK6Dq2vSnAaHghHZafgOMRVZlEmF7xtALZlhooEsFgmTBnpNBfG9+505ClbXsab/AD/SJwvGC9xUBg65tFAGsAKJJlhGkyINSSMNYVI3lzwOSp7VYOV73SQQG9CY+Op+VEw0muUpfGRAtzjdZumykmhD3zvUARQl/I1Z3Rox6pQziorAUu4OUty/OsZtaTAbpaFdY167Vdq1UaisK/hX+3s/823/AJ1oU/8AKf4H5IsP8xviPmtXd3Pqa8aF9QbsF8R+YgwxHlKMQQfiK05paaKDDPHiGZozos/2gsNYxC3kZir+O0WM5cphrR/hJjzVlPOvQYBsUsBZW+68LxAT4fF2824agnmOSc4HFC6gddORH4SNxXExOHdBJkd7u9e0wGNZjIs7fAjoUUXUNcdUCNdg3Cs+IieX3ZJJIGhNSTESSMDHHQIeF4XBh5DIwan4eCXcU4kLKzu59xep6+gqYeF0rwAscVxrMPAQfaIoBD9l7+awU52j9Hk/5g3zp3ikGR7XjmK94/xS5v6dxNsdCeWo96cW7zLOVmE7wSPyrlr0ZY124tLeMI7HDp/w7l9QdfvDKBpylXOvOPKunw4VnfewPyXmP1A4ukjir3+J2TPEPmdj1Y/U1zQvSsGRgHQIPCYtbmfL9xsp+Z19DBoskL4wC4aHZLYXHw4mxGdRuED2twecDEj3pCXvMn3LnqwBU+ag/erscLxNjsnctl5XjeB7CXtGD1XfAqnsg+l9eZFs/wCFiD/mFXxgftsPf9Fv9PuAxJHUfJPQJn0P5GuE3cL1WLvsX10KxT48tYtWcoCpJnmScx/8z8hXqIsNUvag7gfJfPnTZoWxVsSb8UNTqAuqKLqii9l4nwcKmIu5mlMQ1oLl0GsyWnTQ6aVIsSS5rK3F37lw8Vw4NjdMTreg8TSz9wU6FxspCgtWqpEWlqiVWQoq0KyVprCiUNYIRQKRjYbKua6wtLEnN70cj3Y8UE6AkAGRrQDK26bqe77pxuDlLM50HU/ZI+Nqr2iXLKVYBV01bNrIk6BAdRsZrQccwA5okULWCydU97JWrb9zbuW5U+Bs5+9JKlVjQqTGk6b60piC4WQV1oa0Xp1nDBBA25DpXNJtMnVea+0vEs+IW2NBbSR63Ocf3RT2FAyk9VsDRYjil8ulu4SWKlU6wCIywNd9ORHwohFFCGhVtloTVhqBrr4dzlk6jfXrzjet1QKWPrGm7/I+PTmi+E2v24YCR75OvhB1E9QQNCYmecagldlid+bI0TXGYB2p5nvPQ8/Fa3iAzowE+JSPTTf5/lQY3U4FGey2kLEukSDEjeCD9RXTsFcoMrQoPE7VEQBANzqFGYN1RlkxUJpaa2zSPv2NFHIax16Cgg80zXJK8XdzHyG1baKCydUK1aUU8Cf2tv8A5if5hWJPYdfQ/JWw04HvC12KvKtxwxGmdyP3FJk/SvGtY4jQdy+kSYyKJpBcMwbde5Zvs9xI5ir7XWLejsfyOg+VdzGYLNAHN3aPMf4Xk+DcR7CYsf7Lz5Hqi+1d2LdtOtxm+SAH81+QpfhN9qSNk7+pS3NGOf0VfZlz3OJj7qhx65bn8hTHFmgmMnqR8lz+FSuYyYD+1SXFFOHo5klu8tA9Cc0EnyH5UtNhrxYawcgUzFxAt4aWvJs2Afis49wsZYlm21305V3YsOyL2RS4Mkz5XZnmym3D8Y+GV81l/wBpkgsCo8JY8xrofpSeNw4xWUMcNN9U/wAPxpwTjIWk2K6BaKzcLXVQDRrAvg8/E2gj0NcN2HLWuJ3BpelbxcGYCvVLc3ftaX8YxOUYW8AcnercnyUKw+ME01gISXvYd6I81zOM4tsnYyN29r4q7GcRHc3rlk5u7IWeUswAPpr9KWjwr+0ax4q10MXxaM4Z7oTZFDz5pJ2axGS8qSIuQhk6CSCG+BH1NdzHYcOw9D+nULznCsSYMUD10PvTriOMH2W60ZlcvZEHSQ3hafVQ1cfDRPbO3L0BXY4hjo58G7M3XNQ8RzSrsm3/AORl/ElwfJS35rXY4m28Me4g/GvquRwh+XGM77HwWhw+MTvUXMCSSY8kOs/I/I154RuourQbr182MgP7WbVwNeRWFURpvEiesc69ZCbjae5fPyKNL7RVS6oouqKL9GcIxtviBxtlUNtbqpcGaPDdAgnT+BG/xVziHQlrjy+S1PEHx5b/AArz68OR32+VdkFeadFrSoArVrHZBE2TWSVBGmOBtqzKHbIsjMxjwiQJ1566UN7y0WEaLD9o4NCIs8YbC4tltWreITOUsucoYwYOVgMubcSRr5zSbyZG04kcym2x9hIC1oIOx8N/A+Shx7j164wF66Gtg5u7QQ2uqidvw+Lox6ViFgYKA16okkhefWOnQJDij3xtooChQTptBOmUFjyBgHUZtaaDstuchxxmQhrQrcIXS+jvcKWrTK+S2ADCQSCYk7GZkeKkXSOedAut6GYhmkNBe5LcDKGUyrAMD1BEg/I0nsdVlZntB2bTFuLguFCBlMCZAOka6HU0aKYsFUth9CqXmHazg9u1hM4SL1q6EvMoeLilyRIbRvFliNo+FGDyZO4iwtOjBGblz/PeERwd7VyyAyKrmBILSxiWkyfugkADQyB5MFzrSjo25fy/JGcGtgXsqPnDhwZDDKADuZIzajSZA3AocoBjJWo3+sKThBKxtoDtG+vy/wBKUjNjVMvFOWU4ukXW6HUR/XUGulG62rnyMpyUYs0UKAKjCopJDyJgAjkTtPWsPJGyNEzNYX3DYaCS2wkfI7+kisudYRGN1V94jedKwFqln7rySepmjLNqpqtWvuHUl1AMEsoB6EkQay4+qVbRqFsOJYGzdJR0PhzIrqxDxJ94mQ+snUczEV5OHFvj2qjyXtsVwmKSLtC45g3e99Es7M2bYw6XciNcLt4mUHJkywFnQbzPmOlP8SxUoeGNJArlztc7gWAgmjdJILIKl3BxF+4Lv+xsNMCQXZwIXNyGknyHnWGPGFhEjPadp4d6wY5OI4sxP9lhOvOr2TS1dCeFEtqv4AiwRBEMN2EE7nnXPfNI85nOJXoWcPw0bTG1o1FHqQgcavdHCi0ALBxCF7e+R8ykBSdcjAMRMkEMJOldGB/b5nOPrBpHjoV5vH4Y4R7I6thcHD4WERxXij2Ua4dWXQGFmSY96JHzpDDsfKRGCde9dviDsPhYu2MYJ5K03SUIuZsty3Lo37ySJB2YGCDuIqNzQzeqdQeSufs8XgS9zasX4JN2RvMUuXCxzKLFtW5qoFw5VPISq/KuhxNrWhuXTNZPjp9yuPwAdrK4ya5WgDuCZDidwYgWZeWXPM6GA249FO9ItwxMJlB2XVfj4RivRXM7r/OSB7QLFsJZVFOJdUdAIBYEFXQD3c0wRtIkRNPYR/bEdodWa33c1xuK4b0QlkY9WSvcQmViwmHXu7YXTRrhAlyNySdlnYdKTxGLkmfdkDkF2cDwuGCIF4BdztQx2G7+01oEBjDW4CgF11CmAPe2nrE6VMJN2cwc7wQ+K4BrsMeyFUc2nNBdl1CYfOAA7XHGaBmCqqCATtqW2607xWVxkDAdKB+JSP6fw0b2ukcLIOnkr7OOR7ty3kQsviM208W2b7u4LUkWzNiElmtt05CcBJiHQNYLHx60lHabBWkCPbUIWJVkE5dACGUHbmCNtoia6vDcW+S438tlxuM4BmGeHR7O5dEirrrjLqii6ooveeGcVycMuspm5ItEhYKC5IkkCDpMHqaUMeacA7b+SrEuLI76rINXRC4ZaqxVqqVluoqAR32VjaNyBkDhDqJJImAu50M9POaBI8A5ea6GAYDJZGiAGIXu3UqDI0IWY1IOYuDoJ2UgT50Nxs/n5+dEB+l0LS/FusKPva5hpECYA1PIc9tBVtaNUMAupMVTIEKJo9tD96JBcaZhMEKOZmDtWT6x3XTwDgwHTWh/krYdl8VZcZc9tb0lQp000gBmkOp1bfckRQHxuZrWi3NiWTv0Pn81qbN9UsXLKMpuWrZOUfdBDRHkCCPKlXC3X1RIuRKjwPEqbbCfcJBJPTmT9ap4NokrfWsc1je2+BNzA4oloYRcKltAGuKwA9IHxLCitbme0e5aa8Njc081jOAWMyFgQAiGWJGh0VdG6mNdNgfVy6XOeLJpaPsrZYOzEHIoGUHkW18J+8IjX85oOIcNAN0WAGiSmhcgtuF0HkDP8opUG9E24UkHaQe6R1j6D+VO4c7hLTjYrM4pqaQQhwdNdsyz1jXasOTEG5TrErI9aAFsGklx5yrlHP8AIURu6hNpU4oiyRoqjVqBfbDQ6noyn5EVlwtpC0N1uL7ZbrGAYcmDsYY6EdK8UNF9MDRJFlOxH0Q1u2qIEtoEQScoLHUxJliSdgN+VEklfIbebOyFhMHDhWlsQoHVUcNeVvnriHB/uIoB+po+JBDYx/0/Vcngpa+SZ45uVVnAOMabjg92trOh+6QyBQAeZzsZHVT0pi4m4MkVZ070mBNLxXW9CfL/ACp8VuRanpdsn5Mf50DBX2tdQfknf1AB2DXdCj8VfCG4TlyyScwBHhbMDqORE0tGXAjLd9y6U7IHwh09ZRR15ITimGuXrVwW2m4RmjncX7yr+9Go6gEDlRsKGdqO0SXGO19EqHbnXRL+yRHc3Y/Hb+WW5H5Gujxgasrv+i5n6b9uTwCcd9qBC5srKGgZskyVzb5ZafjXJDn5KvT4LvmDD+kB5Az8kBirbLicJcaO6zET0ua6N0MZSPU9DT+EYDDIW+1S4HFnu9OjDx6ulfnirOKYJ7tm4iTngNlG7hSCyr1aNQOeUjnS2DLO1bn2XS422R2F/b6610RODtG2llToyombyb3o+EgfCqxLmumcWbXoicOY5mBHadDv0rZB8EecOp5G5eI9CwomNBztv+0fVKcAoxPI/uRYtWw73VUi46hGM6aAAlRGhbKJknnG9DdiHuiEXIJuHhUceJM978ulrOdqLrZxaZfcZnVh95LirlI9QP0611uGwZaladCPivNcWxb5n5Hii0nySauwuSuqKLqii/TnZCyuIwDWXtm3IKFYIiRIdZ11nMD1FcuYmOXMCrkGYUV5pjsK1p3tuIZGKn1H6Hf4112PDgHDmuO9mU0UNREOlIVSpFYoj7oYAeE+7y8RJP4pn4QOVLE3uu3hmGIaXyOm/ffglRwhJZUKtCtd57A6ghQSGGp6QN9a1mG1a7LnzR04gd5S5LhzhiToZld5BBka7/rFYAo1SFruj24gqvc++2wOhABEkhv4tdIGpobCc2uw+aaaWiJw2cffpsU17OYcYhx4AwY5SWy6MBOVVnUxl/rc02IayMlpSkGEkkkBcNL122TvGcWuYVlm2FUAZhP3QGUg8oKtpB1Kg6HbmxND769epXrJGMLLafV6d3zsIaxduFGtFxlxNtNBDFsylCYOkEnXWQV1gGaaDRvWy5+IlAOUbhA9pccFwYQ3MzXFjwiM2W5uYmVyoCRO7CiQs/cutvslJHktoJN2YxbpbZV7tixFqMpLQw1iNMpnUnWVqnM+Gqw53MDU1/lbPA2RatrbZoaJKxOsmcpHmT86Qe8F5cm2MIYB0Ubl1WMaHc6aa6DcfL4VkHZEISvjVlnt6CToYHlpET/UU3C8AoErbCyONBUtIIjQ+p5etOBwS4abVN+4MpURBiSeZH4fL/Ws7m02yMNUl4kQIiRHxrOS1HUBql91yxk0SqQwCUO1RXrsq2qLVFVs0VFS2fHD4L5GhyMwI/hzafCvIRtHbAHr9V7vFSOHDs7DRyjUILs5je8UKZzJEk8wW0Pry+VN8RwnYvzt9k/NKcF4j20RhkNuAOp5j/CA7O4iL9y0drjvHkylj9RI+VM4uHPhGSDdo+B/PmuVwnF9ji3MOzr8xZH54JvgMYzqwOmW8bQWTBbWIHUwflXNnwxjykagi13cDxRk+YyANINeKz/FOMZ3VVHgS4CT+LIeXlvXTwGCcP3HcwuHxjibcSRGwaNPmm3avHhVZRqbubL0yk6t6QdKRwMD3Sju3XS4vjIxhRENS4Dy6r7wfEnuMOSdWuNaDTsVkr/L4CjY7D/vPLegd9/ugcM4lkhZFILBJbfy+yn9rUYt0Ag3kRmjbvVzGQBtmBJ9WqnB82EDj/Qfgrw7o8HxJ0bfZd8DvSC43jO7fD3F1A7w6feH7OR8RpW+HwiVr43c0PjWIMeJilYdhfxTwoj57THwPlBjdSRmtuOjCQfMSOdIxPdDJm/DyK62LZFjsOQDqBY7ku4Xj89nvHIlDlc+YiG+P5g0XFYfLIMmztR9kHhvEmuw5Mxos0J696r47jMll4nMXaz6Ee99D9amFw5fK0HbdC4pxJno7mxHUkt8t1b2f/3RB0e4P8p/WjcUAE48B9VX6d/kOHf9FDEYsribSbrcUKR0JdgG+oHwrEGHEsD3c26rWK4g/DY4MOrTWnS+YXdp7QawGPv2mAB6o5gqfRyCP4m60Xhc5bJk5FL/AKgwooTt8D9Fk69EvLrqii6oov0x7NuMC5a7lv8AaWgFn8SfdPw2+HnXNxUeV18irJtthJ/aZgh9pQpGe5bJIkSShgGOZKz/AIKPgpPVIKQxTaIPVYiujaUWh7KcFN4lyHULqrgKV0DdeYMMCJ93YzIUxWIDPVCbwuHDvXdtfmmnHezVpLJ7iTdAkKWJLg7kK255yvTWaSixTswElUV0XsAsjdecY+QQ2hAA6wZ5fIGaczUaK5+Jt5Dugr6qvh1451ChRBDSSfeA0k9JPKduXO2EnRLk6KniN83cTdfTxPEHQCdOcwPLlVNjLtlrObtars8jWVWZgEvKyCpPI6+UDlv1oT2uogaroxANGqv4zxpGU2RkINydWOhAIOcGCSVOonkTVRwuHrOFVyTMUwMlA6/n5SUvxc5SpHeC1qpkAwNNCAJ2PzPWjhuX3qsTHmeXA6jmsfxbjxvOIUhRosmTqdZ5EzVCVJtb1XonY3ALbw6X3KhyGyDUGDpLSfFPIwCJO42VmmGbswUWNh3O6Pxl894k7kn0Mzv5T8KTdQBKZ5UENhbqjUDQoHMciQN45zI9aqO9lbtUn45xrL4UMEgS/IGT4QdNIG9OxR9UB2iyXELxZhGgGsefM6nX16U7EytUCU9FA3NJOlacKRmyDLZXwvOsR5dKg2Qy7NqoGoraqTVqxarJqlq1U9WFS1j3++N9bRz20whlgDo+UqFJ5EjWPI15p8OR3aHQ59u4r0IxrnRHCggt7PcdRVo/g3YPG4dPtVxba2jb5OCTnylfCB1in+ITRvhyc7C5fDJHMnzN6O+RQvBewePQ2MW1tTZYi6XV1OVX1llmefKaJNJG3DujvlSBhnl0zXDe7SHgmPvm4lm2ivcfEi4AdCbmqhRyA1NZdhBJG12agG15orcTkcdL9a/LknGJ9mPEwHuNhlRRmcgXLcKNSY8WwFMwzxtaGkpUmySk3aK34MG3XDqv+HKfycUvhCPSJfFOYoftxf8At+qU2rhDJqYVgw10BkaxT7o2u1rWqSge4UL219/VM+JcQC4571kqwVgVO4MIB8t6QwUObCmN2l6JvFSgYoyDXW1DiiH7Lg5/DeH/AF6flV4ZuTFPb3D5LE1nDx//ACHxRl3iSucY6OUBtWckwCWt90pj4BvnS0mHIDQ8f1nyKYjxBaZDE7do+FBU8I0weMHlb/8AOj41oD4fFCwx/ZmHcPmhuJcRF5NRDm/dukD3QLioIE+a0SDCuilHMAVfvQ5ZhIzvLia9ybdncWvcG2D41N25H7oRTPzEUjxWJ3atfWlAe+yuxwjEsjw8jLpx1Hks3cxLuQ7MSwVQD0y7fGda6uHw7Im+rzXDlnkmcHvOunwTntPccMtvN4XtWHaeZCmfSWE/CksHBG5xcP6XGk3i8TKQGONhwaT40kldZc9dUUXVFF6L2Q4y+Hvq7BgymSpEFkY6gA/1tQXjtAWlAwsgc0t6Jzx3HPir32kqFDkqqn7qoAADm0Lbty97TrUYzs25QhStLyegUeFpZNwd/BQwJzECTuTlgwPhHOap8sgb6m6HFGzOA8GvH80XpGAwiYf3FlHVR4TIygGCsmZM666+elcSbEX6zjp1XXFlobW2gQ3aCxmwd1UJOVSyEmGtlNYk69QBHPzq4w0yCyPArIvkN15Rgr2dL1tg2gFwbQGEiWUgysMZIEjcV0Z7YWFvge8b+fRLx1I17XaVr4cvqluGu9zc3DeB1kCQA66FdtQZ1G08oimozmI5JJ7ct2lmNm3dYCQZ+O3+tZsg6LOQndM8FxC84FtTyCiDA1nVvPU+evnRrqy4Jpkb5SGhTwdm6neotzJnTK4kQyhhMk7DSZEnbrWjloOOyC1ru0MbbzXXT5+d9EfxrC27OFzKFPeXQmbWQFUlgDm0k5QQdo2paGRz5NdAPwLq4q4xlFa/h+Kw2Nw6gmJXoJnnRHxgFJN1C9P7L3Vv4VSCO9QKjc8pUmD1IYbeprnYlr2uPMJ2IhzQr+NXjZt52gFQdNDJOxHzoLQ53qdd+6lYoanl0SHG4hrdkKpjNGaN4KrA8hH1miwMBcTz/PitvGl0lHG7v7Q6rBJ67eH/AE+VMwNoJaVxshLC4iNSRt8OXnO9ONOXVLkGkOiZm12qrzFYrVXjat0ttIpQNRFCqJqKwVUxqKWq3OlRWv0twLsnhbvCbOGibVy1bdntnKzsygl8w5kk/AxXFlOaS3cira9zbymr080p7X9m+JFx9kuJcwq21RcKWyHwqACWIhzIBkkVmQMkiLToeqJhZRDIHEWNR5ikiftpfwGBt4TG8MvhVti01zvAEbSNHVSoPlM0z6O2XZwQY3FhBboQsh7I8Cl7jCMisLds3ryqxzEKJChm0kguuvMimZ/Uhy+5Uvee2mGu3cFiLVhc1y6htLrAHe+EsTyADEk+Vc6MgPBKteYj2I3XRO+x4lFyqq2SVXbSS4LCAOQ2ozZ2MkL2t331RHyve1rXHRooLzDtX2du4DEth70EqAysuzq2zDmNiI6g10YpBI3MENbDs17HMXiEFy864VWAIVlLXIO2ZAQF9CZ6gUCTGMaaGqiP4p7Nna/hsAlxiiLcdsSLYKrMnKyh9DMCCaSjlcJnSkaEBMSSMMDGDcE34LK9uuwGI4aFa4Vu2WOVbiAjxQTlZTqpIBjcaV0Yp2y6DdLLVcN9jF29YS4mNQW7yW7kd00EMoZZ8evvUtJiGE+s3bZaDnAEA6HfvWQ4X2KvX+I3MAjAm07q93KcqrbMFyJnUwAJ5006YNjDzzVLZY32X3OHWb+Ja+LwFp0KJaafHAnc7elczGTmaMMaOYTWCc1khLjWh+SwfZPsndxuL+yKe7YBi7MD4FSBJXQ6kqP7wrpulEcYcUoDYT72jdkruFIuX7lsBUt2bOXU3yslmCzNsLOszuBzpTA6Od3knwR55hIW0NgB5LCV0UFdUUXVFFveKP3psKiqrW1fNDCfeLQTME7mATvpvQmtcHErlF9AEclG1jGQjLqoIVlJaCA0xO6jbmK0671RQ8xWBsdCOvNPMFluOqW1h7jaa6weQYsBH1ny0rElNbZ5Iuj3ADY6/der2yi3MgIOacyGN/xARAMTI8q8+2+0Nbc10zeQXy2WW7aXrduywtrDXCEMMYicxMLoTpB5a8+R8KwulFDbn+bobnUCVhrGJyM7qJbu2AO28ba/Tpyrp4jDAxgHmRaTw+IcZi7uQFmyodDcL25Lmcub9pKiCo8Srm3BE6jfWtNBFjoqlaN+R17vz81SK/l765mBYHYq8akAySwJI300PnWZM2bT32P9IbNDqnOFwea2GNxbSqZ01kqq7KCWO8knwkk0VzyJMgF38PzzR43UzNt8/wA+Cq47wFgBfVw9pYBdJJnqDqCZmDP3ajt/oiySGRwc/p7z3pZjuJ3e4RGKlUfMp1mcoUKZ3ELV1Rz81gkkUlV3FZl92G6/y/rnWjJmHeqa3mjOBcZew4ZGIOgbXRh5jn/UUM0/RwRGPDHfmy2HGset5RoQSDqY96VOny3PImgdiWmwnxDnB115BK8KP2cciII+P0MfpTBiafWG4Sb5XRuMb9vl90LxGyWnTY+Fuo6fH3qy0ZaRH1JtWmx+iVd006A/HT68xRgCUi+StCVMyOc8/Sf/AIrYFIReeSgGrSuM6r61YTYQzjWrWK1VbVFpHdnuFHF4qzhw4Q3Wy5yJy6EzEidutZe/I0u6KL2Xgvs74jglP2bihCiT3XcZlJGsBXuELPlFc9+Iik9pnxV0V3YHt9xHE4hbGJwJAM57ypcTu4BPjDgjfSAQaqaCNrczXKAr0LtBcsrhbxxGXuRbbvM0QVgyCD1pZl5hW6teRf8A+deHS2KxBGwSyp9fEwn4J9Kexztm+9UE99vfHXsYWzZtuyNfdsxUkEpbAkSNgWdfWhYOMOcSeStaj2Y2HTheEFxmZjbzksSTFwlgNddAwFBnIMhpRec8ZdMV2qtW3AKWiqa7E2rLXR/1mPhTbbbhiR+clS9b7TYi5bweJeyCbq2brWwASSwQlYA3MxpSMYBcAVa8u9gHB7ytisTcV1VwiAuCDcYEsza6mJAnqT505jHNNNCoJp7feKomCTDyDcu3FYDmFtyS3zgfGsYNhL76K1pfZXje94ThD+G33f8A7TFP/GhYgVKVAr+FcFs4Fsbi3YA3rj3rjn7qLJC+gEn1b0rLnuflaOWiil2F7SDiGGN8LlHeXUy9AreHN5lCpPrUlj7N1KKXCez9vC4jG4skTfZXLHTIiW1BBP8AEGY/DpUc8uAb0UX549onao8QxjXQT3KSllTpCA+8RyLHU/Acq6kEXZtrnzUWYoyi6oouqKLdYrhomV+KkmD+o9K04WuWR70HibrE+Itm55o125E0LIRosSSF+rjrzT7gVw2mt3nTUECyNdSIliQZgA76yW8qBKC5pbfinYBlp7hvoPz5r0nimJXD/toCtkBO0E5QFAzA+9pI0Iyc65TY3Pkyt1Hy/wBLqGUdmc213f58Fi+1fHExJTIpGXMWYn3i0fSAK6uCwboR65srlYrEh/qs2+aVcKUNdVTENMyYEBWJ1gkbbgTRsaXNizN5EKuH0Zq7ij7GCyob5uHwsRaKQfU3AdGkFvATsZkUg17zMBl3HrX9K6LrnDCZho6Da+lc+4rDcQtFy5TNlLHTYDQHUdYb86I7+bl5rmPYeyz3ou4dxU2GHgRsuwZF19W0caidD1oziQa9yEndvtOXtvayKiMFnVzMHYhmIO45cj1NbbTnXzTGHLbp2yjxXBKcKIAHimA2vhjcR4Z1ieoNWwW/KSnsU5pjtra2/wBrMX8JAAAYCJ2Oo6/McqK6MAUFz2u6qm3h290Ccx0EbxQXNIRae8ZW8/z7rUsh7lLhgZQEuwRoyiAxj8SkGY3msk1ouphn5LD+X0++4QnD8YHzLqIMr+8DAP8ADGhj1orL2XMxcomfnArkrb7aURKhCKBqSdv1qEoTazEqHFLYUgKZBEx51lhtEkbVUl61sq491NqwnAELdOtaCE866KtjUUtdh8Q1t1dGKuhDKw0KkbEVRAIoq16Nw/2145FAuW7F4j7xDKT5nKYn0ApR2CYdiQrtEXvbjiiPDhsOp6lnP00rIwLOpV2Vi+1HbbG4/wAOIu/s5kWkGVJHUDVv7xNMRwMZsFEb2R9oeJ4fZNmwlgqzlyXViSSANww5AVmXDtkNutWgO2Xa+/xJ7bXxbHdqyqLYIHiIJJknXQfKtxQtj9lSlpcL7ZcdbRUW3hQqKFHgfZQAPv8AlQDg2E7lRYnFcYvPiWxWcrea4buZZGViZ8PQDYeQpkMaG5eSi33DvbZjUUC7asXiPvEMpPmcpifQClXYJhOhIUUsd7bsaykW7Ni0fxeJiPQEgVBgmDclUvPOLcUvYm6b2IuNcuNuzdBsABoo8hpTTWBoobK1puyvtJxeAsDD2VssgZmGdWJ8WpGjDSaFJhmSOzFRfe1HtMxuOsGxd7pLbEFu7VgWjXKSWOkwY8qqPDMY7MFFR2P9oOK4dae1YW0yO/eHvFYkEqq6Qw0hRWpcO2Q2VEZ2h9qmOxeHfDuLKJc0Y21YMRzWSx0Ox8tKyzCsY7MFFh6YUXVFF1RRdUUXpZoi5iifh8qlWquja+94AZA5R7x/TXYVQZyW+2Nh3Mbd3L5K7ivF7t/J3jSEUKBrGgiTJMsetVFC2O65rEkrn7pcTRUJdachgRoZ0PSdP1rDwC0gpjClwmblOt/NOMXhsoBmbikIQNZLark1k7MDEgQPxTXPidm2Gh/Nfzn3L00jmssnTodev3Ol8vJZrHcJINp2uAjEoLoUTpPNgYBBg7HnRAQXUPf4LiPglk9ZvM6fnLkrL/Bla4wzBQCo8ROYjqFggaeo005UN8n7lC6IvZHOGIb2Z9rrr+e5GW+CWrdtnB70hR4lJ8JZeYKc52PLWRvRIiQ8ZtPFDkw1MOQ5iOnLrsreFuXYAWzdjIclw55YKF1GkidlM6acqLORGLurWcBGJyWG6Fbnauf50VfFOCNL5EJdW8VpFYiG/BAnwnwkb/qSKUFoJOnVL4loEmUNI6dT39PLok9zEh3PuIygSirCiAomDpJ3Mc52qzXso2FDge06DTzQt3HMFugZYuBVYMNQFbMpXXSOvnQKN30TuIc0AZeleW329yI4baCpm1lv8o/1FECTkIAy8+f0Vl9tK0hKfB8jMyuoObafLz5UOWwLCrDlpJB5oniuXUFAVVdNPdjlQWEp4sbWyzwQR8aKXlCZG1WC2KA6VwXQjhjIUPsqk86w7EPAWxgoieamMAnn86C7GShNN4dAeR81McLt+fzNCOOmHTyR28Lw56+ZTDhHZT7S/d2lJYAtq0aAgbk9SKTxXGnYZmeQ0Lra9Vp/DcHG3M+68T91ZieyHd3hYdSLhKKBm0lyAusxzrEfHHSQ9s0+rqdum6IzhmCeztBdeJ5e9Nj7Lr3/AKY/90fzrn//AJdEf6v+3/CB6Nw3/q+KBwPYRrtx7a2yHtxnVniJ23OtMzfqPsmNkc4U7YgWjScPwEbQ43R2olEYv2bXbal2tEgCTluSQBzgHWhRfqpkjg0PFnqK+awzCcOe7KCfeSg7fYqbBxAX9kJk59dDG0zvTDuPuE4gJ9Y8q7r38EU8NwIl7LXN4nxXY/sV3Nu3cdYS5GUh5mVkSAdNKkPH3TSOjYdW76e7opFw3AyOLG3Y31KA/sK10P8AiNNfxOfqPJMfwTC9D5lHcK7F/aCRats0bnMQBPUk70riePnDgGVwF92qBNw3Awj178yvvFexJw8d7bZQdiGkHykHephv1AcT/KcD7lUHDcDN7F+ZRWF9nVy5bFxbTZSJEvBI6gEzrQJP1QyN+RzxfhohvwfDmOyknzKTvwC0CQVYEaEEnQjcGugOKTEWCPIJscFwhFi/MozF9jRat27roQlz3TnMnSdROmlLxcedLI6NhFt30QY+GYF7yxt2N9SrMH2Fe6ge3Zd0MwwcawYO7A7isTfqIQuySSAHpX+FUnD+HxuyuNHxcqOIdke4IF226EiQC24/uk0WDjjpwTE4Gu77rcfC8DLZZZrvKF/sK10P+I0f+Jz9R5In8EwvQ+ZXf2Fa6H/Ean8Tn6jyU/gmF6HzK7+wrXQ/4jU/ic/UeSn8EwvQ+ZWiNelXz1StWWcwu/5noOp8qu6WSp4rAMqhsyMDyVgWGn3lGq9KgdawHA7FAspG4raiqJqKL4GE66iqcDWiJC4NkaT1VlzDEozKGIVdeY2MGR5gfKlc2oaV6RwY1jiL5ir3rY6d/wBEuweIUIP2hBAjVZABZv8AZkaiRE/0ajI6XKGJykNIutvzvTfCcSu3CBatPelddCdfFpt8fSN4NU6BoNk170d+Nc5tAfC/z7qzG4bGqnisMkESRESesc9QNdBVgRn+oLEeIcy6b79vl/q0jfiGIsuqsqgoZgAjNEnRsxHoRUdDn2KZix74zsKO4WhXt2HDd8GtEFSQrEB1B90ESzGfUwx5Awr6O5h1UmmhkjpoNjb67eCzWJwlu9cLWVdS7QoLDnzJOmbqZjWjgHdJX0UuLWwA0gqdeXNSM23rWy4AIznadNNhstBxHBTh7N1Y0RUaI1gaMPhHzFZifqQUvM2nWs+4kxTCEr7NnJqeeoPMbcvlWXa7JbNlJCC4li3bQsSOlDEYGycD3kesUGgmsu0TEamKA9PxmlMUu5Ot3VyUu5ORq9KXcm2Ld9gIs2MXiiJyLA88gLEfElRXluOfvzw4Yczr79PulsZ672RDn9dEb2uw4+34K8Nrj2RP8N1SPo/0pXhkh9BxER3aHfFp+ymDd/8AryMPIH4g/ZGcYTE/2laNnve7hMx8XdxmbNP3Zj47UDCOwo4e8S1m1rbNyque6xAYfRXZ6vWuvd3pnhCv9oX437mzm9cz/WI+lJSh3oMd/wBzq8KH+Uu+/RWX1P0SvsWmItm+2J7xbUAjvSeRaSM2oEfpTvFnYaQRtw9F3/T8NuaZxxieGCKr7vd0QOGI/sa7G2Z49O+FMSX/ABdl9B/4lHd/zBt9B8l87Z/7jg/RP+zWuE/8bP7/APyU4f8A8RJ7/msTXol11oeHdoVs4O5YRXF1yT3gywJgbzM5RG1cvEcPdNjGzOILRWnh8N0jLgzJiBISKHLmtBxC0x4dhrd8k3HuWV8W/ifYzzCGDXJge0cQlfD7IDj3aD5ZkjER6XI6PYB3y+6v43j3TiOFtqxCQAVB0OckajnsPlQ8HAx/D5nuGvXnoLWMPE12EkcRr18El7QYlMNxC47WVuhlVgrRAJA8QkHXw/U10cDHJicA1jXltEix0HJN4Vjp8K1ocW0T5I72hXc2HwzRGYzHSUBiluBNyzyt6afFC4W3LK8fm6L4ZgrzcPw64e6LLSXLHoxcxtzLD5UDETwNx8rpm5htXeK+yFNLG3FPMjc3KvCvssj2osYi3dC4lzcMeBpkETrGnXlXe4dJhpIy7DihzHeupg3wuYTEK6hJqfTa6oouqKJxgrIe4qscoJ1PQV7UmhovkxIG60WCvYPDsT3jPO0AEgGNDynzFCc2Rw2Qe1YDqUDje0NgstxbfeFWJ8cBdQQFIQAkjqSa22J1VdfnehZ2Xe6U8ZxCOxZUCa6qNjyBX60RrS0UUUODjolJNEVqi4/Mmrqlljg9+WkxsYRcQEzN3NtvCHdpTOg1UPEIWMGG899JUcMpPPr1pdg4gviDTpy7vw96+43hIwroGQq+pBMMrDSCu6kb7T8K0xwfeVBAI3Wp7MYwd2SY8TRpyCgaHpqTS8zdURqYcZxY/ZLtNwN6i2J+UkfKhsbuVCq+BYNLxuBwSFCxoD72b8QM6CqlcW1SIxuhKQ9ouzeHzuqkKRH8JJ11U7b8iPSixzPI12UcwDZZs8EddIQLMSHWI01iZA+FHEorRZMbTqQpdqMOLbW0IzEIczc2ZgBoSeqc/wCdANvaSFRoFX8P4qfsXdxJB7oxyhRBPqNP7tWxoL796xJ7IrwVvCODd4veM0amFjfzn1rb5cpqkPss43pK+IAq7A77n0GxooILbSOR0chBSy44Y86wSn2UVWi6UMplgUSaC5NsV60s5dGPZWrS7k2xXpQHJpi9N4atixwu2MSWCXtTlmT3ksB4dYygV4nEGefibjh6JZoL200O/eUi7tH4k9nu36IziC271jB3LJJS3iMPlLTMd4qazrMxS0Jlhnnjl0LmPutrolVEXRySNfuWu+VpZ2247iLOIyWrpRcimAqHUlpMspPKnOD4DDz4fPIyzZ5n6FNYDDRSRZnts2eqj7Nrha9iGYlmKoSSZJOZtzWv1A0MijAGgJ+QWuKNAjYBtr9EZ2N4ncxRxFrEMLiwIlV2YsCNAJG1LcWwsWEEcsAynxPKig46FkAY+MUfsg8IP/01z+Jv+8KYl/5wzwH/AIlHef8A+g33fJWdrbDvgsGERnICEhVJj9l5Cs8LexmMnLiBqdyB/V3rGBc1uIkzEDffxWJvWHT30ZCdgykT8CK9G2RjxbSD4G/kuw1zXeyQfDVarsPwhGD4q6pZbZORYJkqJJge8RIgda4nGMW9pGGjNF252023877lzOIYhwIhYdTuhOL8Uv3sRbu3Ldy3at3EKhkYBQHUySRBYx+lHwuFghgdFG4OcQb1FnT5IsEEUUTmMILiDdEdPktBx/Dk8TwhAMEAz/AWJ/MfOuVgZA3hswP5YoJHDPAwcg/NVnO3t0NjHj7qovyWf1rr8Eblwje8k/FdDhragHvTjt1/umE9B/2xXP4N/wAVN+f1FK8O/nyfnNKeK4HEphLDG6blpsmRFB8BKkrMD4etP4bEYV+KkaGU4XZPPXXmmYZYHTvGWiLs9eqae0k6YUH38tyf/wCcz8f1pLgA1lI2sf8A2+iW4V/6lbWPqsTXol2F1RRdUUTNdEuHoBHxYD8ia9u3cL49ijUZSxmmiXZXOjbmK51IXf6frVlMFoyrsIxZWJJ0j9aoilqDRxVd86VG7pl5oKjGgKoJGYHWJI+RFR2uiNhmBozdVtOB8IUYHEYlGIK28wRgGRlt6lLqHw3A2bciViRqaSkkuRrT/n3FNVQKSLfIsd/a8FotlOGf9pbkGJGfUDn1/eo+W3ZHanrsUCZ5jrKo4Ne9V79oth2t6QpJBjeJ1AJJMEka1DoQ12tooOxCuwvEHuqpcyQtyCABuG5DShloB07kUElansleIVvNwPSANvnSmIGoTMQ9VI+P4499cJEyx5xtp+lFib6oUdugU4kukod1+9puP3a1lWUt7T4rPcttBErqJ6MY1irjFBDfulnDbmW8E5XRkb4TB9Qdfn1rOx8Cq5UmmD4tcRiskqwAj8PQr0okkbaBQmvOakDjJJJJMnfznl6VoaClhwBNlLL6wdKyVoDVWcqwU2xVChPTMavSlXrpRbK1KXemmK9RQCnGJ1xPj17EIlu5ky2/dCrGwjXXXSuZh+Hw4d7pGXbt7N81cUDI3Fw59URw3tHfs2haTJkDZgGWTOYNvPUA0DEcNgmk7V93VaHlt8kR+Ejkfmdd+KH4rxS5iH7y7lzQF8IgQCeU+dEw2FjwzMkd1d6o8ELYmZWq7g3GbuGLNayywAOYTtMcx1rGLwUWKAEl6dDSqfDsmAD706LuEcZu4Zme0VlhBzCRvPWpisFFiWBsl0OiubDxzANfyUzx273DWPALbksQF1ktmMGdBNY9Ai7YTa5hpv3UqGGj7QSa2O/3I7D9s8UiKim3CgKJTkogTrS7+C4V7i512Te/X3ITuGwOJcb17/8ACXcY4xdxLK13LKiBlEaEz1pvCYOLCgtjvXXU2jwYdkIIZzRPCu09/D2xbt5MoJPiWTJ31mg4nheHxEmeS720KHNgopn5n3fivvFO1GIxFs27mTKYJhYOhkazVYfheHw8gkju+8qQ4GKJ+dt34orCdtsQlsJFtiogOwMx5wddqBJwXDveX6i9wDogv4bC52bXwWev3WdizkszEkk8ya6zGtY0NaKA0Cfa0NADdgjuJ8bu30S3cy5bcZYEHaNTOulK4fBRQPc9l27fXvtAhw0cTi5t2d0bwntdfw9sWwEdR7uYGV8pB2pfE8Ignf2hJBO9c0HEYCKR2c2CeiW8W4ncxFzvLhkxAA2UdAKcw2Fjw8eSMafNNQwMhblYgqYRV1RRdUUX/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pic>
        <p:nvPicPr>
          <p:cNvPr id="10243" name="Picture 3"/>
          <p:cNvPicPr>
            <a:picLocks noChangeAspect="1" noChangeArrowheads="1"/>
          </p:cNvPicPr>
          <p:nvPr/>
        </p:nvPicPr>
        <p:blipFill>
          <a:blip r:embed="rId2" cstate="print"/>
          <a:srcRect/>
          <a:stretch>
            <a:fillRect/>
          </a:stretch>
        </p:blipFill>
        <p:spPr bwMode="auto">
          <a:xfrm>
            <a:off x="1763688" y="3717032"/>
            <a:ext cx="5503878" cy="269192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Characteristic 3</a:t>
            </a:r>
            <a:endParaRPr lang="en-AU" dirty="0"/>
          </a:p>
        </p:txBody>
      </p:sp>
      <p:sp>
        <p:nvSpPr>
          <p:cNvPr id="3" name="Content Placeholder 2"/>
          <p:cNvSpPr>
            <a:spLocks noGrp="1"/>
          </p:cNvSpPr>
          <p:nvPr>
            <p:ph idx="1"/>
          </p:nvPr>
        </p:nvSpPr>
        <p:spPr/>
        <p:txBody>
          <a:bodyPr/>
          <a:lstStyle/>
          <a:p>
            <a:pPr>
              <a:buNone/>
            </a:pPr>
            <a:r>
              <a:rPr lang="en-AU" dirty="0" smtClean="0"/>
              <a:t>achieves widespread consumer access: </a:t>
            </a:r>
          </a:p>
          <a:p>
            <a:r>
              <a:rPr lang="en-AU" dirty="0" smtClean="0"/>
              <a:t>broad access is assisted by media and communication technologies</a:t>
            </a:r>
          </a:p>
          <a:p>
            <a:endParaRPr lang="en-A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a:buNone/>
            </a:pPr>
            <a:r>
              <a:rPr lang="en-AU" dirty="0" smtClean="0"/>
              <a:t>Access to Pop Culture can happen in a variety of ways. This can be illustrated in the many ways consumers are able to access the Rocky Horror Picture Show. Some of these ways include:</a:t>
            </a:r>
          </a:p>
          <a:p>
            <a:r>
              <a:rPr lang="en-AU" dirty="0" smtClean="0"/>
              <a:t>Movie</a:t>
            </a:r>
          </a:p>
          <a:p>
            <a:r>
              <a:rPr lang="en-AU" dirty="0" smtClean="0"/>
              <a:t>Internet articles, fan pages, blogs etc</a:t>
            </a:r>
          </a:p>
          <a:p>
            <a:r>
              <a:rPr lang="en-AU" dirty="0" smtClean="0"/>
              <a:t>Soundtrack</a:t>
            </a:r>
          </a:p>
          <a:p>
            <a:r>
              <a:rPr lang="en-AU" dirty="0" smtClean="0"/>
              <a:t>Local showings </a:t>
            </a:r>
            <a:r>
              <a:rPr lang="en-AU" dirty="0" err="1" smtClean="0"/>
              <a:t>eg</a:t>
            </a:r>
            <a:r>
              <a:rPr lang="en-AU" dirty="0" smtClean="0"/>
              <a:t>. Glen Innes Arts Council are showing the film next weekend at 11pm!</a:t>
            </a:r>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92688"/>
          </a:xfrm>
          <a:noFill/>
          <a:ln>
            <a:noFill/>
          </a:ln>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r>
              <a:rPr lang="en-AU" i="1" dirty="0" smtClean="0">
                <a:solidFill>
                  <a:schemeClr val="tx1"/>
                </a:solidFill>
              </a:rPr>
              <a:t>Access has also been granted to wider audiences as the show</a:t>
            </a:r>
            <a:r>
              <a:rPr lang="en-AU" dirty="0">
                <a:solidFill>
                  <a:schemeClr val="tx1"/>
                </a:solidFill>
              </a:rPr>
              <a:t> has been featured in a number of other feature films and television series over the years. </a:t>
            </a:r>
            <a:endParaRPr lang="en-AU" dirty="0" smtClean="0">
              <a:solidFill>
                <a:schemeClr val="tx1"/>
              </a:solidFill>
            </a:endParaRPr>
          </a:p>
          <a:p>
            <a:endParaRPr lang="en-AU" dirty="0">
              <a:solidFill>
                <a:schemeClr val="tx1"/>
              </a:solidFill>
            </a:endParaRPr>
          </a:p>
          <a:p>
            <a:r>
              <a:rPr lang="en-AU" dirty="0" smtClean="0">
                <a:solidFill>
                  <a:schemeClr val="tx1"/>
                </a:solidFill>
              </a:rPr>
              <a:t>Episodes </a:t>
            </a:r>
            <a:r>
              <a:rPr lang="en-AU" dirty="0">
                <a:solidFill>
                  <a:schemeClr val="tx1"/>
                </a:solidFill>
              </a:rPr>
              <a:t>of </a:t>
            </a:r>
            <a:r>
              <a:rPr lang="en-AU" dirty="0" smtClean="0">
                <a:solidFill>
                  <a:schemeClr val="tx1"/>
                </a:solidFill>
              </a:rPr>
              <a:t>Glee, The Drew Carey Show and That 70’s Show</a:t>
            </a:r>
            <a:r>
              <a:rPr lang="en-AU" dirty="0">
                <a:solidFill>
                  <a:schemeClr val="tx1"/>
                </a:solidFill>
              </a:rPr>
              <a:t> spotlight </a:t>
            </a:r>
            <a:r>
              <a:rPr lang="en-AU" i="1" dirty="0">
                <a:solidFill>
                  <a:schemeClr val="tx1"/>
                </a:solidFill>
              </a:rPr>
              <a:t>Rocky </a:t>
            </a:r>
            <a:r>
              <a:rPr lang="en-AU" i="1" dirty="0" smtClean="0">
                <a:solidFill>
                  <a:schemeClr val="tx1"/>
                </a:solidFill>
              </a:rPr>
              <a:t>Horror</a:t>
            </a:r>
          </a:p>
          <a:p>
            <a:endParaRPr lang="en-AU" dirty="0">
              <a:solidFill>
                <a:schemeClr val="tx1"/>
              </a:solidFill>
            </a:endParaRPr>
          </a:p>
          <a:p>
            <a:r>
              <a:rPr lang="en-AU" dirty="0" smtClean="0">
                <a:solidFill>
                  <a:schemeClr val="tx1"/>
                </a:solidFill>
              </a:rPr>
              <a:t>“The Rocky Horror Glee Show" </a:t>
            </a:r>
            <a:r>
              <a:rPr lang="en-AU" dirty="0">
                <a:solidFill>
                  <a:schemeClr val="tx1"/>
                </a:solidFill>
              </a:rPr>
              <a:t>aired on October 26, 2010 as part of the </a:t>
            </a:r>
            <a:r>
              <a:rPr lang="en-AU" dirty="0" smtClean="0">
                <a:solidFill>
                  <a:schemeClr val="tx1"/>
                </a:solidFill>
              </a:rPr>
              <a:t>second season</a:t>
            </a:r>
            <a:r>
              <a:rPr lang="en-AU" dirty="0">
                <a:solidFill>
                  <a:schemeClr val="tx1"/>
                </a:solidFill>
              </a:rPr>
              <a:t> of the TV series </a:t>
            </a:r>
            <a:r>
              <a:rPr lang="en-AU" i="1" dirty="0">
                <a:solidFill>
                  <a:schemeClr val="tx1"/>
                </a:solidFill>
              </a:rPr>
              <a:t>Glee</a:t>
            </a:r>
            <a:r>
              <a:rPr lang="en-AU" dirty="0">
                <a:solidFill>
                  <a:schemeClr val="tx1"/>
                </a:solidFill>
              </a:rPr>
              <a:t>, which recreated several scenes from the film, including the opening credits, and featured Barry </a:t>
            </a:r>
            <a:r>
              <a:rPr lang="en-AU" dirty="0" err="1">
                <a:solidFill>
                  <a:schemeClr val="tx1"/>
                </a:solidFill>
              </a:rPr>
              <a:t>Bostwick</a:t>
            </a:r>
            <a:r>
              <a:rPr lang="en-AU" dirty="0">
                <a:solidFill>
                  <a:schemeClr val="tx1"/>
                </a:solidFill>
              </a:rPr>
              <a:t> and Meat Loaf in </a:t>
            </a:r>
            <a:r>
              <a:rPr lang="en-AU" dirty="0" smtClean="0">
                <a:solidFill>
                  <a:schemeClr val="tx1"/>
                </a:solidFill>
              </a:rPr>
              <a:t>cameo roles.</a:t>
            </a:r>
          </a:p>
          <a:p>
            <a:endParaRPr lang="en-AU" dirty="0">
              <a:solidFill>
                <a:schemeClr val="tx1"/>
              </a:solidFill>
            </a:endParaRPr>
          </a:p>
          <a:p>
            <a:r>
              <a:rPr lang="en-AU" i="1" dirty="0">
                <a:solidFill>
                  <a:schemeClr val="tx1"/>
                </a:solidFill>
              </a:rPr>
              <a:t>Rocky Horror</a:t>
            </a:r>
            <a:r>
              <a:rPr lang="en-AU" dirty="0">
                <a:solidFill>
                  <a:schemeClr val="tx1"/>
                </a:solidFill>
              </a:rPr>
              <a:t> remains a cultural phenomenon </a:t>
            </a:r>
            <a:r>
              <a:rPr lang="en-AU" dirty="0" smtClean="0">
                <a:solidFill>
                  <a:schemeClr val="tx1"/>
                </a:solidFill>
              </a:rPr>
              <a:t>today.</a:t>
            </a:r>
            <a:endParaRPr lang="en-AU" dirty="0">
              <a:solidFill>
                <a:schemeClr val="tx1"/>
              </a:solidFill>
            </a:endParaRPr>
          </a:p>
          <a:p>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6" name="GLEE- Sweet Transvestite (Full Performance) (Official Music Video) HD.mp4">
            <a:hlinkClick r:id="" action="ppaction://media"/>
          </p:cNvPr>
          <p:cNvPicPr>
            <a:picLocks noGrp="1" noRot="1" noChangeAspect="1"/>
          </p:cNvPicPr>
          <p:nvPr>
            <p:ph idx="1"/>
            <a:videoFile r:link="rId1"/>
          </p:nvPr>
        </p:nvPicPr>
        <p:blipFill>
          <a:blip r:embed="rId3" cstate="print"/>
          <a:stretch>
            <a:fillRect/>
          </a:stretch>
        </p:blipFill>
        <p:spPr>
          <a:xfrm>
            <a:off x="-1" y="0"/>
            <a:ext cx="9168003" cy="6876002"/>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Characteristic 4</a:t>
            </a:r>
            <a:endParaRPr lang="en-AU" dirty="0"/>
          </a:p>
        </p:txBody>
      </p:sp>
      <p:sp>
        <p:nvSpPr>
          <p:cNvPr id="3" name="Content Placeholder 2"/>
          <p:cNvSpPr>
            <a:spLocks noGrp="1"/>
          </p:cNvSpPr>
          <p:nvPr>
            <p:ph idx="1"/>
          </p:nvPr>
        </p:nvSpPr>
        <p:spPr/>
        <p:txBody>
          <a:bodyPr/>
          <a:lstStyle/>
          <a:p>
            <a:pPr>
              <a:buNone/>
            </a:pPr>
            <a:r>
              <a:rPr lang="en-AU" dirty="0" smtClean="0"/>
              <a:t>is constantly changing and evolving: </a:t>
            </a:r>
          </a:p>
          <a:p>
            <a:r>
              <a:rPr lang="en-AU" dirty="0" smtClean="0"/>
              <a:t>experiences continuity and change – influences society while simultaneously society influences the popular culture.</a:t>
            </a:r>
            <a:endParaRPr lang="en-A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76664"/>
          </a:xfrm>
        </p:spPr>
        <p:txBody>
          <a:bodyPr>
            <a:normAutofit lnSpcReduction="10000"/>
          </a:bodyPr>
          <a:lstStyle/>
          <a:p>
            <a:r>
              <a:rPr lang="en-AU" dirty="0" smtClean="0"/>
              <a:t>The Rocky Horror Show was originally a small stage production in England.</a:t>
            </a:r>
          </a:p>
          <a:p>
            <a:endParaRPr lang="en-AU" dirty="0"/>
          </a:p>
          <a:p>
            <a:r>
              <a:rPr lang="en-AU" dirty="0" smtClean="0"/>
              <a:t>From this it was produced as a film. Some of the original British cast retained their original roles but other cast members were drawn from America most </a:t>
            </a:r>
          </a:p>
          <a:p>
            <a:pPr>
              <a:buNone/>
            </a:pPr>
            <a:r>
              <a:rPr lang="en-AU" dirty="0"/>
              <a:t>	</a:t>
            </a:r>
            <a:r>
              <a:rPr lang="en-AU" dirty="0" smtClean="0"/>
              <a:t>notably Susan Sarandon </a:t>
            </a:r>
          </a:p>
          <a:p>
            <a:pPr>
              <a:buNone/>
            </a:pPr>
            <a:r>
              <a:rPr lang="en-AU" dirty="0"/>
              <a:t>	</a:t>
            </a:r>
            <a:r>
              <a:rPr lang="en-AU" dirty="0" smtClean="0"/>
              <a:t>and Barry </a:t>
            </a:r>
            <a:r>
              <a:rPr lang="en-AU" dirty="0" err="1" smtClean="0"/>
              <a:t>Bostwick</a:t>
            </a:r>
            <a:r>
              <a:rPr lang="en-AU" dirty="0" smtClean="0"/>
              <a:t> in an</a:t>
            </a:r>
          </a:p>
          <a:p>
            <a:pPr>
              <a:buNone/>
            </a:pPr>
            <a:r>
              <a:rPr lang="en-AU" dirty="0"/>
              <a:t>	</a:t>
            </a:r>
            <a:r>
              <a:rPr lang="en-AU" dirty="0" smtClean="0"/>
              <a:t>attempt to engage </a:t>
            </a:r>
          </a:p>
          <a:p>
            <a:pPr>
              <a:buNone/>
            </a:pPr>
            <a:r>
              <a:rPr lang="en-AU" dirty="0"/>
              <a:t>	</a:t>
            </a:r>
            <a:r>
              <a:rPr lang="en-AU" dirty="0" smtClean="0"/>
              <a:t>American audiences.</a:t>
            </a:r>
            <a:endParaRPr lang="en-AU" dirty="0"/>
          </a:p>
        </p:txBody>
      </p:sp>
      <p:sp>
        <p:nvSpPr>
          <p:cNvPr id="25602" name="AutoShape 2" descr="data:image/jpeg;base64,/9j/4AAQSkZJRgABAQAAAQABAAD/2wCEAAkGBxQSEhQUEhQVFRUVFRcVFxgYFxcUGBUYFRcXFhUXFBQYHCggGBolHBUUITEhJSkrLi4uFx8zODQsNygtLiwBCgoKDg0OGBAQGiwfHBwsLCwsLCwsLCwsLCwsLCwsLCwsLCwsLCwsLCwsLCwsLCwsLCwsLCwsLCwsKyssLCwsLP/AABEIALcBFAMBIgACEQEDEQH/xAAcAAAABwEBAAAAAAAAAAAAAAAAAQMEBQYHAgj/xABBEAACAQIDBQUFBgUDAwUBAAABAgMAEQQSIQUGMUFREyJhcYEHMpGh8BQjQlKxwWJy0eHxFUOSY4KiJFNzssIW/8QAGQEAAwEBAQAAAAAAAAAAAAAAAAECAwQF/8QAIBEBAQACAwEBAQADAAAAAAAAAAECERIhMUEDEyJCYf/aAAwDAQACEQMRAD8Aq/sywKGDESMO8D3T6Ux3qa0R8TUlurIYsLl4Ztahd8ZPux51pro/qnE0VChWYTG6TWxmHP8A1B+hqf8Aa3iw+OsPwoB8ahdycN2mNhHRiT6A0pv5JfGy+BA+FT/sfxFIRY6a2puTpQjF6JxbSrG3FdCuRS0URZlUcSQBx4nhwF6RRc9nbWEezGhB7zudPAm/6VE4PAPIe5G7km3dUtc+npUpgY8PhADKvbygXCcVBtpp+9SsG/WJitI8qRrwSCNAzEC1szHRR9WqJlrxrozwPs32jiSCsHZqeDSuqD4C7fKpWL2MYzIzPLh1I4Ado+br3gunwqQwntAxsxDSSYXDDkZVeQkcR3E1B8+PhWibMnxOJhzjEYeUm+UrDLGnDgc8hY+fyo2iyyvNW29kS4WQxzLlYcOYYdVPOo7LXo3eTdeSaF0xMsKZh3Spdhm5HK3e4ad1gDWfYn2V4g3ETxMCNDYrnst+V7X4c+IomQs+oz2f4zuuhPDhVgxJFUzY+HfCYvs5Ba9xcG4NjY2PnerbO4OorD9Z/ltphekdiBrQSuZ6NSKlZzFwpYEU3Q0rcVIGzCuWeuCb00bGU8cdkS2zNZDW07V2F9o2ZGVtnSJJV6Hug29VJrFZZM3GpfDb14pIPs6TMIgLBdNF/KGtcDwrWYddpu/gu1pnL3nFqQ7c0Sya350p+atpByRpTbGYooL2vSbTk8TXJk8aJ+ZbMZsYzfhNIKzfhW1SeeuS3jWkkGyWEnluAw0qSJ8aY9rQDjmaVwlLdKTwXN70KIMKFPjB2lXw+SGPxH7CqpvZcqh5VasfKrRxZTfT9hVd3iQGIXOt66Mka6VK1FRk0VQhevZRgw07yG3cU287GqtvBJmxMx6uaV3ex8kTkIxGYWIHOmOKBLte97k0pO9qvjmE2YeY4fO1O9tPCXBhvly63vx9fC1MokJIAFyTYAakk8ABS+MwMkTZZUZDa9mBU2661STWrFu/hgiNMw1AOXqANGPr7o8CxqvE61cCr9gsQGUmNQ3DTTW//EfGoyq8J2hZZy13cklixudbkG2nh/Q01uc1xx436dPWneMVTJHGp7q2B56nvOTbnxosWchKg+dvHl56/wCKS0jssxROplls19Rf3etyqsfkKskftRxELBUELIptdcxLqDzzG1/QVngS/AV12R+jR0O61DF78QYizMXVeMiInC/4iuUox62APRqte6+8eFyi0sj6gKGCqovwGhJ4W0LWNvSsDCsDpU1szDOimf3WSzobcCpBuetT1DmNrTfbNstWaCRFKuV961xIABYHLqHFzy4eVULYOIORlY3seoPzFT+A28doQHDYq7MugP4g1yI3BPAjXzHyreyFMcksZ1sT4eIp5dyljNH0jUA9Iu1DMKx0s8SQUoJaZo4paAF2CopZmIVQBcsToAB1paB1A+pqGmvmNgT5An9K23c/cmGJA8wWaXnfvRofyop0Yj8x9LVdFW2guByA0HwArXHHTK/o8nvtBQbXsfrlXB2mPGvVWN2fFKCsscciniJI1kB8wRVG3i9kuBxALQq2FfXWLvR+GaJuA/lIq9Qv6MM/1ZR1oHbI6GpXe72eYvAAu6CSEf70feQfzr70fLiLa8ap7LT1D5pk7aHQ1yds+BqGo6NFyqWbbJ6VydsnpUXQo1ByqRba7dBXJ2u/hUfQp6HKn3+rSeHwoUxoUtFutWxexHMtoYysZNl5C3UU93y3FhaBewk++UXYE3zdbjlSL7zk2W9iOFVneXa0gOZXOfqDy6GiZ3eq2v5zjuKTPEUYqwsQbEVxTnHM7MWfiab5apz6ONn4kxuGHKtl9nsWAaIzOEaV+IIF/K1YoqHoaf7IxLwyK4B0N6Nqk31Wt4XdeKHaaYp4wsGpAPAPbukipf2lbMw+OizAqGQd1hb4VBb3b3RS4WNE982J8LVm2O2tOQUV2CnjrUzKtMvzkm4a7Kwg+0qrahGJPQhLn9QKmNo7TUdo17udAvHnzPlc/CobZDmNy3PLbXqSONL4hg4LAXNzew5H+unwNFTjNQvu7suTESd0d5tBbjc+FjpUzt7c6TCW7eSJbm9gxdmHU6Xt/U1G7F3mnwIf7P2YZ7XdkDsAOAXNoBxvpekNobbnnYSzTM8ht+FD62tZdLcBU3a8dT46hnhGnet1At8uNT2Cw0TrdSCvla3mKq8OIdyMz93MAWZNFuRqSvADjUlPjUw7tEXz9XjsUPQqc12B15AjhaoywtbY/pPqSxiRx8SPIKCfQ09wLRzQTZDcqmoPEXIHDpa+tVnG7ZVm7gzaDUi3Loalt18RG7sMxhlIKqFhE3aA+8ps4IJA4AEnlU8Kq/pPiK3axRSYm/C3xDKP6/Gl5AExcwW1sxItyDWNvnTbaWzuwkYpNHIM1yBdHXW9mjcAijmmviCwN8yg/IVqwPJHodpTZ5KCyVGjP1erHuwmUNKPfZjDH/D3Q0zjxysig/8AUbpVVWSrtu0lxhh1Vm9Wlf8AZU+Aok7LJsmxI8sKDoop9akNnrZF8qcGtHPXBrk12a5NAJuv9OvoRzFZRv8A+ymOYNNgFEcvEwCwjl/+LlG/8PA+FayaScUB46mhKsVYFWUkFSCCpGhBB1BFJV6E9p+4IxymfDqBi1GoGgxKj8LX0Eg5Nz0B5WwLFYVo2KSKyOpsyspVlPRlOoPnThm9C9CgaYC9Cio6AFChQoNOHGyHlXD4hzxtU5s/ZMszFQAtvzaX8q52hsWaNglgxvbTl50aacviCsx/xQ7FvoU+ZSjFW0Ioy1LRo/smodi3jT2jzUAw+zN41z9mP0alIIw4N2AtwvzqSwmBh4OxLWvpw8uNGhtB7NwOd8g0ZrBel73BP9KXOCeJSndNwsjDgQCoNiDzAb9af4TC5ZUkQ6IwY8yMpv8AtVzxO7xQ4h7BlnhbiBeNswyhCeIuOOlgR6xnlxrTDGZSnO526sJ2eWaKNnlVyGKKWAIIFiRcceVVDBbNQxoDGCyqEe491wMrA9CCDWlbodpFhI+1UowUjKdCOPEcqg97tlxN94O47alk7rHzK2J9ay5NJipGK2U2UoLAEjmQvS9uvjSWzdgqxMjWdFbs10urlffYeF7AdaUxGHXMgklkKs6KxLEhVJGZiAdbC5qwYXaEKYZ44opcgbMJZFyK9zYiIDS2vAXp7uj4zlNqnHsS8kqqL5XBA/gZQVt4aEelLbR2W184BDgjSwAHSxB1p/LiCZM8N1kUZe8DlZb8D5a2PiadYjESyk/dRx9SrsRp0B1HlRcqJhJ8U/a0MiELJbvWfx7oIPlpb4Ucy5JrXvYKD4GwuKksZhy0xLntMsTyOB3AES9gONvXiTULicV2kpcjU/Owtfw4Vrj3GGU1T13o42puzV3G1IHqNV62NNlMB5CKEf8AgpPzJNUBXq1YXEgQxv0jUf8AAZf/AM0g3jCY9MgJYAW4mwpWLasL+7Kh5aOp16ca8z7Q2zLKryOWOuRQWOVV6ZeF/GoqMTNYg/P1qkXB60EoPOhmrzJhd7sZh1CDES6dXZreHeq47te1mRWC4kBh190+nI0J4NqJpNhTbZu0UnjEkbXU/WvjTqhFNZB9fvURvZubhtqxFZQEnUWSdQM69L/nT+E9Tax1qacUULlTccvmOlOUWPKG8uwZsDiHw865XTW/4XU+66Hmp/Yg6g1EmvUftR3RXaWEYoB9phBeFubDi0fkwGnRrV5edbaajwOhHgaonFHRUdBgKFChQGv4Q5ZbSQuxRhY2tfxPClNoyD71khYPmAzHhc86ziXb2Ic3aZr2toAOHpQO2JyCDKxB4g2/pT5L4pzfeIRyoF1JQEtyJPL9/WoBZTXD4pmtmYtbhek2mqbVQs0lcGWm5koBqDT2xsTCY2SbS2oPM09ws0RPdI7OxtfjfxqqXrkmnstLBBiESQXfUm2h0y34G+nCnbb6TP2eGmI7FGVGYd1jGCB3mHGwHHwqpmnEWHMkqWHvuo4X1JseHjU5SX1WNsvT0RjpB2YPh9XNU7aamXKrNYF2v1CIpdrfCw86nNuSGMKOQUfIW/aoEyghvJreosa5frqniG2eY+8QFJB0vrlHmdL02xs2chcyWUHKAwIBPQcKfYTYUDAtNfPYFSpZbdQcpF6htpQRLJZCLA8QPkbcarpUlLcDcWPkQfjSiSfX1501gwSMQSSbdCVHwFOGcICxOigk+Q1/app3on9pijix7Se9JD2MehvnY200tYKGvrzFUgNrT7H4klRZjqSxAOlyb1HV1YzU04c8t5bPs+ldI9MjNbSiXEmjRcolEerRu3AcSggX3mYrzIC+/mI8O98qoy4s1rfsV2cXWXEsOfZJ5DK0hHX8Iv4GpymovGy0u/s9VY7FmYDU6AC/X+1Vfa2C7AWXT0/UW1rbsabLwqjbw4MSZrKD8vnWO7Gsm4x52se9qOoHD0rs4QFdD5dP7VJ7U2MykkC2nA/WulQ8ZKNpcdRyPlfStpdos0t3s938fBSdlKS0bG3HhyrfNmbRSdA8bBlPMfoa8pY5AwzAfCrr7Kt8jh5hBM33UhsCfwnlemyyj0C4pOu42uBXBpIGk2XUfh73mPxD0Ovqa82+1zZK4fac3ZiyTgYhR07W+cDX84f9K9EzS5TcctfMfiHwv8Kw726xBcZDb/2ND1XtHZf/ALGql2mzTNKFChVAVChR0wlRhfAfGuxhfL41Edoep+NFmPU1Ol80x9m/l+NcmAdV+NRzL3QaRvRo7mlTGOq0Vh1Wo3lXN6ei5pQt4iuGbxFR1BRc0aH9D8WPMVrXsn3TWbDPjHHaPHKVgUEjKEFpSQNGLZtAb2yC1r1lEcSx2J1Yi/kDw9a1j2DbyhDLgpDozdrF5kWdb+Nh9Glo7lVg3ktlueGW4PzB/WqhhcaqvYkC/DofWtF332SWRpIhfQll634lf1tWJ47EFTbj/Sue4WV145S47i3YnDgi4bhr6VBTYZc/vA61EnbbAZdSOHp0NJYbFuxsOvOjiqZJ2QACwNVTb+1c/wB2h7g4n8xHTwHzrnbW02JaNTZRo1vxdR5XvUNWn5/nruub9v25dQoOFFRqKBWtWLhqKlVF6U7KjY47NwDW+ezbasaxR4eOxRUzKw53GZw45MGJrDkgJ4Vq+ycMIP8A1Vzk+zpFGlhcsUUZgwY5gFzchxHMXrL9PG35Y3a5bW3swydx2OboATUDi9sRnTVehYZb+tVLYpknxWQMozcWcXCgMNRYg+HHnSO0NsTxTTRSAMkbFfdZb+WbUdNbg20JFjWdx22lmPSQ2xGWBt8qpe04ipvY1cNn4xZF006f4rrFYNWU5h5+HjRjlo7Ns7aa31pTZm1uNKdY+Ls5CvL9qQdOPlW8cuW27+yHe44mHsJTeSMaHmy2rR3rypuxtZsLiI5VJFiL+XjXpzYW1UxMKuhvmH0DSqa6mf8Av5cKyL237MJTD4gf7ZbDPz7pvJCfLWQfCtbxi6Gqtvjs4YnA4mK3e7JmX+fD/fJ8VV18jSxvZWdPOJoqU7Oi7OtE6rihXfZ0KBquaFCjNA0Xj9wim1LwHj5UjRFUOVc13XJFNFFT6DCAL2kmi65RzY2006UrgsGFXtZeH4R16H+1NcZiTI1z6DoKYDESXY0rs/HNDIkqGzIQR49RTK9GDSPb0ru7vOMZh1fmy6nx4EMOTdahdvbmJibsp7N+RtcG/wCZeniPnWaezbeL7NiBG5+6mIU/wvwVvAHgfMdK3RJKmrxuu2J7S2FJhWyzJlN+6w7yP/K1uPgbHwpGVQiM2g0+dtPnWzbWxMAQrPlKtoVYXB9KyneWLDxSK0EjMgOYR21DAjS7cQASQD01rHLF1YfpuO94N2o5sWypDIkkqxTFU0yGaNJHzK2igM7DkBblVU2zu48DsFZJlU2zRnN5gjwNxpcaVMf/ANBJie0SV3MeVB2StHD2qxDKmaRrkmwFwL3ptJvHLGAMOiYdFFgIxdzf80r3ZviONbc/jCflubVqOuxUztU9oqytxYAM1uLZVufmL+YqKNhpenYmOYV71SaYBiL0xhKg3vT/AP1AWtmqKuJjdjZYxMwgUgGxYk20C+9Y3GvDSrpjWvZRoiDIg5AKLCs/3YxEa4qE6n7wAjhcN3WHwY1d9obvvDJmixLZS3dUhTp0OmvOss/W/wCfjrdjAp2rsQGAurqRe17HgePKnG2N3BmzLYr0u1v+NzUru9s0YZJGkbO8rAnSwXKLWUUhtfaIF+QrO5VpMdq8uzgh0pec2RvKkZMZc0w2tjCInPhS9p2SRSNtyZmvTuDAGwZ+6uUHUWLaX4chQ2BDnmVmAKr3rHgbai9OcXK2IdrHu37zddeAPyrot105ZO7UPikv3gNCTbyGgq/+zPepoCEY9w6EdPGq20Sm6AaAW+FMNkyZJCKqXZZYvTonWRAynQio52yuPNSfIEA/JmqjbobzGMCNzdeR6eHlVvxc4bVeDK/zUkftU3pEnxgG0tldnNNEDpHLJGPKN2TX/jTU4LxFbvtD2RYfFyNiRiJkM7GZlyoyhpe+1tAeLGs43+3dwWAZYosW882YiRLJaMAfiK8GJt3el6qynjnj4p/2PxFFXYkj6mhS1VbxRTV0K5NGlaMPoK1qKjauaIVHUtgMAEXtZuA1VevQn+lONm7OVAJJbX4gHgPE9TUftXHdoxse6OFXrQJY3FmRrn0HQU1NAmiqSHQoUKAOtz9lu8YxeH7KQ/fQBQerpwV/E6WPjY86wypXdnbT4PExzpfuHvD8yH319R87UrDlanvtIFkck6KpPkBc1lGLxBIuSSzG46ADl48flWi7/wCKVlkkBuksStGfzLIO7+tUDBYJsTMsd8ugAPIaXAHieFK/G2PnRvFh3yZmHcN7EkDhxIHGiSQvrfQc/wC1KYvDGJznBOU2typGNLvr7vG3IDxqfV710tmy9mLiMLjApJ7CNZUHMgRlWuTy0v8A9oqow4dpASqs2VM72BOVQQC7dFuRr41rHs3xbSGZpNTwchArOpuAHIAD89T3h3eIsKuPss3bjhgxEcsWYGWZAJFRvuZliOQMrMDG4VCR1Wq38c9ve3nPs6IpW7b/AHskjkUzbNUI4ABguFRwosShPuvw4mx8DWINFQvHVPN3wBNGTcEOtmFtO8NbEGtIxSypneSRHF+5rY26HTQ6c6zzdqBXxMSPbK8iIb8MrMM3xFx61tu28BDYtKsTX1DCxI+taw/R1fjZJYq6bQeS3IDXjf586j9pszGnMsne04U0Y61m1lIwxHnUfvIe4RfwqSmmCiqntvaGY2FVjN1OV1HOzmLkQpoGIzHrcgAeVzVlk2csMUJ49pnfhyQWX561W93jaVDbj3fIgj9rVYtrYwFI7/7ZKj+Vrm3/AJ/Kqz90xx8RcEdlJ55R+pJv8KilOWT0/c1I9poF8SPTl+/xqLeS8pPIaD00q8SyWbAvoKsuA2qyoRf3RpVRwT1MRSjLZmCg6ueSINWJ9KdSe7/7+YtRHg4X7KMYaDOyXEjl4lYqXPurqNFsfE1mISnm3No9vPLLwDN3RwsigJGPRFUelMc9Uzmo77Kios9ChXRuKEYuaMNYg0JpMxvVMhuKVwrBCGIueQ/c0mG01rljeiHkc4nHl78r8dSTTOjrmmihQoUKAFChR0AKMUVCgLpsXEti8E2H0Z8Mshj07xSQcyeIVhbwElNN2sGytI5BDRqCf4b2y36HifSovdnaxwuJimHBWGcdUOjj4X9bV6B2hsyJ4l7MLkcfhAAYMNDpxuOfjUZ+NvzqD2NsSLEyQTNGrrIUDqyhlILBWBBHnWae0XYrYDGPhwLRizRn88barc87ag+IrYN0Y+yvDfVHuvlpb5ZNfE009tewGxmEimijZ54XyZVUlmV7ZlyjU2IBA86nCK/TK/GZ7l7x5J4xIdD3M2tspK2LAGxItxPHzrUH3qliYRYZe0Yl3yLdrlbqVJRb9Gv5Ams42Luf2OVsVGZcQWyx4RSQwa11OIK8uByKQbanmKvuI29tHCx9nHgEw0aRlj2cQ7MKNS2dWyg68Cb1N1y3E4/nb700SDajBUzJkuoOUhgb2ubX6GvPvtP2WsW08SIwFRikoUcjJGrOPC7Fj/3Vdti7wbSVRNNFLLA9j97HdbfmVk1TT8R0qO3qwkeMd8VFMXYBQ8MnvxL7o7NrkPHc8BwzXpzL4r+fG7ZvDgyddR9cqtex8ZLMckkhJuLdwsxXW5svvEd3S2utNxgSdOVWfdPZsaOHIu2o1toLXPLyHmaWVmmk3Fb2lJJCxViDY2+tdKZnaZHEVxvvjCcQ7C1ieXDpa3MaU32DtCJ7Qz2s3uPzQn8DH8p5dD56TJubXzkujfG4x304Co4w/GrWcNFHKFdbi17+XKj21hMtisShStwANNPDQ/GiZaLKI/dhFXNK4sq6r4ta1heuHjaZSQDq3y0OlNJS72zGwHAC1h5CnE+OIULeyoLDX5nqaf3ZQjMmQXPEafH/ABTXA2v5g/1rkTlyeYH9/wC9BO7c9Lj9qqJ9S8MRHuk2PiP1tXOPjd+4dFvqBztwzHnXOwMR3lR9VJt5Xq0ybM74sKNlVOOxh40a7DHjV1fY7dKcRbINuFHItRQf9F86FX7/AEwUKOQ1GdfZlPKg+DTpSAxotXJxNaJ6J42FVAtzpkacYmS9rU3pxll6Kio6KmkKFChQAo6KhQBmgKFFQHQra/Zbtvt8BJAx+8w6kL/IbmM+hBHoKxOpXd3a74WXOrEBhkfxUkX+FgaWU3FY3VaxgNsSGdJI0LueCA5SxHINcWPGxOmuulaxFtSPsVlkYIkigklvcLDQZge7f9R41kuK2R9kwkGIlzCaadWVbkBI7ZhmHMnunXUZuVqd7C28smHmwcyMytmUOCB2YuWDG/5SVI9BWNy1XRcOU3Fkw+yUbHjFxyxyRLEQGXMzliwy9pISRJoreN1F+VRG/eNnnWaDDo047Ms6BMxS1rMg6g66a6aXqS3f3gwcESwRsDluFsPeY8WY8yTc3NJ7jJKMfjGcMIghFzexJdShv5ZvSlNW6XdybvzxnW7+1sYtvsYxBygkqgZ9AQCezGpsbcqnoPaCSrw4jCwsD74CmCQE8SdLhvSrjtvc/DxwTYhGaKcl5xP2jKEZiWGYXy5OunU8az/a21MVDlXHRw4lG1jkkAnRhbUxYlLNe3K9+oo1ocpnfEjHho7ZlJynVbixseF/G1KwIVvlv10NrWp9BF2oVgmQFQQt7hbjgCeNO0wRvT9iN6rJN6sMwdib2J+FVyPD666DX9P8VrXtDw8aRpmHEkZrWt51XNibDC4Y4l3y3ciKy3bKtw7C/UggeXjROod1l2b4mc5Fdx95YBjwNhc6jlfjUftjbRYIAeA+udDEYsFWUMzAk95uJsdD+nzqJnguLry+duNLGQ8rXD7SbkAfMUkI2cgtwJ8qRs3SlFnNreNa614y3v1M4HB2Vm5Cx/r+9N5FuSouRc/X6UcEjZcoufD686SfMh7wII1HhzvUNHGzpcpGvMH9xWybuL2yRk9B9X+uNZXjtjmMxuNUdEYEai5XUXGl9K1X2csDGmh0a36fXpSy9L4nTgBm8KdR4Ia6VLhASdK6XD+FGmdyQLbEDG9qFWNYaFPiXOvJyxDpQ7GnGfTSuLX41a9QymFjSVL4sd6m9XGOXoUVHRUJChQoUAKFChQAoUKFAGKnNz8TFFiUkliEwQqQjHKpa4sWsNQOnPn0qCFLYV7MKV8Vjrc29G7yY2DaOBzyzDCZJFdXZe0sQeAUFS4IvwIrOdvbQg7M4fCZyCwaSZjYzWGgCj3VFzYfG51qCm2rK8aoZHKW0XMco62XhR4ZLkeFc9/67McdeJPApbWr5sHf51EeHmVWj0jzahrHui54cD8qpESWApPENaol76bWTKarT978G0U+DiwJSIzu8eXumJQEzXyEFR3RJ3VABzHnWcYyKTDmfCK4ZVcqwIuhK2KuoPuta2o1GopvsTHkYmBnlyLFMkvezEaGxtYHUjT1pzhWOIaWQ8ZXZtfE6Vr6xxw43TVMHgMiICLXRT00sKUZQOFQGz95PvBE98pZFDEkhDIDkBJNgpdWUcO869asf2fxpsL1e0Nt/IYJDLqoUnxvyA043rMpN5mWNFZEZMgTKLDLa+i8R0rRd55e/HCoufeIGpJOii3lc+tQ+yfZqt2bFHQkkRpyHLM/LloB61UxpyyMox5Vj3ARcADw8hXUCut+4xtf8Jt5nSt0j3VwcI7sKA+IzH4nWorbOFEaE91Qxsq2Fz1sByp8BM+2PnCu2uUknnUhgtkhvfvfpxNXAYFCdVFO4sIq8ABT4q3ELgdlBbd2mu8OzcyEgXIGnG4q0COkpoxY0cehtVN7ZosmFXDgRrLBHLLGvuicAxuwHImzXtx0NX72UA9lcjg2nw/vWUbTiy4jKfd0t5E/5radwpAIrLz1HhoAAf8AiD61lkXxdoaXOlNoDx4U4HCnGNHc0KM0KrRbeU/s5roQW5UVCk3R20RZvT9zTQ0dCtJ4wy9FQtQoU0ioUKFAChQoUAKFChQAo1NChQFgwBzKPCpbArc0KFc2T0MPEqTpUdjJRqB5UKFTi0osFgg3eY6a1E4baWIU5VAGU246XHrQoVrj9Y52zWlk3IxH2lp4pmv9p+6JGmQ2AjZNNMrBGH8taJuFvA2KhdJtMRh3MM3RmUkZwRprY38QaFCrs6c2XsFhcMz4lpCe/LI6r/BDH3GYfxHLlHQE1aWNqFCtPiaZsRe5qjbx4ntZcx5Gy+AFChRFYm6yAc6UzjrR0KKsTSjr+tJyMp4nQ+dChUhXN4dnI/fQ2cW66gA3HD6tVt3L2vD2aiQlHCgEqLhhpblodD8aFCsP0VPF4j2rGbWbnxIN7c+VSEe0oyAA2p8G/pQoUYMcocvOBQoUK0Q//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pic>
        <p:nvPicPr>
          <p:cNvPr id="25603" name="Picture 3"/>
          <p:cNvPicPr>
            <a:picLocks noChangeAspect="1" noChangeArrowheads="1"/>
          </p:cNvPicPr>
          <p:nvPr/>
        </p:nvPicPr>
        <p:blipFill>
          <a:blip r:embed="rId2" cstate="print"/>
          <a:srcRect/>
          <a:stretch>
            <a:fillRect/>
          </a:stretch>
        </p:blipFill>
        <p:spPr bwMode="auto">
          <a:xfrm>
            <a:off x="5004048" y="4005064"/>
            <a:ext cx="3920903" cy="2599729"/>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229600" cy="3993307"/>
          </a:xfrm>
        </p:spPr>
        <p:txBody>
          <a:bodyPr>
            <a:normAutofit fontScale="92500" lnSpcReduction="10000"/>
          </a:bodyPr>
          <a:lstStyle/>
          <a:p>
            <a:r>
              <a:rPr lang="en-AU" dirty="0" smtClean="0"/>
              <a:t>When it became evident that the film was not overly popular it was again reinvented. The film was to be shown at midnight to appeal to it’s small but dedicated fans. Many attended shows numerous times.</a:t>
            </a:r>
          </a:p>
          <a:p>
            <a:endParaRPr lang="en-AU" dirty="0"/>
          </a:p>
          <a:p>
            <a:r>
              <a:rPr lang="en-AU" dirty="0" smtClean="0"/>
              <a:t>The film then evolved into a cult success with audiences dressing up and becoming involved with the show.</a:t>
            </a:r>
            <a:endParaRPr lang="en-AU" dirty="0"/>
          </a:p>
        </p:txBody>
      </p:sp>
      <p:sp>
        <p:nvSpPr>
          <p:cNvPr id="27650" name="AutoShape 2" descr="data:image/jpeg;base64,/9j/4AAQSkZJRgABAQAAAQABAAD/2wCEAAkGBxQTEhUUEhQVFhUWFhgYFxYYFxgXHBoYGhwcGBgaGBwYHCggGRooIBsVITIiJSktLi4uHB8zODMsNygtLisBCgoKDg0OGxAQGywlICY0LCwsLywsLCwsLC8sNCwsLywsLCwsLCwsLCwsLCwsLCwsLCwsLCwsLCwsLCwsLC0sLP/AABEIALcBEwMBIgACEQEDEQH/xAAcAAABBQEBAQAAAAAAAAAAAAAAAQMEBQYCBwj/xABCEAACAQMCBAQEBAQDBgUFAAABAhEAAyEEEgUxQVEGEyJhMnGBkRRCocEjUrHRB2LhFTNDcoLwkqKywvEkNFNjg//EABkBAAMBAQEAAAAAAAAAAAAAAAABAgMEBf/EAC8RAAICAQMDAgUEAgMBAAAAAAABAhEDEiExBEFRInETYYGR8DKhsfEUQsHR4QX/2gAMAwEAAhEDEQA/APEaKKWpLQlFLSUDFrk0tJTEwooooEFFFFABRRRQAUUtJQAUGiloASilpKAFooooAKKKKACiiigAooooAKSlooASilooASlopKACilooASiiigApaKKBoKKWkpDFpKK6CYmmJnFFFFAhaKKKAEoopaAEopaSgApaSloAKKKKACiiigAooooAKKKKACiiigAooopAFFFFMAooooASloooASKWiigAIrspinPJG3dP0oQKQS0+wFADFFFKiknAoCzsWjIFSTpDEVL0vDjt8y4xX+UAST703rQZhJIORMTjnMUrKcXyQWsQYNN3Fg1PvaubcMqz3H9qggy1Mk4iintUegqVwfQLcJa4YQfST2mgHsV5FIa3B4Pp7dollDNAiW3c+g7mmzwSwVym12nZBODGJ7igDF0sVI1iQYgzy+tTuF8Oa862kjc05OAABJLdgKVjUSpoqy4rwG/p/wDeIdvR19Sn6jl9YqLZsSCTTEiPRSgU5csxyzQA1RT1oCMic1zeSD86BjdFO6cZ6fWjUqAaQVtY1RRTtvTswkDFAhqigiigAooopgFFFJQAtFJSrk0BYUUERRQAUUUUATPKLYB9MwKf1/Dwq4M96n6HT+Wu5yFEyJP2qNxLWBpABj3wD8qhO2aUktxeCaLzVK8h6icZ9q61Gh8n0iCRzJ/enuFXvJRoyzAY+Wa4v6kN62tnJzBJEnpMRVGbYy2u3EB+0QB9gBSeVt9TAgHAP61JtINwOzbI+KZIn25CnuGB2S4hIgzEmOhJ5/KptGu/cpvwT3BuVTt79Kn2eCvtg28jJaeXUU9xDW3mK27QNtbICgSASYGTGPlWs4Xba5ZBDh3Ky4BAO7rH+oFPkhWt6PP9ToWJB74n37VsdBwG2iqlwSFBLnI6Sc1WtqkF0o695kHcGP5YHKBUqzr7l9Nts7Ckb7XMOo5kTkH60bi2sa1WktoUjFvLgTmByPtUYMz3y63ATg7e0chjkPeo3EbT3QwtyRIAWQMT1+tTtPolsoVgC45C7ck7RliQMiTAH1oXAPd0yM4BuuxBEtuUFTg9fnmtNwewqo19gELArvIIhebMfbFUGl9ZYDBZwoEYCjLNn6/apmo12TBiyq7FTmGSIG7uTkmm3XINHGp1bXbwFq42xAYMxIGTMzIPY1xqeBs/rt7Uc/8AC5BhP5f5W/ynB6Ryq28P+HibfnqMn4U6be69SfnU1LCmWuHbbQTcc9B1+vSPpUTnXA4x+iPOLoVWIZoM5XacR0MgV09xdp2ty7Y/SrrxO/4q8t5ECrtCR+bBIBfuYj+lQOI6ABSAsECZjJ6QKpy7DjB1ZWX7gbI5kScdaTUXAYq64Fwl9t66QB5aFtpGWAyY+QzUa3p0uuxAbpC4En6Zp3uT2K7RqJliIHQmJp7S2A7luknH9Kt9TY8jaQFVtwgczy5t7TFRbifxCqCFeHWOgYTHyBkfSjngV09ys1FqWO0dYx37Vr/DfhIvtN92toyxgDDH4cnH3GSImnfDXAT8TD3z+YgwY9v71u7ltPRcJA2gqs/CA8BgemcDNFBZnx/h1YChX3bif96GIz2AMr9IrKeL/A9zRjzVcXbGPVhWWeQZZ/USPlXrb6gF/LnKwWAP5uQEdhP3I7V5X4u4/wDiL34fcWtq5zH5uQGOgz9flTEYyKl6O0eYI/rT+v4S1sgSCCefb5+1WWk0yuWdwdrH0CYgdCB8opXsXw9zP3kg05bECfSZHXoauGtj1EEOqggB4gt2k9hmqdtGSSFBP7D3oT2E+diMRXemtliNv3qxPDAvxHt8vlUrS2VBiYXPqiftFJy22Fpp7lNftkE5mKamp3EgouEqSVxnl06+/X61BC1QmLRRtooA13FeFMlweeyiIYQwYfIkdfaqrV2SWDPIBODEAj2NTtVrA5IRNoMY557fKqHVXSfTJ2qTC9ATzipUXRpKS7E7W6EGNjMfnindbfuXbdu1t2+SMmeZHWKZ4Tfz6h9asNfdsFQUUrdOCwlY+Y/MDFTqadFaItWPaZiyAQZ7R1pdMFBY3gDbQgGQD6o5A9efKnbc27e7ZAIEXC8ry5AHM/2qPpdFe1VwLbACLA3HCz+YwObH2pwj3Fknao0HDb/4nT3WNpCA6LsMYQCFYMokMO/tTvBOFtbuKbbCHYKVYwWAkgKRG5hnGKuOAcOS1bZA3mFm9Z5CT0iq3it1bgLN6SkqLJMALMSGGQ8iabS7EptbCeLdQFRQq/xPV5jbYKrtIAc/zE4E9Kw3Db5RwwJBGZ/ygSZ78jWy0wfWL+HvFiSIF5SNyYkG7MC9bwBu+IVmX4SwIAdCphS+dpB5lZyQRt/8VNugUW+CLouNlnAu7PVjeVCwTyJ2xietX+q9G14Km0txSzQWJ2E8vzZ/pXOqeyUZFTCqeSjMdveneHaY6jTk3GdSiG0xIB3AgqpkCZAHXnSjMcsVUuSk0nF9h9KreTyyjAgq21jLR2OAOuKutPwhLhXmu6SLLOA3c5JM45AVj9Zo7mmubW+YI5MvcVf+FOMO9wWLzM6MD5ZYyUYCRBPIQDRK3uhw0raRuuCceS7ca1sKNbX1EDaqgYAbtVXxrXpeulfKdrQ3FY9Be5bO1mIIzE4B+dXtvgxKr5l6Q4BICgAzynMtHeqXgnD2u3IVoQXTLpGLeIPqMFmmI7ilJvsVCMeWzNCw87UQzPXp8+9arhnh1FTz9QS4UdwoAB5ljhFFRDZdbzWLp2O1wBSCIa3udZ+ZG0/Q1c+IOBWX0txAWbav8EeY0eafgleTTtjM86IojJa9jA+I/EzG8fwzhLYXZ6F9JJ+KJEmcCT79KzHmkQQYI6rg/pXTEADGSOcmmIrQyLPg2oPmgMfjldxkkSCB15TFaPw7a33zZcqHBgsD+Uyxj9Y+YrI2bTQXgwhWTMRMgf0Oal2NcbOpW6AfSwO0xJXqDHcftSH2PW7egCF0UsZcugmdq4BQYwOfOeh6VPsJtgYMnA55Gczzql4Bdu6vUBLdwrbFx3a8I2izEKCCPUTKgT1I7Vf6zw7q7btctul5dsC3HlMGkk85GcdegpJ2U1Rl7l+3oXkb9RqXmFOC0ktLty6yT/SsvfS4fMe5bG+6xuMQoA3Nk4HICrDxG9y5qAt5Gs3lAQbTcWFYzLEj1CZ5AAxUDS2L67tzOwG6YCtMGFAnMkxU7PZFVKG5B4m9kojjUAuIV7YVgRMbjJwYiPrUjh3CzfuGbjeWFLuQR8K/lAj0mI+dXC21INtka8+079g9JIjcu7IXqJB6RImRrODaPbpWF1Ldi0sGEIBRThrjH4TtlJEtIDZJNOidXk8+saC3eRSjrO2RaIgrPOAQN3zHOub3DbiuWAnGQvWO3etDZ0Vu8+2wUvC24UFIAk4QrPIdRy5DtT+rtXbe4tZ3WUA3XEuIxAECWUtuIyOQqnRKb5MPqkubY8piD3BBHzBrnTLA2wVI9LjIKyZ/r/Wt04Xbv/mO1R1PQ458xFYXUXHu6q7tG97txgADHXHWOQ69qVFamJxAM3mB7jsV2wpMzgR9AI+1U81pdfwy4zyrop2gMN08v+QGoS8EAMMzH/lUAfdj+1F7bh7FPNFbfTeBgyK0XcgH4k657UUybIP4VgoKgQMkzBMc/wCvKq3i+h9RdeTdPf2qwu8UTADDmZwSB0nFO3rlq5aKo6l1k8mBgR8IYAkVT4JjzuUohdgU+5xGevz+dSNVcGyJO4kKO0fPp1qMrAH1TPQDNSuGW1vX1UgiQYkjJgkCsK3Oq6Q7p7D3YH5Lawi9Mcz7k1u+BJNpGUQCoIA/WqDQWIYDlMA+3ethbvWrNvYAxKY2IvM/MwKcZ2yZQpbHOh0mwtHJjMe/7VScUKNfufmIX0QYl2wVmMwRPPG41bnVXHWU2KZGDLR8+QmqJtWtu8tt95vXbgRXJgIjYDgjEliOXIA/UtcIaxvllXx7XnTWvwyAy8NqboBhpj+FaJ5oBzPXNWaQ9vzEYykEHAHbpyqNxPiVszZuqt7y7m1Yn1sp2bscgftTGhd77hEVVRZKqohRAOYGJ96UlfIKehuty3fbcMyA2QYXcZ7xyP3qw4VoSEdQrhbpAJ3Awy5BwIAzyE/OnvC2jF7RowEGAHMwdwMnI703/iEGs6G1csMysmpCkqT8L22ORyiUq1BJGcs05PczninhqFWsk/x7TSElZgxJMnK5DdyKirwXS27ZdNRcN5VMB7ZRSYzBEx2yetTbvEvxdhdSbbC9YC2b7mCGRifKYRmQSVOOTJnFQr3qUjoanhUjTVqdvk03FtaU0925P/DUWgoMgsoUdTOSTy6Vi+HCy9u55l63biBtfdJHMsAFO4zy6zPea2VniSWtMrn1MQFAIkE9AeygCZ6U4V/Nd8vYyqxKguLZIyHVoIAPUE+8CqM9+xReEeKK16wjTuDszXGbkqglR3idozWn8TcRVLVtgZjVW2MEmfJG8ic9wKdtWdNa/inySrCF8u0smc4K88Cs/wCMtWjCwtsE29jsTtIAZm2Q2MEC3+tS9uAkp6dTWxg+P6PydTftDklxgv8AyzK/pFPeF9Fbvam3bu/CwbExJ2naJnvFXet4E+tvW3tGBc09tnYgkb0m0wx1lP1qyt/4eKoUm428QSRET7AjlVOSCEG3dFN4i4OUW1ZtWjCbjvOGaT1npyj+lQU4PvKh2NszBYrugR2X7V6I/B7txt1y6x9gFAHyAHyp+xwO1aBdpMAknmY5mPeo1M3lBMTw34bNnThEuC4W2PuC+hy3qVD1C7fLaehPtWw4ffu2UAuln6sfj2A/kO1ASoH/ABADzMgCKg6LWkOibTvdS7beVteQOea4gdsdSKg+LePtbjSab/7l4DOhg2g8bVUj4brTOPhHqxINanM7NbqNPZ1KAXEDrgg9RPI23H7YPWsD4t8D3pQ2CXs791xph0gQJUdO7r9hzp7hnil9PdNnVMJQhWu2xvQ9ZuW1jOfjQTJypya32m14a3uEAkSAGDBh3Rhh19x2IPI0tuQbfBiuFcOW2AqjAXaAOUH271YnU2/M8hkLK6lLnRfLeUaMHdGZ5AYyZqXqLAHqUYnI5QZ7dM1FOhtly5UEtEzJ5QOUxGBQ7DbuYLwRwC5p9bfV8m0jIGmN1yYURMRhmBjtmrXjTJestZa6qb4yRsPpIOcRz2/OKm8Z0jJxD8QrkLe06gpLfEhCOVExyFsxz9RIpvVnS3jbv3QsOVUFt8F/VllVgsGSTI7zSsrTe9bGQ4n4a1VvaEIvHadxWF2GcABmk4ziK7scF23kHl3C24F7ly2EG0KxYJtJEN6VySR3zjc32sKhvXHXy5+JJcZMCNgPWZjlBpm7qtKbZK3VAA3M09BgSAZ69qqhObfJmuK8NACiyzpcuOqW1Gwy7YAG5ZjqTPQd6oLK3jba5+IMKQNpYSScEYM9SZ9jV3wbiPncV0rEHbbu+gEQRtVmJIPIkr9gtMjgSrK22DtElQwLDInnk9aCUyld7pz5l76XHj9Goq5bg7jHltyHICitVik+6+5zvPFOqf2MaorrZXYFd1x2e6oKqI1kEliefKuvLMjb8Ujb8+lKuHYdwD/ep/ClHmgnkJNU3uZRivh17m0dLotlraJvcDcWkwT8W0CJzPWm+EcSa7/Bv22Qtyxjd3U9/wBam6XVSKi6y/AUR/xVIYdO4qW7M9DRH4oSgAWAZ246QYOB96f4V4dW+GZCd9uD5v58mPkOvSmuPatLUvc5EAgdS3KAO9WX+GPFhd1F9PL2f/Thx6txOx1GcQPjqoojI+avYS34Is24JGO7MFmfdj3q40HBgoGwoqHI2y0/t+tVo4cz67UE6d3XzbbKxVgoVtrOd5G0gAt6Qd2MVstNw8KFVAFRRgST1nrJPM9avQjncrK7w5wNdMGRbjOrGTuAABz8IH7mufGmkFzQ3kiButMPmLgWfsxrRfh/cyew/UTMVnvFZVtO9pLim4zW1Kb9zQHDHEz+XtTf6WEf1Iz/AIL0FsrfssrKl5SrSCJDAAMJ5QQCDWG1uraxcuWbltjctsUbIUEjEicweY9jXoN/xlpbFxkfeWCgMiWyzArhRLQJg9+lYLxbxddbqfNs6e4h2AMJ3ltuA7BB6fTA68qlLY30+t3wXHhFxctMGwy7tqyDKmT9fhC/athpr9pPRe1FveepVk/5YhYOI7dMV5Twxrlm5G8W90SZVsfXr7YNXR8TF0Np7YugEhb28oQAYBXEkdYNDjJO13BVJafBsX0OjmBfsASTtS8i5PM7Wggn2FQ7V1GuX/w0EWmS0NrAqQFAkmc+rcZnM1geJ8S1ENZdgVLRyEkCQRPaR0/epPhPXrp7u4mNxCFBMOpB+kgwQT8qTT+o06VN+n5npHCmeDvRF/5WPxSdwKlRt6GZM1Me4OprLaDjTXr13TKDaZvVaJILMY9XsMQR8jWY8QcWKg2Uuu7Bpe7vbH/60gxA6n5DvU026DUoo9C1nFUtiWZQPcgVU2OOLqn8u2dygguwmMGdoPU4rynVknJJJ6kkk/rXo/gzRizbAIhzsdgecMocH5QV+1aKFGUsrZ6Hde8LLHTIHvbf4amIHTdn4gozt6kATWGt2G3hgCt0GSdzhi/52Yk7gxO4mIicAV6jw2zCDHOD7jtmk4lwcXlbIR2A/iBRnblRc7qPb/SrMjBa7SC3YsKVQk73D/nYu3XnIwIPM86sdLoH36ddM52Mqm/bIPovQBvtt0b4tw5ECDzEX2vABsq1q2gswu9gZIKhT5UAjPST84zWd8feIP8AZ9jyyx8/UtO1GhrNggKzKdo2uQCFJGDuInbSp2VaLdXOovFkMae0XtqRI86/O268D4kSDbXoTuPQV3xO6LKxINwj02yRuPc7ee0cz/rXkfFf8RdTctra04XSWFUIqWSd4UCADcPqHzXbPWqrwtxcWNQblwkl0ZCxMmWI9RnmMGfnSfAQVtWejccuuVSxfuNbDXiBqEEsi7v4+/kBaWV9WICSZ6Gllbraa4oS9aIwZKsDIlcyUM7lM4DkdKnDVJeVgpIJVwrGCQXzMGQTMHtXnPEeN6+7fU3mDXLV3YL3lKpiYKlkUbkzMGeeKxj6kdMrhJVwbnU2CLVxbi+VZKtITOxwMMJ6tkSe4NVh4e1+0b2qd9gH8C3MmOl25jLnBAiAOlaDhuuN5CLiw4JRxzG4YPPoffoRWa4txdNOfIv7o/KQCSVHKT1PSmpOqQ3BXqZI4bqbA1K3bttzfACLcS27eZe2kMoFuRuhokjt2MQfDboyJ5cB0iDkweZVx+lWVjRC/owFf0Om5c5W5MhgRyaYPtyrKcK4vvuWS6bbwYLcdQFF1ADBuKI/iqfzfmBM5FPlexD2l7mvbxGASGswQSCPP7GP/wAVLUfW8ORnZiFMn+RT+pE0U9ZOg85Z66V6Qitl4f8ADnDrltWv68ox5rKWoPb+IDUpXsjtlPQrZjG+JT7x96m8Nv7LqEgMJ2sDyKtg16JqfA/Bwk/7QYT1/Eac/wDsrD+JtFpbTgabU+eDMysRH+YQD9KtwklbRlDLGTaXcv1fy2KGe6k9V/uOVd6ttxtL7liflj96reE3fxFnax9amAw5g9D7iOfep2hYrcUXRDKrDPJhiCp6is5RrcWPJfpfJW+NCWv2F6LbLx7liP2FPeBeK29LrFuXiVtsj22YAnaGAIJAyRKjlR40UDUWH5B7LAf9LbqoGNDdUa4oqcZJ+T0/in+I+mSRYt3rxHIn+Eh+rS//AJaquH+NuJal9li3p7QnL7C5HzLsR9lrEaawXMD7/wBAO5recB0z6ZW2LbcLl2FzMnv3PLkMYrZRySjaOTK+nxS022/zwaW9bulFFy6925HqLMQrHr6BCj7VR8R4xplBt3biWmTOxh7GIAGcHpUm54kRlIKujDlIxI96yXF+F23d23Tu67stgDlGDzpLp8mqpJkf5WFRcoyX0r/tGafJJGQSSMRMkkY6VK4ZrzbO1TBuBlc9ux+01Pt8B3IxVyGXmDEARMloET0+RrO3F2swaQwxHy7e9VonhlubrNi6mCUWTOI6dkeXY3J5E8o7fSo+nJ/Kpb2Ax8ql8JDXmFlslsKe3PNJxNG07+Sry1sncQAMzykcx85509FrUyfjV6Iqg4rZuWouwV81TAYflxIz3EZGedQLTAyQxUDI6+roD/SflVzxHiLNbsreZnQSwEAQYwcQDzqmtWVMnkog/cxmnOr2M4t1uWVq5fcsdr7mHxj0kAZBXlz5fWqnW29rQOUA9v06VL4g1xfLUOSHWUz+WSBj5g/ahtICZaWPdiTUSaiaLHLLZWDOP9a9D8Papb2jsh58yzvskkEHYJu2CDzwDfXpgAdKyQQDsK3Ph/g409hLmoDB9TdtKluY2oCWDN/nI3COgYd4qVOwydOscbb3PQNBqma3bU3XW8ltd+7JYgQzEH3kyvIcwKcucQvJhipH83IH5EdKhcK0hbUtfO4bRtgEhWuHBK5khV57pyw5RVrq71uzbuX7mEtruZcQ5n0qB0dmIGOZImapcHPJb7FD4j47etmwQ6rDeYsMCzBcOGtkeq3BBnBBBjuMBxHTNqNRc1GouC6zbpUjaJ/KF6bQgYADrOSeb9zWNfD3rxL3XIyBhQDBCj+UDAHYjmZrriPEr2pawrEhLUAAgL6FyQFHfr8xWLcpPazrShCKurM1xjw1sYlMD+n+n9Kg6Ph9y1dts6rtPIn1KZBHTGD36xXpms06sDiq7g9lVdtNego8ta3RAbqnzI/9PvUrJLg2l08Gr7r9w8G29oK81UwJ7dB7xy+lcX7CXNVdtYVmO62fyuIG9GE/EOY9jUnw8gU3AuAHuAfIMQKr+KaqxaZ7t14uKym2q/GTGCvYSD6jyqY22EqSticAa7ptQ1u9JD5Un/LCjPU7do7+mrLxxwoXrO9fiT1A/wBRWd8PcQuXni6xliTbDHd65BUBj3Er2JitzvDWfpVp7kzx6UvDVmZ8D3Y05VgcXGG3rkzy+tZXUWvL1rL/AC3mI+Teofo1bDw5bcB22+gXfL392AEA++3Znr86h8StDzcKJa4u5oEkBDAn6Cq1VdmPw7aL620gH2FFcI0ACkrI1o8yqw0FljtAUsTu27RuJ5DEdZxVFpLkTgGQRn+o96c0V1huh2UY5MRPzg56VtLHsVg6zTLg0mtQIzK7Wwy2zgspzExifVmI71nNeA5G3kB7imjeA5L9zSfiT8vkKcYtCz9WsqalW/hb/c4/DGpFrTX2U7FuMqkTEkA9KjG4T1P3qw4Vxl7C3FX86kA9VY43D6SPtWm5wtx7EVL7FkLMSQYySYHKM8hzq0umqMirqy8qD7VGRbJnV0Ut3E1Pgy1AVvX8f5Un80cyCOgrdWPWLYYsZvXGO/Tlsjd/IAf5eXKPasD4UYlWETDED/eEyYYQEPefetbpdcFcAgoy3N21r962YYEHDCeZmR075rrim4prx+fueblpZJJ+X/N/wRuNaHcBdABJuNht+UUkRDgEYXoxOazurKIwg+lvhkjn9IxW0bUD0AuoK3XEefcc+vcR6QRI9S5HPr1FUus4OTJQGd7KfQQPVy+MyCZX78++6yNexyvDGXa3/RXLf8sowmAZgRO2QJUHrzPKq3xlw4Qt9IIOGIZjPSfUoJjAPYmOlLqQyMFZSpRdu6SfzESGY9BtGY5Y5mtDwG351i5bYFghJeGkeWADtVbh5bjODnNRkVxpmuF6Jao8+Dz3QuwlkDblEiPy+/yqRqGL7HQbiyneI5EH/X9Knce4bc0npClUYS5A9SgzAY9R8u1U+g1W1ty3FWCD6g0EjuAOdc1V6ZcHofET9cdmTOL7QbYzIXIP2we0g1X3JZecjECeo6AD+tSuM8U/E6guEi4xIJB3LyULtkRHpY8ubGm7dy3daJWzAyWGMdcZLZ5VM4q9ioZbVSI3DU3PJ/Ks/wDmA/8AcatIqvUoL48ssykESwgkxPLtIFWLYrDLyjr6LeMl8zUf4e+Hhqr7OwDW7AVyhIG92ny1M/llWJ+QHWtDfFy42oJ3G9/uzbaE8qBJQCSDtJPqB9RBgxgY3wd4ju6PUB7a+YrlVe0f+IJ9MHowJkH5jkal8K4tdW7vuYa6blyYLepnY3FdZB2zzXBXBBFVj4MOsv4lvjseuaC2FRVHYAY59yR7mTWJ/wASeNSfw6n+HZPrP818jl8kBgf5i38orS8P40h0n4lARuLW7c5BdSVLIcbreCQSBgcqxXEtClwHeszMnk2eZkdZz86twbjSOaE1GWpmX8O6uGKtyu7dkcgwkEMD+Y4yOorSm2VkiCfnGOo61ldXojZuFVO4KVuWyRGRBho9wAY9jitgLgZQ3IMAROOYnr86rG+3gMq/28gt4wFPvmScTy+kxVfxy2GtlWE7sAe55VNuHEjmKi3LZuQVyQwMe05rmzR0ytHf009eOn2JXCLHlpHSKzviBQbs9QoE9smtPq70LjlgfKSAT7xzqRq/Bj7Wu3V05RRLObt5THIBgMASemaiMHJbG8c0MeROSs854WWR1Ytu9asCJxBkmOnI8u1brWcd08M63V9WSsgie47VWcX4IdNat6hdqSQUNq4zhp5EbxIH1rM+I2F63ZKWgLlsXPNcRNzc25TAA5ZHU+5xFpeqpE5bnjUsSbUbTT5Ra6DirveNq05WwSb1xsZKxt2zj4lTpmPapd21eVTqjbZtP5m3zFglWUZ3qMhYb4ojBqJ4YtW20jt6mvlItom4lwHbfKjBKpkdefOcU+r4lrNK+xNTqFHqPpdkUtyaFBjoAf1rXSnscDlKK1I1g4kv8yj6j+9Fecrpmb1c5Jz9aWp+GvJayTf+pzbtyaTUAAwP+zTtrEn2FRlMnPzrRbsylSgvLOrpEnnOAO2Oc03SE0tUYhSikpyywBz2oGlbOam6LUqqwx64waZbYfb5U35WTBqXTVM2jqxy1Rpmm8NcbWzdJ3MoYAFhIIz0+Y71e63jdh9yo6hSw+N4Y457yARnmB7TXnvkH2pNrDvWuPLoVI5s+J5ZKb9/z+z1rh9++ysUYXLcAko9rdg+kwT6jIxHqMCByqYmrVywYGWG1hdfbtdeu0A/qOgrxmT1H3FTNBrGVskkAMApYwCREgdD/aq+IvBLg/z/ANv5/c9cv2LdwS2ZwyW1gKwwG3H0x7yMR2NUfFuFGycxPYScdxn/ALxVJ4A1V+5qXt+e5UWixV3LBoKqAJmD6qt/EeqNpAL6kKG5p6nboF3NgQD71WPL6qW35+eWTlwpwuS/v9+fokyNp7+CrDchGVMTMY64HLE9KyHGOF+WxKkbDkAmCPaOvzp3V8Wd12qAiEZAMk/M/sKggT3xj6f2qs2WM+31MunwTx8v6DVpKeW3TqJieQ96cDRyH161zHWMP6GRz0YGPbnkferTVYJHYkfbFVOqMirXT3d6qx57QD/0jZ+u2frWWVbWdvRSqbj5HeB3/Lv2rhXcFcErIWenM4BEznGK23HuEtqX8zSsEuOybicHmAX5wLijBz6lBGcVhwk474++K3Wg1TWpC5xtnr7H2YU8W9h1qppltxa+gKWrWLNhRbtj2XBPuTH6VW3DNcn2BPyptbo5V0nAM3rKsIYA9u4+VMKm1bdsHndEHrsWXzjpAH2qy0iK7hJXcSoVS+zcWJCgGCCSVOMVb3PCt6VuHThdiuDNwQJgl93mHkARG2s5VZrBtc8b17/2UZPMZzn6j/sVQarWeTdIztIDCBODOCOfMHlV5qnAaAytgH0ncIaQIMCeR6VlfF2o2NbMTKsO3Ig/uanKtUdi+mkoZKm6RZ67jlo2GUNLkGIB59PlXo3iriIGhVRz1G0D2QRcY/8AoX/qrw78ahXJIJ6RMGvYr/FNum0JC2robTywlTtYC32nbgsI/tXNuotcHqRhB5sbi1Le/Ha/+DM+Ktbv4fox1DNbP/8ALco/TYfrWQDVoPGXEw9rTbiilmvvtBLRDBATJJE7WP8ASs2jg8mB+RqJ9vY6unpOaVfqltfzONNrr2mus9jtImCFJ+IhTgnLD61C4rrXutuckk5Mxlup5czzNSdXZJ2hR3nr8v3qBqkiK6sbuNnjdbDRlcVx+cE0XAgC/wCUHH+YBv3opdIylFkTiPtiik4Cj1WlJUVlxvSB3/amhT3lyJ7c6ZerRzNnNFLSUxCiu7UdT+n603UnRaU3CecDnAk/6UANOw6V1Y5/Sn9ZoiCCq4I6A8xjM9a5TTMuSI6Z5/ak+Co8ji8xPKkHWec4+Wf9KKDWZu0Kpq44Z4a81FcXlUuTCFGJiYkEGD1+1U4rU+HuIobQtNllnBwc7tgH+X1AmtsMVJtM5+plKMU4lrwHhVrRh703LrGLZ9ItjaxlAAST6iskg4XpmqLxRduXGtqdzEoWgKcmQTtAGAACY6Vf8UZUVNrM264wAJxtVVhvqxI+lUPH9S6+S6MVI81QwJBG4BWEjoV3Aj512PBCOKUo7vb7HAupyTzRhJUt+/czqrPLl3rsQOX3P7CiaU964juCa4Z6RrlNg96ACC1TOEvhl/lM/f0n9Qv3qK12udLe2vPIEEH6iJ+hg/Sk1aovHPRJSLorWt4c820aI9I5xE15mlw9z96lafiF1PguOvyYx9uVLHHSbdRnWVJVR6gj11fK7SX5KCSeRAAkweYwDXnVnxJqV5XSevqCN/Vafv8Aia/cRrbFIYbSQkGDzAMx7cq11I5VFt0T+C+JHZ7ZKgNadLozglDIweR/vXvPH+Jouiu31gh7PoPfzBtQfdv6186+GNV5WpRyqtzG1iBM55wYOO1e28S4gv8AsuzcewChfb5ZYMAFNzaZgSJA6DnXLKVSfserhxa8ePbiVc83vX7Hmf8AtALaDO0BSF+e0gCKy/ibii3nXy5KqDmCJJ54+gpOOXhc1FxwAAWwoO4KIAgH2qAyKM1tD9CRwdRvmm/m/wCRo2W7EwCcZwMk4rpLaxMieo6j35QRXelvqrEsu4bXAG6IZlKqxwZ2kho6xTaXYOAOUT2yDI7HEfU0zIn6PgmoKPeWy/loCzMQFWAJPx/FjMCajvd3D4Fiee2Mxyn9YpvU6ku5dpLHqY+nIDP/AM0Wr5UzzE5U8mHUGMjtIyOlAC277KMEgexP6dqW/cJWJkAg1yYJkADJhc4HQScmn7NgMSMKCDnIEwSBgdTFCQ3Jvlke3dIEUtMq2KKBBc5D5n9q4JzRRSQ2JNdi33pKKYhXAjrM0/oUMOw5KAT98Y60UUASlbd8PfHeYnqY7550ai8xADKAZmcfTlRRSZUeRiiiiszcUU8trkRg8weR+9FFJtrg0xRUnTJ78Uc29jjcQCoaY9J5qf7j9q71Wut3LbI26d5dcAZJkjHKZYdpz7UUVrHqciVEz/8An4ZPVuu5FQWfPkK4s7jAYhmC9A0CCZjlFRndzkgCcwIjOcDtRRWetl/48aOBYn2rm5p460tFGpjeGCXBFfsD+lcBwDjPzoorU4XyWVsCBPag2gegpKKxR1dgbTD6ex/vTbW4ooqot2RSqxu/yrkgbf26faiitDLJycpgfU11NFFBATSTS0UAIflSRRRQB0BU2xfkZyRRRTQmVd/DEe9FFFFD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pic>
        <p:nvPicPr>
          <p:cNvPr id="27651" name="Picture 3"/>
          <p:cNvPicPr>
            <a:picLocks noChangeAspect="1" noChangeArrowheads="1"/>
          </p:cNvPicPr>
          <p:nvPr/>
        </p:nvPicPr>
        <p:blipFill>
          <a:blip r:embed="rId2" cstate="print"/>
          <a:srcRect t="15031" b="15191"/>
          <a:stretch>
            <a:fillRect/>
          </a:stretch>
        </p:blipFill>
        <p:spPr bwMode="auto">
          <a:xfrm>
            <a:off x="1475656" y="4077072"/>
            <a:ext cx="5989020" cy="278092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6" name="The Rocky Horror Picture Show - #TBT Trailer - 20th Century FOX (1).mp4">
            <a:hlinkClick r:id="" action="ppaction://media"/>
          </p:cNvPr>
          <p:cNvPicPr>
            <a:picLocks noGrp="1" noRot="1" noChangeAspect="1"/>
          </p:cNvPicPr>
          <p:nvPr>
            <p:ph idx="1"/>
            <a:videoFile r:link="rId1"/>
          </p:nvPr>
        </p:nvPicPr>
        <p:blipFill>
          <a:blip r:embed="rId3" cstate="print"/>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9530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History of Rocky Horror</a:t>
            </a:r>
            <a:endParaRPr lang="en-AU" dirty="0"/>
          </a:p>
        </p:txBody>
      </p:sp>
      <p:sp>
        <p:nvSpPr>
          <p:cNvPr id="3" name="Content Placeholder 2"/>
          <p:cNvSpPr>
            <a:spLocks noGrp="1"/>
          </p:cNvSpPr>
          <p:nvPr>
            <p:ph idx="1"/>
          </p:nvPr>
        </p:nvSpPr>
        <p:spPr/>
        <p:txBody>
          <a:bodyPr>
            <a:normAutofit fontScale="92500" lnSpcReduction="20000"/>
          </a:bodyPr>
          <a:lstStyle/>
          <a:p>
            <a:r>
              <a:rPr lang="en-AU" dirty="0"/>
              <a:t>Rocky Horror began its remarkable life not as a film, but rather as a small production in London that author Richard O'Brien wrote to keep himself busy on winter evenings when he was an out-of-work actor. </a:t>
            </a:r>
            <a:endParaRPr lang="en-AU" dirty="0" smtClean="0"/>
          </a:p>
          <a:p>
            <a:endParaRPr lang="en-AU" dirty="0"/>
          </a:p>
          <a:p>
            <a:r>
              <a:rPr lang="en-AU" dirty="0"/>
              <a:t>It starred O'Brien as a maniacal handyman named Riff-Raff, and another Hair alumnus Tim Curry in the leading role as Dr. Frank-N-</a:t>
            </a:r>
            <a:r>
              <a:rPr lang="en-AU" dirty="0" err="1"/>
              <a:t>Furter</a:t>
            </a:r>
            <a:r>
              <a:rPr lang="en-AU" dirty="0"/>
              <a:t>, the kinky scientist who creates "Rocky Horror", his personal Adonis.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Characteristic 1</a:t>
            </a:r>
            <a:endParaRPr lang="en-AU" dirty="0"/>
          </a:p>
        </p:txBody>
      </p:sp>
      <p:sp>
        <p:nvSpPr>
          <p:cNvPr id="3" name="Content Placeholder 2"/>
          <p:cNvSpPr>
            <a:spLocks noGrp="1"/>
          </p:cNvSpPr>
          <p:nvPr>
            <p:ph idx="1"/>
          </p:nvPr>
        </p:nvSpPr>
        <p:spPr/>
        <p:txBody>
          <a:bodyPr>
            <a:normAutofit/>
          </a:bodyPr>
          <a:lstStyle/>
          <a:p>
            <a:pPr>
              <a:buNone/>
            </a:pPr>
            <a:r>
              <a:rPr lang="en-AU" dirty="0" smtClean="0"/>
              <a:t>associated with commercial products and paraphernalia:</a:t>
            </a:r>
          </a:p>
          <a:p>
            <a:r>
              <a:rPr lang="en-AU" dirty="0" smtClean="0"/>
              <a:t> demand develops and expands due to media, marketing and dissemination processes</a:t>
            </a:r>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r>
              <a:rPr lang="en-AU" dirty="0" smtClean="0"/>
              <a:t>The Rocky Horror Picture Show is widely associated with a vast variety of paraphernalia.</a:t>
            </a:r>
          </a:p>
          <a:p>
            <a:endParaRPr lang="en-AU" dirty="0" smtClean="0"/>
          </a:p>
          <a:p>
            <a:r>
              <a:rPr lang="en-AU" dirty="0" smtClean="0"/>
              <a:t>Not only can consumers buy the DVD, soundtrack and posters, other items for sale include makeup kits, costumes, clothing, lipstick, glitter, figurines to name just a few. </a:t>
            </a:r>
            <a:endParaRPr lang="en-AU" dirty="0"/>
          </a:p>
        </p:txBody>
      </p:sp>
      <p:sp>
        <p:nvSpPr>
          <p:cNvPr id="9218" name="AutoShape 2" descr="The Rocky Horror Picture Show Figurine Dr Frank N Fruter Headliners X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pic>
        <p:nvPicPr>
          <p:cNvPr id="9219" name="Picture 3"/>
          <p:cNvPicPr>
            <a:picLocks noChangeAspect="1" noChangeArrowheads="1"/>
          </p:cNvPicPr>
          <p:nvPr/>
        </p:nvPicPr>
        <p:blipFill>
          <a:blip r:embed="rId2" cstate="print"/>
          <a:srcRect/>
          <a:stretch>
            <a:fillRect/>
          </a:stretch>
        </p:blipFill>
        <p:spPr bwMode="auto">
          <a:xfrm>
            <a:off x="323528" y="4869160"/>
            <a:ext cx="1266825" cy="1714500"/>
          </a:xfrm>
          <a:prstGeom prst="rect">
            <a:avLst/>
          </a:prstGeom>
          <a:noFill/>
          <a:ln w="9525">
            <a:noFill/>
            <a:miter lim="800000"/>
            <a:headEnd/>
            <a:tailEnd/>
          </a:ln>
        </p:spPr>
      </p:pic>
      <p:pic>
        <p:nvPicPr>
          <p:cNvPr id="9220" name="Picture 4"/>
          <p:cNvPicPr>
            <a:picLocks noChangeAspect="1" noChangeArrowheads="1"/>
          </p:cNvPicPr>
          <p:nvPr/>
        </p:nvPicPr>
        <p:blipFill>
          <a:blip r:embed="rId3" cstate="print"/>
          <a:srcRect/>
          <a:stretch>
            <a:fillRect/>
          </a:stretch>
        </p:blipFill>
        <p:spPr bwMode="auto">
          <a:xfrm>
            <a:off x="2051720" y="4869160"/>
            <a:ext cx="1714500" cy="1714500"/>
          </a:xfrm>
          <a:prstGeom prst="rect">
            <a:avLst/>
          </a:prstGeom>
          <a:noFill/>
          <a:ln w="9525">
            <a:noFill/>
            <a:miter lim="800000"/>
            <a:headEnd/>
            <a:tailEnd/>
          </a:ln>
        </p:spPr>
      </p:pic>
      <p:pic>
        <p:nvPicPr>
          <p:cNvPr id="9221" name="Picture 5"/>
          <p:cNvPicPr>
            <a:picLocks noChangeAspect="1" noChangeArrowheads="1"/>
          </p:cNvPicPr>
          <p:nvPr/>
        </p:nvPicPr>
        <p:blipFill>
          <a:blip r:embed="rId4" cstate="print"/>
          <a:srcRect/>
          <a:stretch>
            <a:fillRect/>
          </a:stretch>
        </p:blipFill>
        <p:spPr bwMode="auto">
          <a:xfrm>
            <a:off x="4067944" y="4869160"/>
            <a:ext cx="1657350" cy="1714500"/>
          </a:xfrm>
          <a:prstGeom prst="rect">
            <a:avLst/>
          </a:prstGeom>
          <a:noFill/>
          <a:ln w="9525">
            <a:noFill/>
            <a:miter lim="800000"/>
            <a:headEnd/>
            <a:tailEnd/>
          </a:ln>
        </p:spPr>
      </p:pic>
      <p:pic>
        <p:nvPicPr>
          <p:cNvPr id="9222" name="Picture 6"/>
          <p:cNvPicPr>
            <a:picLocks noChangeAspect="1" noChangeArrowheads="1"/>
          </p:cNvPicPr>
          <p:nvPr/>
        </p:nvPicPr>
        <p:blipFill>
          <a:blip r:embed="rId5" cstate="print"/>
          <a:srcRect/>
          <a:stretch>
            <a:fillRect/>
          </a:stretch>
        </p:blipFill>
        <p:spPr bwMode="auto">
          <a:xfrm>
            <a:off x="6084168" y="4869160"/>
            <a:ext cx="1209675" cy="1714500"/>
          </a:xfrm>
          <a:prstGeom prst="rect">
            <a:avLst/>
          </a:prstGeom>
          <a:noFill/>
          <a:ln w="9525">
            <a:noFill/>
            <a:miter lim="800000"/>
            <a:headEnd/>
            <a:tailEnd/>
          </a:ln>
        </p:spPr>
      </p:pic>
      <p:pic>
        <p:nvPicPr>
          <p:cNvPr id="9223" name="Picture 7"/>
          <p:cNvPicPr>
            <a:picLocks noChangeAspect="1" noChangeArrowheads="1"/>
          </p:cNvPicPr>
          <p:nvPr/>
        </p:nvPicPr>
        <p:blipFill>
          <a:blip r:embed="rId6" cstate="print"/>
          <a:srcRect/>
          <a:stretch>
            <a:fillRect/>
          </a:stretch>
        </p:blipFill>
        <p:spPr bwMode="auto">
          <a:xfrm>
            <a:off x="7236296" y="5229200"/>
            <a:ext cx="1714500" cy="13811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Characteristic 2</a:t>
            </a:r>
            <a:endParaRPr lang="en-AU" dirty="0"/>
          </a:p>
        </p:txBody>
      </p:sp>
      <p:sp>
        <p:nvSpPr>
          <p:cNvPr id="3" name="Content Placeholder 2"/>
          <p:cNvSpPr>
            <a:spLocks noGrp="1"/>
          </p:cNvSpPr>
          <p:nvPr>
            <p:ph idx="1"/>
          </p:nvPr>
        </p:nvSpPr>
        <p:spPr/>
        <p:txBody>
          <a:bodyPr>
            <a:normAutofit/>
          </a:bodyPr>
          <a:lstStyle/>
          <a:p>
            <a:pPr>
              <a:buNone/>
            </a:pPr>
            <a:r>
              <a:rPr lang="en-AU" dirty="0" smtClean="0"/>
              <a:t>develops from a local to a global level:</a:t>
            </a:r>
          </a:p>
          <a:p>
            <a:r>
              <a:rPr lang="en-AU" dirty="0" smtClean="0"/>
              <a:t>experiences global acceptance with the progression and integration of technologies</a:t>
            </a:r>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5626968" cy="6858000"/>
          </a:xfrm>
        </p:spPr>
        <p:txBody>
          <a:bodyPr>
            <a:normAutofit fontScale="85000" lnSpcReduction="10000"/>
          </a:bodyPr>
          <a:lstStyle/>
          <a:p>
            <a:r>
              <a:rPr lang="en-AU" dirty="0"/>
              <a:t>The play opened at the Royal Court 's experimental Theatre Upstairs as a six-week workshop project in June of 1973 to fantastic reviews and packed houses of 60 or so people a night</a:t>
            </a:r>
            <a:r>
              <a:rPr lang="en-AU" dirty="0" smtClean="0"/>
              <a:t>.</a:t>
            </a:r>
          </a:p>
          <a:p>
            <a:endParaRPr lang="en-AU" dirty="0"/>
          </a:p>
          <a:p>
            <a:r>
              <a:rPr lang="en-AU" dirty="0"/>
              <a:t>The show received such acclaim at this 60-seat theatre that it was quickly moved to larger quarters in a converted cinema in Chelsea </a:t>
            </a:r>
            <a:r>
              <a:rPr lang="en-AU" dirty="0" smtClean="0"/>
              <a:t>.</a:t>
            </a:r>
          </a:p>
          <a:p>
            <a:endParaRPr lang="en-AU" dirty="0"/>
          </a:p>
          <a:p>
            <a:r>
              <a:rPr lang="en-AU" dirty="0"/>
              <a:t>Following the movie theatre's demolition, the show found a permanent home at the 500-seat King's Road Theatre</a:t>
            </a:r>
          </a:p>
        </p:txBody>
      </p:sp>
      <p:sp>
        <p:nvSpPr>
          <p:cNvPr id="14338" name="AutoShape 2" descr="data:image/jpeg;base64,/9j/4AAQSkZJRgABAQAAAQABAAD/2wCEAAkGBxQTEhUUExQWFBUXGR0YGBgXGRwcGBwcGhwYHxwcHRwcHSggGhwlIB0cITEhJSkrLi4uFx8zODMsNygtLisBCgoKDQwNDwwMDysZFBkrKyssKzcsNysrNyw3KyssKyw3KzcsLCsrKysrNysrKysrKysrKysrKysrKysrKysrK//AABEIAMgA/AMBIgACEQEDEQH/xAAcAAABBAMBAAAAAAAAAAAAAAAHAgMFBgABBAj/xABKEAACAQIDBAgCBggDBQgDAAABAgMAEQQSIQUGMUEHEyJRYXGBkTKhFEJSscHwI2JygpKistEVM+EkNEPS8RZTVJOzwtPiNXOD/8QAFgEBAQEAAAAAAAAAAAAAAAAAAAEC/8QAFREBAQAAAAAAAAAAAAAAAAAAAAH/2gAMAwEAAhEDEQA/AB0xpl6WSLU25FQapJrYrVBoC9LyUvDYcuQF4mrxsHdPQO/HuoKzsjYDyEEiy1b8FsVYxoATp+fWp+HChQLDh+NqSYuOnyoI84cAWsfOnJINPS3Out4vDj+edYI7genyqK4YouP9vz3VsR91vz6V3pD4fn839qejwZY1RGrhr8L/AJtXdBgCRrr+TUvhcCANa7lTThQQkeyu/u/PCuuPZq31HH82rpx+0IoFzTypGv6xte3JRxY+AvUJgt/9nyf8Yxkkizo44aA3AKgHjqb99ESgwa9wJ4eVOHCL3Dv+6u0AGxBuDYgjgb1nV0HF9DXuHH8ax8CgFyAB3/L8+da23tAYeF5Ta4HZBvYta4GgJtoSTbQAmqbJjmnu8svI5IsvWJfskFAinMdGU3zWB8dSrRPsqGQ5cylrXsCCbeVRGP3Yvcr4205/kfOuDZ9pJxOcCYyEAV1Yg9lgM9h4nu4DwvV1wGK6wG6lWXQg8x9rTTXjag8+7w4cx4mRWFiG/AVHZtR51culaLLir97Pf0Ef96psaXOlVGm0pbP9wq57O6PGxCK4xUKs5sEsxOmp10vax9uNN7X6NcVFHmQrMQVUqmYMLnRu0B2ddTwAub2FBT81OxtV23L3Fixi4mJ3dZ4SpWWJleE5wezbg9iDcgg6+FUrEQNG7RuLPGzIwvezKcra8DqKgeU04RTCPS+s1oOiN6WX8a5Vk1p0kVQgtTbmlmtWqDRNLRSeHOsC1bNzNh9Y2dh2RrQS+5u72UdY/Hlf76uOWw++nYIgAKyXgedFc1vz7U3bz4V0FfvporbS3t5+FENlfT8msWP/AE+VOZb12wxKql30UAkk8gNSTeikQYYWzNZR3mwHvXdHEAARzrzzjcfJj8S0khve7IhuQFHwoo5aW+Zq87n4PE7PLTSuiYexMiE9xABCgceFj42vVQUDScRiVijaSRgqICzE8gBc1mFxCyIskZzI6hlPeGFx99Cfpe3hYyrhY5CEUXkUXAJPC/fz0oKttDHz7RxRYnPI2iCwWyAsQotoLXPEk+Jq67E6KWlhDyzGNyNFVQQDyzX19veqpuxsMu0EzOwhkdoXaM5XR7EgE+Is3iKJcO7Rh6uPrsWc6MC4xE5BcBQt1j/y0JubnvtQcvRftSRZJ8BOSXh1TMb2VSFZV/VGjD9o8Kv71UNw92vo02LlLFw7iNC5zOQg7bFtL3ckcPqVcXWgpPSVtFEiSLjIzK2XKGGW5BJB0PC3ryvUbuDvFBDJJFObOGsrIjMtjlHFAQik21NgOZpXSMyRTRzC7OR1bgcQuuW3cSb+ZqN6PtpRCHEKwRZi4USlDn7ZsUYqCwGlh4tzqC84/b+HErYVesilZzGHKhQHYseyHN3BsdVUjX2gNjbceLEwxmPN9I4tftKMq2zaa6hhfQE3twsbvHj42zHss6rckKQQDmtYniPiGh7+HCqLu5gZGfCTuHQKFXIAhPBurLG5LL2idOBHDs0FV6Y/94T9px/LFVV2LsmSdXdAGWMrnAYZu1fgvHkdbW4VdOl3IuIhZ06xBLdkDFc65IrrmGq3Atcd9WnEbMw+KlwUmFdcKY4iVVQpDxsdY7qbdk5r3v8AHqKo5d39lKQCkmg7Q5PqrRrZgeIRQAbHhVtw8DXUZs8ajtg8iFA7PgfjsO6qVsPY0UeNlgKh2iy63DKM+fLx+EkqpKm/xeFzm8+8rYZIWhJAZrFuYy51aM6m+Ug6G58Te9QWTdudINpyYeMKUmhWe40tlZhc/auW9LDv0Ce8zk43Fk8TiZifPrXoqdHeL63Fy4lv+KDHHYCwVSCQPUcP1TVC6U9nDD7TmC8JbTW7jJfMP4gT+9VFdjalqa54zTkbVAunM9NMaUpqjoNItrTxFxW44qg69j4AyyKovqaMOycAsUaqOQqt7jbGyr1hGpq6KNKDQFqbcU8RTclFMsPz7U2VNPmtwR3IoN4TDc6ovS7tRgIsKh+PVx366Anl30RJJFjRmY2VQWJ7gBrQN2kuK2nipJYIXdfq37KqnAdpjYXt31Udm72w8NNJhjEWt1dp7N2utHxGx1CfWBGhuBxBohSbqKwkaabMzxiFSosmRWDXKsSGkNrE8NBodb1/cLd6SHrFdgsyv2SNV0HaHLMtyVP7I8Kd363oeFGiaCSOYgZHEl4GXMLsBcE6XFsoOvHhQX3Z8CxxRxoLKihFHGwUWA18udBXpb2cYsb1luzKLg3vqOPLTiPn3UQd1N/ExSr1kLQlmEYYdqEvyS/FSeVxbx1rr3hZMTnw/VRyKmju4BykgXCX4MAR2uR8qANbmxvJikjibLIQWjueyZEBZQ3mAy35ZqLmB3jw85VZFkjxK2/QFXD3XXS2mXvbgRe+lVbY2w4lxERhAR4XVweJa7NdWbmMq/zGiJtLEAQyldBlYXIvYAHQDS/legkNizRvEDC6yLqSQdbkkm44qbk6HXSu1hXm3bczxtHIjOpa7IwOU2FgLFbW0y6Crj0ab3Y2Wf6NJI00bKTnkN3jtbUMdWvwsb8QRwIIEfeLd6LGRFJcy8LOpsy6g89OXOhJtcR4OWdo5hO0jtC8IGqxlsyszFMpkzRaoV5jiDRmxexYXUAqbjgwZlcX55wQ1/G9BGba0h2kUzPMkbtEDL2pDHchi7izMALm5OgHeTcDNDA02GCx3R5YVu7g9kspsNAt7FiLKBYDlcCk7K2YYQR1jOx4Z7HKDrYKvZAvfXU252AqrNvTHFs9eqlMRjbsK1kLx5ha2VQAhDZgBqyrfvrt3V2osJ6q94ZgZYje+WQ5mkQEC2QkGwBOVrjgwqCo9Im21SdwrZ5FNu0B2TYAldLXsLG1VaLfKRFVREosVYWZrBlAAKjiugtYG3hbSuHeHZ8yomInYZ8QzOI/rBTrc34am1qkd1NwMZjFEqKscXJ5GsG/ZABY+dreNBN7H24Iopp2smIxEi5UTgoThmB4XYljzsB313bJ2Z9NMkcxbL1rSWHxAssbAfzk2/WNSmyejmaMi4jBzBjK7l8tuSoFAI8zrpqACDZINz2ji/R4hhPe4kKi12PauNb6f0igntmbPhRY1RVvEoA8Da2bTmb8TrrQN6XMQz7UmzKVyqiC/MBQc3kST7UeNmYBYQbEsxADO3E2Hh6n1oKdN2IB2igFrpAoYjjcvIw9gR71RR1pwNTAenFNA9WmrLajy/GsIoiSy1LbvbO62ZV5cTyqNiWiNuFs4gFzz4VFWvDYcIoUDhTwpYFZyopFMudaeIpo0CVHKu2FbCmMOmtdBaqiJ3ikzhMMBfr7hvBBYsfG+g/eqVw2GRFCqoUAWFhblVe2fOZdoTn6kCJEv7Tdt/lk+dS4nYz9llKKLOvMNYMLW52I08QaBcGHynz1v4mqH0rRrPGIxHIZlkQK+QrGA+nxnskEnLa972olABuetNS4NXusihl5qwup8wdDQDHcPZZi63AYgMC5GIRlvkOTIDY8MytlPgV9+fZkzYdpsJcgrK/aP1lzXBv9YkHXx86KG0sSkfV30zP1Y82Um38lDrpLHVGKVLCTrWGvA9ZHz8Lxig69gx/p3Iv8KkH1e9vb51aY4A69VxzjtX5JwPkW+Eep1ymobdvKnVysQAVKMToBdcwPutv36mthThFPW9hy3Dnb6oA14DjbmWPOgqu/e5+bD9hRdDmXvA5gHu528Kq3RTEhm6wgl0cFQO4KV8vr8D6a6G6b0dIWFWOWBXMjAZSVW978gfhuOBJPpVE6OE+kbQEaApCwLOi/YANgT3XI96A6bVxgjw8s2hEcbScdDlUtx8bW9aAE8rzZ5CLSzObsQcqF3awJPw8VHC2utHLaiJJlwUYGU260AdlI0IOQ8gW0XL9nMe6qx0oYOCJYpUiQztKOLFQyqCWuoYdY3ZUCwLai2tqAf7dxQfqY5Oyv6BFW5yhY7RE2za2AIvbUXsRxaakU4SZ8MwayNnikIKkx+P1h8Ijv8N9edVeGMyYjCwZgWeWMMVYm5ZwxzZdGyMzgHU2BsbWon9Jez2bDnEqHDwEvdiDmQ6Oov2lFrNqOKcOdAEtuiTrpOsZmYHVmbMdRddeHDlXpXc+LJg8On2YkH8ooH7yop2ZhWVRmd7sRa7MFZbm3H4bUbt3Gth4r8o1H8ooJomklq5FlLMe4Gw+V6W8lyB60HSTQD6ZUH+JtbiYoy3nqPuAo7h9a80777RM+0MTJe46xlU30yoci/Jb+tBE2pcTU2DSloOqOTUVtm8a5ifw+6tiSgs+DizFRRh3ew2SFRztehjsGDNKg8f7fn0ovwgKoFQKIpsmlnWkZaKbJrRFOkVgXWqHIl0rGNrnu19qdAqL3mxHVYSeT7MTN7A0RE7oOTC8/OV3l81ZiE/lC1T92dtyxbWxcWIOsrE2voCvwBf3Db0FT25+2IXwuHUSLdY0RluLhlUA3HEai9K2zuhFPiFxSyvHKCDcWZTbvHHw40Fww2JU6i9dJn8KisHxGouPS9drcyNTz4nh3AXt86Cp9JksrYZWhXtQSLiDrbsxq9/Pj7VD9JOJWTCwMUYFpIye8HXj3aEj2q37cxOHijaXEtkjtl7f1r65QlrsdOFvxoY75bUml+iKYzFDK4dAxHWMoYAFgPhFjoNb0Fm2Th2kw36NrgMrKrW0ym4v5GzcvhqK3w2sUhmlUkNMerTwU8fH4QfU1MbMiMWz52W+UZz5LfX2F6pW/ynqcK1iFvJ7/AKO3DwvQVONhlNXXoalAx5FwrNA4U/rAqdPG1z6VRgOyTXVsfaDQTRzLqyNmsefeL8rgkX8aD1DgIFRSQLE6mg/0qbdE2PjhXtxQDLIApPac/pLarchAOBHMXGtEnYO2k2jhi2HZoWsASyXKE917K/A6i409KpXSbuDb/acHHdmNpYkUm5a461QL5eJuBYcDyNwqW6uNSTaeDdmCgNkJYEDMFJAs17G7BLXPAUa8SgyPdCFIILGQgWIN9HtYeHCgLsKEpjML9IDqBMluIvZ0W+Zj2RdSSRppYeBL362y0MDLh0LTSExjq0kJUfWbOLK5HCwHE+FBSthMMR/h+DSz9W8kztyAR5Mo4nj+Io1YZMq2Glu6hR0RbtYiPEvNNE8SdUVXOLElip0B14D50WZBpYcTpQMRN3G5Ovlfv7qcjbX8/n8isWOwtYDyFh7Ul2tw1oIbffbv0XBzSj4suRP23uAfT4vSvOY/Pzok9M+Pa8EOoUgym/fqq+3a/ioaX4fnvoH1alxnWuZTTsb0Ha6c/D8Kby06JRatdZeiL9ufLmxCKvAcT3+VFYGhh0awXmLdw9aJ9RWzWUlq1eilWpUI1pun4RVQ7XJtLBrNE8T/AAupU+TC1dRpLGgBu3OjfGYV+sw565VOYMhyyrbmVvqf2SakuivZy43rDLJiR1SgNlncK7OXINhqtgtrXN+OlFwgVXtxjnbGS2tnxTIPERRog+d6B/8A7HRr/l4jFJy/z3b1sxIv6UiTdvEj4McT3CWCNh5HLl9xY1Zlal3oIJt2o3BE7PPdw9pDdARwCryUd1zfmTQx6SppJNqQxxrdo48yrbiQGYj2WjWRQP3uglxO1cR1CnNhlA7J7WlySLa3BbgNdKC27MRvojdnQxk24jtCqh0hqRg8MCLXkJ/l/wBaiotuYrqmSLESWtw0OnEAEi/zqt4/HyzWMsjyW4Z2Jt5AnT0oECxU6691Irs2TGM4zAMO46j2rnxUeV2HCx0HhfT0t+FBf+j/AH+TBr1ckDMuUAtG127LEg5HNh8R+EgHja9zV8x3SHFGBI0M/UMOzMgR4ydOySjnI36rWOlAvZjxZgJQ1uRXiCeB4jhx58Kntk7wSKT1cqwyZQoY5VSRVJGWUMMrm32vQjUECHsvpBwjvrIyi8nxDkzqyg8bAjN5VZcNt7CsLpKlvO1A/b80EhYGFIZALl8KwaCQ6WIjJGQan4W4nhW+jjCiTHwrIpZLO2Ui6nKjEZhwy3A9bCgP0ONjOqlde62p0HLibAD0FOwMHJPIHKPPn/b3qi4XcUPjPpkhSOBCOrhjBW/V9m72AABYMba3BF6vKykfVygcBb+3CgcZKbeO/ClZ78q0GoAz02sfpMAI06m9/N2uPSw96HQoo9OUBD4VyBYh1+an8aF1AoLSgp4nxHEX0ty421489e40hTToW9AvNShWFdRW7UBY6Lk7Tn0oiUOui5+0/l+fuokFagQRSRSiKy1FYK6IVpkV0RcKqMakmltSTQMYhrKx7gfuqF6PVP8Ah8LHjIXlPnJI7fcQPSuzeWfq8JiH+zEx9gaVuphjFgsMh4rDHfzyAn5k0EqV1pVq09bU0GyaHGxosu2NpW74j/EuaiMapCLl2viv14oX9gVP9NBVOkbArh8THilS0cwKy24dYLa+BYe5Unvqp7u7PiklJkAaMkqFuRx1v4d9HWeFWUo6h1bQqwBBHiDoRQX2ziI4cdOI1EcSsCqrovwhTYDhcg+9BF7YwqYbFPHGxKDKRcgntKDYkd16kuj7ZUWKxjLMmdcjsF1tmBW17HX4jpVVlmZmLMSWYkknjc1Lbq4uZJlEEjRsTfMLHgOYNwRw491AZ13JwDAq2FjuqjtKWRr9/Z48uII5cqHe/fR/9ER54GZ4VNnV7Z1BawIIsGF9OAI04jWrdu7tDaslz9Iw0ljb9JDb4f8A9WXnTW+mNxrwNhpEw36chcyNJfNpYZWFhe1uPOgDnf5f2q1dFwvtCLsnRZLsCbC6Na9hwPw2PHN5CpTYHR91YE20ZY4I8yjqjIodgWAbM17KAtzoSdOVS23ZsPhjLiNn6xCKIFYUbq88UysGMh7LArdSRmPa140F82RGHhIudJZQQCbf5j8r6HncWI5Gu5HdPiGdb6OPiA/WXiQD9YEnXUaEmB3B2gJlnZTo0zOoNrhXswBtcXseRq2ulBwviB36cjy8K1Fi7gEj2qndI2Mnw6r1IzidurygHMGOt15XKhgeHI1JbubQeWMFkaJhoVIbNfzIAA8r+dBB9M2BzYJZVscki5iR2gpDADw7TDT9bwoLV6O3t2d1mzsRHa56p2A/WW7j5ivORoNCn4mpkCnFoOrSlKq86YD0pzwtxtr53PDwtb1vVQTujQkS+Y+6ilQf3GxdsSvjRgArKkWrQFOlaQBRWwKeiFN5acjFEbNaNOWpDCqKl0nTlNm4gjmAv8TKv41acOOwvgq/cKqHSjjY48IolBZXliBUcSFdXYC+nwqaRszpRwUzZAk6ueC9WDfQkgZWPC3O1BdSa2tcbbUjC5iJMtrgiNif4QC1/C1cezN7cHO7RwzdY66sBHJp6lAKCZqhbbmybaQcpMKtvNZH09quWN2pHGAWzWLIvDm7Kgve3NhQx6QNsr/i2EQBlMWjMbWYSEWtrw48bUF92jPkid+5Tbz5V5923LeduPdR72yubDOP1fxFefdr/wCfJ+0aDlFTe5y/7XHy4n5VCtxqc3YvFjIM2ma1vKRbj7xQF7clbJJfWzkexqtdME9o4gNCX0I46An77VaNzTZJR3SN99DvpX2iJMQkYOiAk+Z/6UE/uHs+IYQyiNGf4y5UF+yVYi515Vcd5cFnweIjGpMTgeYBt86GfRrtcKXw7HRgcvroR+NFbZWI66Jc31kGYeJHaHvcUFD6EsZpLH45vfT8KLRoEdFcxg2i0LcDmjN+9Sbf0mjrFwoKT0mYwQx4WQ27OKTj3FZAfkTVugQEAj0obdO0n6DDr3yMf4Vt/wC6pzou3g+kYRVY9uKyN4j6p9vuoLZiowysp5gg+oIryxJHY2PEaV6pmcC5PAC/tXlid8zMw0zEn3JP40CBSlFYKWoFBnM0skUkV0Ll58fK/wCNBYd2MQVmQjTXvo8wm4B7xXmaHGspBFr+VW2DpPxyKFHU6d8Zv/XQHAitAUET0o7QP1oh5RD8TTTdJW0f+9T/AMpP7VAdQKUlAQ9JG0f+/A7rRR/8tNN0ibSv/vJH/wDOL/46o9B2reWvPR6Rtpf+Kb/y4v8AkpDdIO0v/Fv/AAx/8tAd9sbFgxSZMREsi8QDxB7wQQQfI0Jd8N2odn43BNhw4WWQghmzWsUFgTrazniTVdbfzaJ44uX0yj7hTuwdqT43HYZMTM8wVyyhzcCyltPUCgL2FLdXED4eotQx3Nn6jaU8Zb/iFSeHCXKefjRU23CUwsxj7LLDIUtoQQjWt3G/OgNuziz9OhZiWLyAMSSS2c2JJ5m5veg9BtGHdQwBFwbEX1XUH0IB9KF/S3h1XaOGc37Srf8Adb/WiRtHDGTDuqsysyEKwNmU2NiCNQQa86T4yWV1MrySsDYZ2Zjx4C97UB2xuJdYLsQyZRYm4biOI8KCO8EqviZmTgXNqNT7NZcFbNc2XtE62uNKBeNjySuv2WI1oEceHlVrxOzn+l4QgfEY1Hhly6e1VbB6uPDX2ou7v4QSyYbNYiKDrm00zuVVNe8BGP71BY8Jg3RmVWsHOY940HC/pQY3vIONmC3IVrcbnQan3vRk3t2kMJA8ptnC2W/MnlQDmkLsWY3ZiST4nWgeweIMbh10K63HG3OjXuRtEMnG/aYj1Yn8aBdFnozxUbxIjnKbnW4FtLj3/ECggd4iMHtLFOTlOaOePxu6ZgO82Z+HIGjVsTFCWEP3lh6qxH4UEOmC30tdbnJxuDdeXDxzD0ok9EePMmBKk3aORlPkbMvyNBX+niE9Rh25CRh6soI/pNQ3Q67DEMoPZeO5/aU6ffVy6Z4lOzmJ4rJGV87kfcTQ46L8YI8ZCWNgQ6epFx/TbzNAb9skjDzkcRE5H8DV5dXX2r1hjIs0br9pSPcEV5RsVNjoRofAjjQbWlKaQKcjFBlbZq1SHbWgcIrK0awUG6y9aJrVqBR4UknurZrVqDZNJNZatkUCDU3uRMEx+HJ+2R/ErAfM1BmnsBP1csb80ZW9VYH8KD0jvBIFw0zHgIXJ8ghJrzbs2fJLE/2XVvZgfwr0LvbMP8PxDDg2Hkt+8ht99ecbUHpzDNZK82Qm8ykc3HzavQWxcXnwKTHnCHP8Fz8686g21HGg9IY+QLh3udAuvqK8646XPK7cbsT86N+/OJK4F+RdAfHgNaBeWg6dli8gHeCPlRa6N2bq5Cx0LBNe5FAHpbX1oR4AgSIToMy3t3XF/lRg3dYxzSC1o2YEeF40t870oiumfEG2HW/HMSPIC330MKIPTHPfEQL3RE/xEf2qgEUHTszCGWVYxzPy50TMPglgkKADRVIsNfrD/wBv55U3cQgYi51IGg8zVh3h251ayOPidcqHxvx8LZjUFK3h2gZ8Q7nl2V8l0FFfoOP+zTHmZB7BQB+NBfl+b0b+hJgcG3eJGB+/8aoV03xM2AUrwWZS3kQ4HzIoS7ormxMK98i/fc/IUeukLAdds7EoBc9WXHnGQ4/poC7ktbG4fxkX+340HptGuorzZ0g4AQbRxCKLKXzj98Bva5Ir0hG2npQA6XHB2lJbkiX88v8Aa1BT6UrVoCtDjQKUXNrj1IA9zW2tTYFZQO2rBSc1OAjuvpp4G418e71oNKK3l/IrRrAaDRWsOtLpOWg0aw6VukmgTbStFKVWMO4eQoDRPizJu7mPxfRwp/dIW/sKCTCvQOD2ckGyOpmJyLA3Wm2tirFtBzFza3cK8/DhQGXdiZzsCS2rCKdR32GcfIUIMBh2kkSNFLO7KqqOJJIAFHHoxgU7KjV9VcyXBPIuwI0PDQ+9NbjdGYws/wBJnYFlYmGNTcIDexZvrNY8BoPHkDXSs+XCsvDsqADfv/CgnXpbfqJmwOKC8TC/yBJ+V680gE0CRRixGaOTZ7/VxEag8u2gJ9yJP5KEeEkCyKzLmUMCy94BFxr38K9HdI0atBA/ApiI2Umw1YOttSPtcO8CgEHSgD9MF+US292vVSiUnTT3AHuaIHSns/8A3efgWXqyNb31N+7v+VUbB4RpGyr63P54nQeJFBLbsjLnbmez5DmfD/WuTb2O62Q21VdFtw46n1N/aunBrlhYqfj7I8LmwJ7uFcOJ2VInHKR3qwP+vyoI8UUuhDHEPNF9U5W9dR+AoXlLf6UVOhnGq2bDBBnQtMrjiVbIrq3kQhHhcUBK3kxATDTs3AROT/A1eXsHiDG6SLxRgw8wQa9D9KjsmzMSw+yqnyd0U/I150Ua0HqPY+M66JJBqHUN7ge9AnpPnjbaUpQG4CrISeLgWNu6y5V81NG3cRg+zsIbD/JReH2Rl/CvPe9U5kxuKc/Wnk9s7WHoLUEc4sfuraMLWIvf34G1vDXUc7CkLrW18aDTC3+lJNOE61ogd1BghNdD4RhbxqRw+HCm7fOuiSVPtKKgiRhmPKnIsG1SHXxj6/sDW/p0Y4Zj8tPUUGoNiBrdrXuvbj6V2f8AZY99vM//AFriG0jyUD1/talwtK3CQAeMgA++9B2Luvwvb+I/2p8bpDuDfvH8DWYHBX1klT91hepI4BV1WdVI5OQPnQNwbtxDjh0N+95NOHjUhsvdSP6Rh36lciShnCN2iAGI+IgMM4XTjauL/FpU0LRuB4g/0kV24PeHUZ4xpzD/APWgIm2XEsEsIiZA6FczhMoB5WzEk+lqHOL3N0sFi0Nx2QNRwvYcORF+Bq3x7eR0uXt+1XENpwXsXj87/wClBObrzmLBwRNh3zRoqnL1eUt9Zl7Y0JudQOPCpX6Q5+tbwFvxFQeE2lFkGWVLedaix4vpILX4aUD+87l4HRmYKykNY2uDxGmtBTHbDaM9gZhytf7jcijHtHEBhq6+4qty4GInVvH/ADF/tQDWKNGli60XGdM4uQSlxm1A105jWib0ibQaXGYZVP6BI1nS4IUyBybm4vooCk8gzVFYvdrDSG6sUPeGDXPHUAUveDZ75Ila7AXCyKLBSVIBN/h1ynu0oLHtfBjaOBKgZXAuqk/C68j3EcPWhPh42UlfhZDdr6EFeF/I0RNwd4IyrQzXSZQdCCMwAHDx0/N64NubsyGaSfqpIldCVUrmZrLqxCns8jz9KCs4mDMuIaMZUBWQDuBAaw8ibelc2G2iTYE3AN78x/epzdxHRZY5BZHsM4QO1uJs19AVN+1pbzqP2hsQxksr5lBOR0GuRSbFgQpBtY68qByXZ3Wa3BvzAN/kKtHRbghDi1srXKyBny6G4jyKWt2R2ZLd5YCuHdbZe0mIAw8ixniz2Rf2gHsx9Ab0V9gbDWBAeMh+Nrk5tTyPwi3dQQ/S3/8AisQbX1i/9aKgDhsHHIbB8jHkQSPQ3++vSe++HMmBnULm7IbLa9wrKx4+ANAPHbvFrtGCp+zbQ+o4VQbujfDmPZuHQ8Vzcyb9tjfXh5ffQt383IkjxOImEZ6h3MgcfCufUggfD2iRrpwtRT3IxSJgMNGwZHSNVZSjaMOOoFjc638af23tBTDIoAuyMozWtqCOGt/I0HnP/DQvFh8/7UhsH41YcfsplPM251xyYQj1F9LHTzH3VBDthSORPjypAj8K7pI7HTSmH8daCT2dgMG8ULS4gq7SqsovwQvZrDIbWSzZ7kXa1tDaQ2dsrZ0kiZZ5QjErkLIJcwWYkdpQtiRCFJIvnI4ghdVlUaOxcGskgbE3X9H1IMqoWup63OeqYxZSLi6XNgLEkVz9TgAEBklJyMXZZFIzLDFIFAMYy53MkQPIqDY8KysoHsBg8A0ceeeQS9UXYZ0WMyZgFjzZDlvc3OoA1JFNyYbBFDlmZXVXbWQMGymZVC/oVNyREdQCRIdBbTVZQP7fwOz0gkfCzyPIDZVd4uUhXNlsGYMozC1+NzaoKM8LVlZQOLIRzNdeH2gRoeHpf341lZUEyu1lK2Olc30wcmX8+YrKygmsFmZOyLn9XX5jSunD4fEX0V7dxsPkTesrKgkMVDNluYxYDmyAf1fm9RhmUDKWgHO+dTr/ABeYrVZVV0wBR/xoQPCRf76VKYpldMqyRMf1WDW9Fuaysojkw2AQfEmcjuhlJ4d/V/m9TGM2ndFVcM5AWxB0Gvd1tgPStVlQV7BwZSc+RVvcIGB4fCDp2raacNOddOJYSlCJGUq4bnlNjwYAi48L1lZRV32ZvNGqgSXB8MzX5nUqO/hyrpj3tw5vpJoL/Df00JP4Vqsqo5No75YdkdBHO+ZWWwj7wRY6+ND7EYhYe0cPOAObqF7vHWsrKCQw2/gRAowzNy+MKPbIbVGYveh5r3iEevN9OfeAD6d1ZWUFcxW0pCT8HgRbX2rjOLc31XXQ8/vvr41lZQcrJ3mmnWsrK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pic>
        <p:nvPicPr>
          <p:cNvPr id="14339" name="Picture 3"/>
          <p:cNvPicPr>
            <a:picLocks noChangeAspect="1" noChangeArrowheads="1"/>
          </p:cNvPicPr>
          <p:nvPr/>
        </p:nvPicPr>
        <p:blipFill>
          <a:blip r:embed="rId2" cstate="print"/>
          <a:srcRect/>
          <a:stretch>
            <a:fillRect/>
          </a:stretch>
        </p:blipFill>
        <p:spPr bwMode="auto">
          <a:xfrm>
            <a:off x="6023620" y="1196752"/>
            <a:ext cx="3120380" cy="362536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29600" cy="5073427"/>
          </a:xfrm>
        </p:spPr>
        <p:txBody>
          <a:bodyPr>
            <a:normAutofit fontScale="92500"/>
          </a:bodyPr>
          <a:lstStyle/>
          <a:p>
            <a:r>
              <a:rPr lang="en-AU" dirty="0"/>
              <a:t>Filming of THE ROCKY HORROR PICTURE SHOW began in October, 1974, at Bray Studios, England's famous House of Horror,' and at a 19th century chateau which served once as the wartime refuge of General Charles </a:t>
            </a:r>
            <a:r>
              <a:rPr lang="en-AU" dirty="0" err="1"/>
              <a:t>DeGaulle</a:t>
            </a:r>
            <a:r>
              <a:rPr lang="en-AU" dirty="0" smtClean="0"/>
              <a:t>.</a:t>
            </a:r>
          </a:p>
          <a:p>
            <a:endParaRPr lang="en-AU" dirty="0"/>
          </a:p>
          <a:p>
            <a:r>
              <a:rPr lang="en-AU" dirty="0"/>
              <a:t>After completing the six-week shoot, it was decided to open a run of the play on Broadway as a sort of pre-release hype, building anticipation for the film's scheduled release the following fall.</a:t>
            </a:r>
          </a:p>
        </p:txBody>
      </p:sp>
      <p:pic>
        <p:nvPicPr>
          <p:cNvPr id="13314" name="Picture 2" descr="http://images1.fanpop.com/images/photos/2100000/RHPS-Caps-the-rocky-horror-picture-show-2116264-853-480.jpg"/>
          <p:cNvPicPr>
            <a:picLocks noChangeAspect="1" noChangeArrowheads="1"/>
          </p:cNvPicPr>
          <p:nvPr/>
        </p:nvPicPr>
        <p:blipFill>
          <a:blip r:embed="rId2" cstate="print"/>
          <a:srcRect t="7241" b="16726"/>
          <a:stretch>
            <a:fillRect/>
          </a:stretch>
        </p:blipFill>
        <p:spPr bwMode="auto">
          <a:xfrm>
            <a:off x="1907704" y="5345832"/>
            <a:ext cx="5652120" cy="151216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85000" lnSpcReduction="20000"/>
          </a:bodyPr>
          <a:lstStyle/>
          <a:p>
            <a:r>
              <a:rPr lang="en-AU" dirty="0"/>
              <a:t>The Rocky Horror Picture Show had its American theatrical </a:t>
            </a:r>
            <a:r>
              <a:rPr lang="en-AU" dirty="0" smtClean="0"/>
              <a:t>debut on </a:t>
            </a:r>
            <a:r>
              <a:rPr lang="en-AU" dirty="0"/>
              <a:t>September 24th, </a:t>
            </a:r>
            <a:r>
              <a:rPr lang="en-AU" dirty="0" smtClean="0"/>
              <a:t>1975.</a:t>
            </a:r>
          </a:p>
          <a:p>
            <a:endParaRPr lang="en-AU" dirty="0"/>
          </a:p>
          <a:p>
            <a:r>
              <a:rPr lang="en-AU" dirty="0"/>
              <a:t>Six months after its initial release, Rocky Horror hit the midnight-movie </a:t>
            </a:r>
            <a:r>
              <a:rPr lang="en-AU" dirty="0" smtClean="0"/>
              <a:t>circuit. </a:t>
            </a:r>
          </a:p>
          <a:p>
            <a:endParaRPr lang="en-AU" dirty="0"/>
          </a:p>
          <a:p>
            <a:r>
              <a:rPr lang="en-AU" dirty="0" smtClean="0"/>
              <a:t>Within </a:t>
            </a:r>
            <a:r>
              <a:rPr lang="en-AU" dirty="0"/>
              <a:t>weeks, The Rocky Horror Picture Show was also playing at several other </a:t>
            </a:r>
            <a:r>
              <a:rPr lang="en-AU" dirty="0" err="1"/>
              <a:t>theaters</a:t>
            </a:r>
            <a:r>
              <a:rPr lang="en-AU" dirty="0"/>
              <a:t> throughout the country at the witching hour. </a:t>
            </a:r>
            <a:endParaRPr lang="en-AU" dirty="0" smtClean="0"/>
          </a:p>
          <a:p>
            <a:endParaRPr lang="en-AU" dirty="0"/>
          </a:p>
          <a:p>
            <a:r>
              <a:rPr lang="en-AU" dirty="0" smtClean="0"/>
              <a:t>The </a:t>
            </a:r>
            <a:r>
              <a:rPr lang="en-AU" dirty="0"/>
              <a:t>audience continued to grow steadily and, in addition, began to develop a special relationship with the movie. </a:t>
            </a:r>
          </a:p>
        </p:txBody>
      </p:sp>
      <p:pic>
        <p:nvPicPr>
          <p:cNvPr id="12290" name="Picture 2" descr="https://encrypted-tbn2.gstatic.com/images?q=tbn:ANd9GcT6p3DPjQ_Zxglaw3DwXfQHyqPbRsuU-udeRaqp25tPxY9eGLG__g"/>
          <p:cNvPicPr>
            <a:picLocks noChangeAspect="1" noChangeArrowheads="1"/>
          </p:cNvPicPr>
          <p:nvPr/>
        </p:nvPicPr>
        <p:blipFill>
          <a:blip r:embed="rId2" cstate="print"/>
          <a:srcRect/>
          <a:stretch>
            <a:fillRect/>
          </a:stretch>
        </p:blipFill>
        <p:spPr bwMode="auto">
          <a:xfrm>
            <a:off x="5580112" y="5257800"/>
            <a:ext cx="2857500" cy="16002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665</Words>
  <Application>Microsoft Office PowerPoint</Application>
  <PresentationFormat>On-screen Show (4:3)</PresentationFormat>
  <Paragraphs>62</Paragraphs>
  <Slides>18</Slides>
  <Notes>0</Notes>
  <HiddenSlides>0</HiddenSlides>
  <MMClips>2</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History of Rocky Horror</vt:lpstr>
      <vt:lpstr>Characteristic 1</vt:lpstr>
      <vt:lpstr>Slide 5</vt:lpstr>
      <vt:lpstr>Characteristic 2</vt:lpstr>
      <vt:lpstr>Slide 7</vt:lpstr>
      <vt:lpstr>Slide 8</vt:lpstr>
      <vt:lpstr>Slide 9</vt:lpstr>
      <vt:lpstr>Slide 10</vt:lpstr>
      <vt:lpstr>Slide 11</vt:lpstr>
      <vt:lpstr>Characteristic 3</vt:lpstr>
      <vt:lpstr>Slide 13</vt:lpstr>
      <vt:lpstr>Slide 14</vt:lpstr>
      <vt:lpstr>Slide 15</vt:lpstr>
      <vt:lpstr>Characteristic 4</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Kelly</dc:creator>
  <cp:lastModifiedBy>Kelly</cp:lastModifiedBy>
  <cp:revision>13</cp:revision>
  <dcterms:created xsi:type="dcterms:W3CDTF">2015-02-03T09:43:17Z</dcterms:created>
  <dcterms:modified xsi:type="dcterms:W3CDTF">2015-02-03T11:46:35Z</dcterms:modified>
</cp:coreProperties>
</file>