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4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Resources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Role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37206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177801"/>
            <a:ext cx="10018713" cy="952500"/>
          </a:xfrm>
        </p:spPr>
        <p:txBody>
          <a:bodyPr/>
          <a:lstStyle/>
          <a:p>
            <a:r>
              <a:rPr lang="en-US" b="1" dirty="0" smtClean="0"/>
              <a:t>Outsourcing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85900"/>
            <a:ext cx="10018713" cy="4902199"/>
          </a:xfrm>
        </p:spPr>
        <p:txBody>
          <a:bodyPr/>
          <a:lstStyle/>
          <a:p>
            <a:r>
              <a:rPr lang="en-US" dirty="0"/>
              <a:t>Outsourcing of the human resource functions was very popular during the 1980s and 1990s. </a:t>
            </a:r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Outsourcing </a:t>
            </a:r>
            <a:r>
              <a:rPr lang="en-US" dirty="0">
                <a:solidFill>
                  <a:srgbClr val="FF0000"/>
                </a:solidFill>
              </a:rPr>
              <a:t>means that many of the traditional human resource functions, such as recruiting, were provided by other specialist human resource businesses.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At </a:t>
            </a:r>
            <a:r>
              <a:rPr lang="en-US" dirty="0"/>
              <a:t>the time it was considered that this was not only cost-effective but also the best way to get the best talent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It was considered cost-effective because permanent specialist human resource employees would not be required and effective because people could be recruited from anywhere in the world.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06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92101"/>
            <a:ext cx="10018713" cy="787400"/>
          </a:xfrm>
        </p:spPr>
        <p:txBody>
          <a:bodyPr/>
          <a:lstStyle/>
          <a:p>
            <a:r>
              <a:rPr lang="en-US" b="1"/>
              <a:t>Human resource </a:t>
            </a:r>
            <a:r>
              <a:rPr lang="en-US" b="1"/>
              <a:t>functions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282700"/>
            <a:ext cx="10018713" cy="5118099"/>
          </a:xfrm>
        </p:spPr>
        <p:txBody>
          <a:bodyPr/>
          <a:lstStyle/>
          <a:p>
            <a:r>
              <a:rPr lang="en-US" dirty="0"/>
              <a:t>Before we consider the way human resource functions are outsourced, it might be helpful to recall, from the unit in the preliminary course, the nature of the human resource function.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Typically</a:t>
            </a:r>
            <a:r>
              <a:rPr lang="en-US" dirty="0">
                <a:solidFill>
                  <a:srgbClr val="FF0000"/>
                </a:solidFill>
              </a:rPr>
              <a:t>, the human resource function starts with job analysis.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Job </a:t>
            </a:r>
            <a:r>
              <a:rPr lang="en-US" i="1" dirty="0">
                <a:solidFill>
                  <a:srgbClr val="FF0000"/>
                </a:solidFill>
              </a:rPr>
              <a:t>analysis </a:t>
            </a:r>
            <a:r>
              <a:rPr lang="en-US" dirty="0">
                <a:solidFill>
                  <a:srgbClr val="FF0000"/>
                </a:solidFill>
              </a:rPr>
              <a:t>is concerned with working out what tasks need to be done if the business is to achieve its objectives and the skills needed to do those tasks.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next task is to recruit and select the people best able to do those tasks.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Training </a:t>
            </a:r>
            <a:r>
              <a:rPr lang="en-US" dirty="0">
                <a:solidFill>
                  <a:srgbClr val="FF0000"/>
                </a:solidFill>
              </a:rPr>
              <a:t>and development</a:t>
            </a:r>
            <a:r>
              <a:rPr lang="en-US" dirty="0"/>
              <a:t> are also important.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26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710" y="1003301"/>
            <a:ext cx="10018713" cy="5613400"/>
          </a:xfrm>
        </p:spPr>
        <p:txBody>
          <a:bodyPr>
            <a:normAutofit/>
          </a:bodyPr>
          <a:lstStyle/>
          <a:p>
            <a:r>
              <a:rPr lang="en-US" dirty="0"/>
              <a:t>There are also quite a few functions that are less obvious.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include </a:t>
            </a:r>
            <a:r>
              <a:rPr lang="en-US" dirty="0">
                <a:solidFill>
                  <a:srgbClr val="FF0000"/>
                </a:solidFill>
              </a:rPr>
              <a:t>establishing grievance procedures, monitoring Occupational Health and Safety (OH&amp;S) issues, Equal Employment Opportunity (EEO) issues and, most importantly, planning for the development of a business culture that embraces change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some businesses, some of the traditional human resource functions have been passed over to the operations function.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operations managers, for example, are responsible for things like recruitment, training and OH&amp;S.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other instances some of the human resource functions have been outsourced.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408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596901"/>
            <a:ext cx="10018713" cy="5194300"/>
          </a:xfrm>
        </p:spPr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Recruiting </a:t>
            </a:r>
            <a:r>
              <a:rPr lang="en-US" dirty="0">
                <a:solidFill>
                  <a:srgbClr val="FF0000"/>
                </a:solidFill>
              </a:rPr>
              <a:t>is concerned with </a:t>
            </a:r>
            <a:r>
              <a:rPr lang="en-US" dirty="0" smtClean="0">
                <a:solidFill>
                  <a:srgbClr val="FF0000"/>
                </a:solidFill>
              </a:rPr>
              <a:t>getting a </a:t>
            </a:r>
            <a:r>
              <a:rPr lang="en-US" dirty="0">
                <a:solidFill>
                  <a:srgbClr val="FF0000"/>
                </a:solidFill>
              </a:rPr>
              <a:t>number of qualified people to apply for a job so that the best applicant can be selected.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Currently</a:t>
            </a:r>
            <a:r>
              <a:rPr lang="en-US" dirty="0"/>
              <a:t>, many large businesses get outside employment agencies to conduct the recruiting for temporary staff and jobs that do not require costly training and can generally be performed with a lower level of skill.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857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711201"/>
            <a:ext cx="10018713" cy="5080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Employee attributes are the single most important criteria when recruiting people for many types of jobs.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Skills </a:t>
            </a:r>
            <a:r>
              <a:rPr lang="en-US" dirty="0"/>
              <a:t>can be taught but it is very difficult to change attitudes. </a:t>
            </a:r>
            <a:endParaRPr lang="en-US" dirty="0" smtClean="0"/>
          </a:p>
          <a:p>
            <a:r>
              <a:rPr lang="en-US" dirty="0" smtClean="0"/>
              <a:t>In-house </a:t>
            </a:r>
            <a:r>
              <a:rPr lang="en-US" dirty="0"/>
              <a:t>recruitment is more likely to select employees with the attributes needed to achieve specific business goals than an external employment agency.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70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571501"/>
            <a:ext cx="10018713" cy="52197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main focus of current human resource management is to outsource any function that improves efficiency and cuts costs.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However</a:t>
            </a:r>
            <a:r>
              <a:rPr lang="en-US" dirty="0"/>
              <a:t>, large businesses doing this sort of outsourcing are very careful to keep in-house any human resource activity that requires understanding the business and its customers, identifying future leaders and promoting change.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223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69901"/>
            <a:ext cx="10018713" cy="901700"/>
          </a:xfrm>
        </p:spPr>
        <p:txBody>
          <a:bodyPr/>
          <a:lstStyle/>
          <a:p>
            <a:r>
              <a:rPr lang="en-US" b="1"/>
              <a:t>Using contractors - domestic, </a:t>
            </a:r>
            <a:r>
              <a:rPr lang="en-US" b="1"/>
              <a:t>global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28801"/>
            <a:ext cx="10018713" cy="39624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>
                <a:solidFill>
                  <a:srgbClr val="FF0000"/>
                </a:solidFill>
              </a:rPr>
              <a:t>Domestic</a:t>
            </a:r>
          </a:p>
          <a:p>
            <a:r>
              <a:rPr lang="en-US" dirty="0">
                <a:solidFill>
                  <a:srgbClr val="FF0000"/>
                </a:solidFill>
              </a:rPr>
              <a:t>Independent contractors exist in a situation where an individual’s employment by one employer is not ongoing and an agreed fee is paid for the service. There has been a rapid growth in independent contractors, such as </a:t>
            </a:r>
            <a:r>
              <a:rPr lang="en-US" dirty="0" err="1">
                <a:solidFill>
                  <a:srgbClr val="FF0000"/>
                </a:solidFill>
              </a:rPr>
              <a:t>labour</a:t>
            </a:r>
            <a:r>
              <a:rPr lang="en-US" dirty="0">
                <a:solidFill>
                  <a:srgbClr val="FF0000"/>
                </a:solidFill>
              </a:rPr>
              <a:t> hire companies.</a:t>
            </a:r>
          </a:p>
          <a:p>
            <a:r>
              <a:rPr lang="en-US" dirty="0"/>
              <a:t>Benefits and risks in contracting range from lower costs, to the problem of loss of direct customer contact, and consistent quality and performance in outsourced activities.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32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762000"/>
            <a:ext cx="10018713" cy="5499099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Global</a:t>
            </a:r>
          </a:p>
          <a:p>
            <a:r>
              <a:rPr lang="en-US" dirty="0">
                <a:solidFill>
                  <a:srgbClr val="FF0000"/>
                </a:solidFill>
              </a:rPr>
              <a:t>Given the global nature of businesses today, many Australian </a:t>
            </a:r>
            <a:r>
              <a:rPr lang="en-US" dirty="0" err="1">
                <a:solidFill>
                  <a:srgbClr val="FF0000"/>
                </a:solidFill>
              </a:rPr>
              <a:t>organisations</a:t>
            </a:r>
            <a:r>
              <a:rPr lang="en-US" dirty="0">
                <a:solidFill>
                  <a:srgbClr val="FF0000"/>
                </a:solidFill>
              </a:rPr>
              <a:t> access foreign </a:t>
            </a:r>
            <a:r>
              <a:rPr lang="en-US" dirty="0" err="1">
                <a:solidFill>
                  <a:srgbClr val="FF0000"/>
                </a:solidFill>
              </a:rPr>
              <a:t>labour</a:t>
            </a:r>
            <a:r>
              <a:rPr lang="en-US" dirty="0">
                <a:solidFill>
                  <a:srgbClr val="FF0000"/>
                </a:solidFill>
              </a:rPr>
              <a:t> resources.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Using </a:t>
            </a:r>
            <a:r>
              <a:rPr lang="en-US" dirty="0"/>
              <a:t>foreign businesses to provide a readymade workforce allows the Australian business to access the use of </a:t>
            </a:r>
            <a:r>
              <a:rPr lang="en-US" dirty="0" err="1"/>
              <a:t>labour</a:t>
            </a:r>
            <a:r>
              <a:rPr lang="en-US" dirty="0"/>
              <a:t>, without having to consider such issues as minimum </a:t>
            </a:r>
            <a:r>
              <a:rPr lang="en-US" dirty="0" err="1"/>
              <a:t>labour</a:t>
            </a:r>
            <a:r>
              <a:rPr lang="en-US" dirty="0"/>
              <a:t> requirements, occupational health and safety laws, and termination. 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This </a:t>
            </a:r>
            <a:r>
              <a:rPr lang="en-US" dirty="0">
                <a:solidFill>
                  <a:srgbClr val="FF0000"/>
                </a:solidFill>
              </a:rPr>
              <a:t>does pose a number of ethical issues.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597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choice worksheet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45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05" y="177800"/>
            <a:ext cx="10680919" cy="6180046"/>
          </a:xfrm>
        </p:spPr>
      </p:pic>
    </p:spTree>
    <p:extLst>
      <p:ext uri="{BB962C8B-B14F-4D97-AF65-F5344CB8AC3E}">
        <p14:creationId xmlns:p14="http://schemas.microsoft.com/office/powerpoint/2010/main" val="50016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310" y="558800"/>
            <a:ext cx="9662286" cy="581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890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19101"/>
            <a:ext cx="10018713" cy="850900"/>
          </a:xfrm>
        </p:spPr>
        <p:txBody>
          <a:bodyPr/>
          <a:lstStyle/>
          <a:p>
            <a:r>
              <a:rPr lang="en-US" b="1"/>
              <a:t>Strategic role of human resources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00200"/>
            <a:ext cx="10018713" cy="4978399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Strategic management is all about moving a business from its current position in the market place to the vision of the sort of business its managers want it to be in, say, five years’ time.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This </a:t>
            </a:r>
            <a:r>
              <a:rPr lang="en-US" dirty="0"/>
              <a:t>is the role of the top management team.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team establishes strategic goals that might include things like improving market share from, say, 12% to 15% over the next five years.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human resource manager can have an important role in developing the strategic plan because businesses achieve their goals through the people they employ.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09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"/>
            <a:ext cx="10018713" cy="5791200"/>
          </a:xfrm>
        </p:spPr>
        <p:txBody>
          <a:bodyPr/>
          <a:lstStyle/>
          <a:p>
            <a:r>
              <a:rPr lang="en-US" dirty="0"/>
              <a:t>Once the strategic goals have been determined, the next step is to identify the employee skills, attributes and </a:t>
            </a:r>
            <a:r>
              <a:rPr lang="en-US" dirty="0" err="1"/>
              <a:t>behaviours</a:t>
            </a:r>
            <a:r>
              <a:rPr lang="en-US" dirty="0"/>
              <a:t> that will be required to achieve the goals.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when retailers, such as Coles, decide on the strategic goal of improving market share, one of the main strategies to achieve that goal is high levels of customer service.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ability to deliver high levels of customer service is the employee skill required to achieve the goal.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417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3200"/>
            <a:ext cx="10018713" cy="6476999"/>
          </a:xfrm>
        </p:spPr>
        <p:txBody>
          <a:bodyPr>
            <a:normAutofit/>
          </a:bodyPr>
          <a:lstStyle/>
          <a:p>
            <a:r>
              <a:rPr lang="en-US" dirty="0"/>
              <a:t>Strategic human resource management is concerned with developing management policies that will deliver the employee skills and </a:t>
            </a:r>
            <a:r>
              <a:rPr lang="en-US" dirty="0" err="1"/>
              <a:t>behaviours</a:t>
            </a:r>
            <a:r>
              <a:rPr lang="en-US" dirty="0"/>
              <a:t> required to achieve the goals.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our previous retail example one of the most obvious policies will be concerned with training employees to deliver high levels of customer service.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know, from your own experiences in retail shops, that some businesses do this a lot better than others. </a:t>
            </a:r>
            <a:endParaRPr lang="en-US" dirty="0" smtClean="0"/>
          </a:p>
          <a:p>
            <a:r>
              <a:rPr lang="en-US" dirty="0" smtClean="0"/>
              <a:t>Those </a:t>
            </a:r>
            <a:r>
              <a:rPr lang="en-US" dirty="0"/>
              <a:t>that do tend to have carefully developed management policies. </a:t>
            </a:r>
          </a:p>
          <a:p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i="1" dirty="0">
                <a:solidFill>
                  <a:srgbClr val="FF0000"/>
                </a:solidFill>
              </a:rPr>
              <a:t>strategic role of human resource management </a:t>
            </a:r>
            <a:r>
              <a:rPr lang="en-US" dirty="0">
                <a:solidFill>
                  <a:srgbClr val="FF0000"/>
                </a:solidFill>
              </a:rPr>
              <a:t>is to provide the business with the people who have the skills, attributes and </a:t>
            </a:r>
            <a:r>
              <a:rPr lang="en-US" dirty="0" err="1">
                <a:solidFill>
                  <a:srgbClr val="FF0000"/>
                </a:solidFill>
              </a:rPr>
              <a:t>behaviours</a:t>
            </a:r>
            <a:r>
              <a:rPr lang="en-US" dirty="0">
                <a:solidFill>
                  <a:srgbClr val="FF0000"/>
                </a:solidFill>
              </a:rPr>
              <a:t> the business will require if it is to achieve its strategic goals in a dynamic and often turbulent environment.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034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584201"/>
            <a:ext cx="10018713" cy="520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Human resources aims to manage the relationship between employer and employees effectively in order to develop competent, flexible, productive employees committed to the organization.  </a:t>
            </a:r>
          </a:p>
          <a:p>
            <a:pPr lvl="0"/>
            <a:r>
              <a:rPr lang="en-AU" dirty="0">
                <a:solidFill>
                  <a:srgbClr val="FF0000"/>
                </a:solidFill>
              </a:rPr>
              <a:t>Identify and select competent employees and maintain a high level of performance over the long term.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AU" dirty="0">
                <a:solidFill>
                  <a:srgbClr val="FF0000"/>
                </a:solidFill>
              </a:rPr>
              <a:t>Develop strategies to ensure effective communication with employees 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AU" dirty="0">
                <a:solidFill>
                  <a:srgbClr val="FF0000"/>
                </a:solidFill>
              </a:rPr>
              <a:t>Ensure employees are appropriately and adequately rewarded 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AU" dirty="0">
                <a:solidFill>
                  <a:srgbClr val="FF0000"/>
                </a:solidFill>
              </a:rPr>
              <a:t>Provide the necessary training and development 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AU" dirty="0">
                <a:solidFill>
                  <a:srgbClr val="FF0000"/>
                </a:solidFill>
              </a:rPr>
              <a:t>Develop strategies to provide the flexible working conditions of human resources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399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5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0"/>
            <a:ext cx="10018713" cy="1752599"/>
          </a:xfrm>
        </p:spPr>
        <p:txBody>
          <a:bodyPr/>
          <a:lstStyle/>
          <a:p>
            <a:r>
              <a:rPr lang="en-US" b="1" dirty="0"/>
              <a:t>Interdependence with other key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business functions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695" y="0"/>
            <a:ext cx="6401945" cy="6781393"/>
          </a:xfrm>
        </p:spPr>
      </p:pic>
    </p:spTree>
    <p:extLst>
      <p:ext uri="{BB962C8B-B14F-4D97-AF65-F5344CB8AC3E}">
        <p14:creationId xmlns:p14="http://schemas.microsoft.com/office/powerpoint/2010/main" val="73892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45</TotalTime>
  <Words>1012</Words>
  <Application>Microsoft Macintosh PowerPoint</Application>
  <PresentationFormat>Widescreen</PresentationFormat>
  <Paragraphs>55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Corbel</vt:lpstr>
      <vt:lpstr>Arial</vt:lpstr>
      <vt:lpstr>Parallax</vt:lpstr>
      <vt:lpstr>Human Resources</vt:lpstr>
      <vt:lpstr>PowerPoint Presentation</vt:lpstr>
      <vt:lpstr>PowerPoint Presentation</vt:lpstr>
      <vt:lpstr>Strategic role of human resources </vt:lpstr>
      <vt:lpstr>PowerPoint Presentation</vt:lpstr>
      <vt:lpstr>PowerPoint Presentation</vt:lpstr>
      <vt:lpstr>PowerPoint Presentation</vt:lpstr>
      <vt:lpstr>Worksheet</vt:lpstr>
      <vt:lpstr>Interdependence with other key  business functions </vt:lpstr>
      <vt:lpstr>Outsourcing</vt:lpstr>
      <vt:lpstr>Human resource functions </vt:lpstr>
      <vt:lpstr>PowerPoint Presentation</vt:lpstr>
      <vt:lpstr>PowerPoint Presentation</vt:lpstr>
      <vt:lpstr>PowerPoint Presentation</vt:lpstr>
      <vt:lpstr>PowerPoint Presentation</vt:lpstr>
      <vt:lpstr>Using contractors - domestic, global </vt:lpstr>
      <vt:lpstr>PowerPoint Presentation</vt:lpstr>
      <vt:lpstr>Multiple choice worksheet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</dc:title>
  <dc:creator>Hammond, Kelly</dc:creator>
  <cp:lastModifiedBy>Hammond, Kelly</cp:lastModifiedBy>
  <cp:revision>5</cp:revision>
  <dcterms:created xsi:type="dcterms:W3CDTF">2016-06-13T07:48:50Z</dcterms:created>
  <dcterms:modified xsi:type="dcterms:W3CDTF">2016-06-13T08:39:06Z</dcterms:modified>
</cp:coreProperties>
</file>