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57"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4" r:id="rId39"/>
    <p:sldId id="295" r:id="rId40"/>
    <p:sldId id="296" r:id="rId41"/>
    <p:sldId id="297" r:id="rId42"/>
    <p:sldId id="298" r:id="rId43"/>
    <p:sldId id="299" r:id="rId44"/>
    <p:sldId id="300" r:id="rId45"/>
    <p:sldId id="301" r:id="rId46"/>
    <p:sldId id="302" r:id="rId47"/>
    <p:sldId id="293"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p:restoredTop sz="94643"/>
  </p:normalViewPr>
  <p:slideViewPr>
    <p:cSldViewPr snapToGrid="0" snapToObjects="1">
      <p:cViewPr varScale="1">
        <p:scale>
          <a:sx n="72" d="100"/>
          <a:sy n="72" d="100"/>
        </p:scale>
        <p:origin x="216" y="5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E57BA5-FB51-7B42-A096-DC9C58C768D9}" type="doc">
      <dgm:prSet loTypeId="urn:microsoft.com/office/officeart/2005/8/layout/venn1" loCatId="" qsTypeId="urn:microsoft.com/office/officeart/2005/8/quickstyle/simple4" qsCatId="simple" csTypeId="urn:microsoft.com/office/officeart/2005/8/colors/accent1_2" csCatId="accent1" phldr="1"/>
      <dgm:spPr/>
    </dgm:pt>
    <dgm:pt modelId="{8B124A43-7EEC-E746-8FB9-302E4E84D139}">
      <dgm:prSet phldrT="[Text]"/>
      <dgm:spPr/>
      <dgm:t>
        <a:bodyPr/>
        <a:lstStyle/>
        <a:p>
          <a:r>
            <a:rPr lang="en-US" dirty="0" smtClean="0"/>
            <a:t>Micro 0-4</a:t>
          </a:r>
          <a:endParaRPr lang="en-US" dirty="0"/>
        </a:p>
      </dgm:t>
    </dgm:pt>
    <dgm:pt modelId="{5D28F0F0-8665-2C4D-87C0-F2D5C45C10D5}" type="parTrans" cxnId="{813B3CCC-3289-6146-B588-33808253F6B6}">
      <dgm:prSet/>
      <dgm:spPr/>
    </dgm:pt>
    <dgm:pt modelId="{6E18E9BE-2212-224C-9448-0DB4006ADEB5}" type="sibTrans" cxnId="{813B3CCC-3289-6146-B588-33808253F6B6}">
      <dgm:prSet/>
      <dgm:spPr/>
    </dgm:pt>
    <dgm:pt modelId="{395999E5-4AA6-B444-AE0B-C87EF00C8F2E}">
      <dgm:prSet phldrT="[Text]"/>
      <dgm:spPr/>
      <dgm:t>
        <a:bodyPr/>
        <a:lstStyle/>
        <a:p>
          <a:r>
            <a:rPr lang="en-US" dirty="0" smtClean="0"/>
            <a:t>Small 5-19</a:t>
          </a:r>
          <a:endParaRPr lang="en-US" dirty="0"/>
        </a:p>
      </dgm:t>
    </dgm:pt>
    <dgm:pt modelId="{22EC242C-F75F-5945-91C3-0F7C218B1821}" type="parTrans" cxnId="{796029FD-4625-FA4F-B673-EBF747649635}">
      <dgm:prSet/>
      <dgm:spPr/>
    </dgm:pt>
    <dgm:pt modelId="{A1C99D53-C7D3-954B-AABF-DE9B2984FAA2}" type="sibTrans" cxnId="{796029FD-4625-FA4F-B673-EBF747649635}">
      <dgm:prSet/>
      <dgm:spPr/>
    </dgm:pt>
    <dgm:pt modelId="{1ECEF86C-E309-8343-B40F-D1A9CC535B51}">
      <dgm:prSet phldrT="[Text]"/>
      <dgm:spPr/>
      <dgm:t>
        <a:bodyPr/>
        <a:lstStyle/>
        <a:p>
          <a:r>
            <a:rPr lang="en-US" dirty="0" smtClean="0"/>
            <a:t>Medium 20-199</a:t>
          </a:r>
          <a:endParaRPr lang="en-US" dirty="0"/>
        </a:p>
      </dgm:t>
    </dgm:pt>
    <dgm:pt modelId="{70E13ADB-BAAB-AE4E-A438-A69274A75ED6}" type="parTrans" cxnId="{EA4761B3-8A4D-6148-9C1B-DECFEC353ADB}">
      <dgm:prSet/>
      <dgm:spPr/>
    </dgm:pt>
    <dgm:pt modelId="{3479B527-CE41-2C47-B9A7-170E7081EE9B}" type="sibTrans" cxnId="{EA4761B3-8A4D-6148-9C1B-DECFEC353ADB}">
      <dgm:prSet/>
      <dgm:spPr/>
    </dgm:pt>
    <dgm:pt modelId="{A6137073-6066-B846-9EAA-61B6631AFA7C}">
      <dgm:prSet/>
      <dgm:spPr/>
      <dgm:t>
        <a:bodyPr/>
        <a:lstStyle/>
        <a:p>
          <a:r>
            <a:rPr lang="en-US" dirty="0" smtClean="0"/>
            <a:t>Large 200+</a:t>
          </a:r>
          <a:endParaRPr lang="en-US" dirty="0"/>
        </a:p>
      </dgm:t>
    </dgm:pt>
    <dgm:pt modelId="{6609989E-C7C6-9345-A1F6-4EF6A46FF545}" type="parTrans" cxnId="{0F928533-ED8C-9049-A6B0-B564B2E69109}">
      <dgm:prSet/>
      <dgm:spPr/>
    </dgm:pt>
    <dgm:pt modelId="{AB620F50-06E9-2645-8F02-A5EC982536B3}" type="sibTrans" cxnId="{0F928533-ED8C-9049-A6B0-B564B2E69109}">
      <dgm:prSet/>
      <dgm:spPr/>
    </dgm:pt>
    <dgm:pt modelId="{B15278EF-CA90-4544-A035-F9AE1542E0CE}" type="pres">
      <dgm:prSet presAssocID="{82E57BA5-FB51-7B42-A096-DC9C58C768D9}" presName="compositeShape" presStyleCnt="0">
        <dgm:presLayoutVars>
          <dgm:chMax val="7"/>
          <dgm:dir/>
          <dgm:resizeHandles val="exact"/>
        </dgm:presLayoutVars>
      </dgm:prSet>
      <dgm:spPr/>
    </dgm:pt>
    <dgm:pt modelId="{FF746F9C-5112-5A49-A131-F221B297E182}" type="pres">
      <dgm:prSet presAssocID="{8B124A43-7EEC-E746-8FB9-302E4E84D139}" presName="circ1" presStyleLbl="vennNode1" presStyleIdx="0" presStyleCnt="4" custScaleX="42786" custScaleY="41504" custLinFactX="-33819" custLinFactNeighborX="-100000" custLinFactNeighborY="8193"/>
      <dgm:spPr/>
      <dgm:t>
        <a:bodyPr/>
        <a:lstStyle/>
        <a:p>
          <a:endParaRPr lang="en-US"/>
        </a:p>
      </dgm:t>
    </dgm:pt>
    <dgm:pt modelId="{65E468A1-45C5-1240-9487-13D76E644065}" type="pres">
      <dgm:prSet presAssocID="{8B124A43-7EEC-E746-8FB9-302E4E84D139}" presName="circ1Tx" presStyleLbl="revTx" presStyleIdx="0" presStyleCnt="0">
        <dgm:presLayoutVars>
          <dgm:chMax val="0"/>
          <dgm:chPref val="0"/>
          <dgm:bulletEnabled val="1"/>
        </dgm:presLayoutVars>
      </dgm:prSet>
      <dgm:spPr/>
      <dgm:t>
        <a:bodyPr/>
        <a:lstStyle/>
        <a:p>
          <a:endParaRPr lang="en-AU"/>
        </a:p>
      </dgm:t>
    </dgm:pt>
    <dgm:pt modelId="{413D07D2-942E-A34A-951D-08D655DD7416}" type="pres">
      <dgm:prSet presAssocID="{395999E5-4AA6-B444-AE0B-C87EF00C8F2E}" presName="circ2" presStyleLbl="vennNode1" presStyleIdx="1" presStyleCnt="4" custScaleX="79950" custScaleY="72413" custLinFactX="-31088" custLinFactNeighborX="-100000"/>
      <dgm:spPr/>
      <dgm:t>
        <a:bodyPr/>
        <a:lstStyle/>
        <a:p>
          <a:endParaRPr lang="en-AU"/>
        </a:p>
      </dgm:t>
    </dgm:pt>
    <dgm:pt modelId="{B6DF0946-89CD-6E4F-A718-AF6F30E70F92}" type="pres">
      <dgm:prSet presAssocID="{395999E5-4AA6-B444-AE0B-C87EF00C8F2E}" presName="circ2Tx" presStyleLbl="revTx" presStyleIdx="0" presStyleCnt="0">
        <dgm:presLayoutVars>
          <dgm:chMax val="0"/>
          <dgm:chPref val="0"/>
          <dgm:bulletEnabled val="1"/>
        </dgm:presLayoutVars>
      </dgm:prSet>
      <dgm:spPr/>
      <dgm:t>
        <a:bodyPr/>
        <a:lstStyle/>
        <a:p>
          <a:endParaRPr lang="en-AU"/>
        </a:p>
      </dgm:t>
    </dgm:pt>
    <dgm:pt modelId="{61703B82-F1D9-BE45-A52C-DCE4D49EA35C}" type="pres">
      <dgm:prSet presAssocID="{1ECEF86C-E309-8343-B40F-D1A9CC535B51}" presName="circ3" presStyleLbl="vennNode1" presStyleIdx="2" presStyleCnt="4" custLinFactNeighborX="-13655" custLinFactNeighborY="-13655"/>
      <dgm:spPr/>
      <dgm:t>
        <a:bodyPr/>
        <a:lstStyle/>
        <a:p>
          <a:endParaRPr lang="en-AU"/>
        </a:p>
      </dgm:t>
    </dgm:pt>
    <dgm:pt modelId="{229FB71F-2C83-064F-BF4A-CFF983562DAA}" type="pres">
      <dgm:prSet presAssocID="{1ECEF86C-E309-8343-B40F-D1A9CC535B51}" presName="circ3Tx" presStyleLbl="revTx" presStyleIdx="0" presStyleCnt="0">
        <dgm:presLayoutVars>
          <dgm:chMax val="0"/>
          <dgm:chPref val="0"/>
          <dgm:bulletEnabled val="1"/>
        </dgm:presLayoutVars>
      </dgm:prSet>
      <dgm:spPr/>
      <dgm:t>
        <a:bodyPr/>
        <a:lstStyle/>
        <a:p>
          <a:endParaRPr lang="en-AU"/>
        </a:p>
      </dgm:t>
    </dgm:pt>
    <dgm:pt modelId="{6B2BD2AF-33C8-F44E-A5A4-8897D5AD56B3}" type="pres">
      <dgm:prSet presAssocID="{A6137073-6066-B846-9EAA-61B6631AFA7C}" presName="circ4" presStyleLbl="vennNode1" presStyleIdx="3" presStyleCnt="4" custScaleX="192229" custScaleY="173376" custLinFactX="52935" custLinFactNeighborX="100000" custLinFactNeighborY="15968"/>
      <dgm:spPr/>
      <dgm:t>
        <a:bodyPr/>
        <a:lstStyle/>
        <a:p>
          <a:endParaRPr lang="en-AU"/>
        </a:p>
      </dgm:t>
    </dgm:pt>
    <dgm:pt modelId="{DB9D1873-0DCB-674D-90EA-308161DCFB0A}" type="pres">
      <dgm:prSet presAssocID="{A6137073-6066-B846-9EAA-61B6631AFA7C}" presName="circ4Tx" presStyleLbl="revTx" presStyleIdx="0" presStyleCnt="0">
        <dgm:presLayoutVars>
          <dgm:chMax val="0"/>
          <dgm:chPref val="0"/>
          <dgm:bulletEnabled val="1"/>
        </dgm:presLayoutVars>
      </dgm:prSet>
      <dgm:spPr/>
      <dgm:t>
        <a:bodyPr/>
        <a:lstStyle/>
        <a:p>
          <a:endParaRPr lang="en-AU"/>
        </a:p>
      </dgm:t>
    </dgm:pt>
  </dgm:ptLst>
  <dgm:cxnLst>
    <dgm:cxn modelId="{3E3BAAD7-FD72-9C47-A116-CAF0B816D860}" type="presOf" srcId="{A6137073-6066-B846-9EAA-61B6631AFA7C}" destId="{6B2BD2AF-33C8-F44E-A5A4-8897D5AD56B3}" srcOrd="0" destOrd="0" presId="urn:microsoft.com/office/officeart/2005/8/layout/venn1"/>
    <dgm:cxn modelId="{E8D7E5FE-9447-4E4C-BECD-321FBE3213F2}" type="presOf" srcId="{8B124A43-7EEC-E746-8FB9-302E4E84D139}" destId="{65E468A1-45C5-1240-9487-13D76E644065}" srcOrd="0" destOrd="0" presId="urn:microsoft.com/office/officeart/2005/8/layout/venn1"/>
    <dgm:cxn modelId="{7D26318A-4F1B-0B4E-80D5-E86C669F52D5}" type="presOf" srcId="{1ECEF86C-E309-8343-B40F-D1A9CC535B51}" destId="{229FB71F-2C83-064F-BF4A-CFF983562DAA}" srcOrd="1" destOrd="0" presId="urn:microsoft.com/office/officeart/2005/8/layout/venn1"/>
    <dgm:cxn modelId="{31E25409-E218-5B42-8DC0-689738F9CFE6}" type="presOf" srcId="{A6137073-6066-B846-9EAA-61B6631AFA7C}" destId="{DB9D1873-0DCB-674D-90EA-308161DCFB0A}" srcOrd="1" destOrd="0" presId="urn:microsoft.com/office/officeart/2005/8/layout/venn1"/>
    <dgm:cxn modelId="{CC200E26-7DA7-4041-85D9-F0761474A172}" type="presOf" srcId="{1ECEF86C-E309-8343-B40F-D1A9CC535B51}" destId="{61703B82-F1D9-BE45-A52C-DCE4D49EA35C}" srcOrd="0" destOrd="0" presId="urn:microsoft.com/office/officeart/2005/8/layout/venn1"/>
    <dgm:cxn modelId="{A04F57CD-7A11-264D-8375-66ACAE8BC0B1}" type="presOf" srcId="{82E57BA5-FB51-7B42-A096-DC9C58C768D9}" destId="{B15278EF-CA90-4544-A035-F9AE1542E0CE}" srcOrd="0" destOrd="0" presId="urn:microsoft.com/office/officeart/2005/8/layout/venn1"/>
    <dgm:cxn modelId="{796029FD-4625-FA4F-B673-EBF747649635}" srcId="{82E57BA5-FB51-7B42-A096-DC9C58C768D9}" destId="{395999E5-4AA6-B444-AE0B-C87EF00C8F2E}" srcOrd="1" destOrd="0" parTransId="{22EC242C-F75F-5945-91C3-0F7C218B1821}" sibTransId="{A1C99D53-C7D3-954B-AABF-DE9B2984FAA2}"/>
    <dgm:cxn modelId="{D35B9760-90FF-EF41-9E53-10198FAEA581}" type="presOf" srcId="{395999E5-4AA6-B444-AE0B-C87EF00C8F2E}" destId="{413D07D2-942E-A34A-951D-08D655DD7416}" srcOrd="0" destOrd="0" presId="urn:microsoft.com/office/officeart/2005/8/layout/venn1"/>
    <dgm:cxn modelId="{813B3CCC-3289-6146-B588-33808253F6B6}" srcId="{82E57BA5-FB51-7B42-A096-DC9C58C768D9}" destId="{8B124A43-7EEC-E746-8FB9-302E4E84D139}" srcOrd="0" destOrd="0" parTransId="{5D28F0F0-8665-2C4D-87C0-F2D5C45C10D5}" sibTransId="{6E18E9BE-2212-224C-9448-0DB4006ADEB5}"/>
    <dgm:cxn modelId="{CADBDCDC-8BFA-DA41-AE1F-4C21231C7220}" type="presOf" srcId="{8B124A43-7EEC-E746-8FB9-302E4E84D139}" destId="{FF746F9C-5112-5A49-A131-F221B297E182}" srcOrd="1" destOrd="0" presId="urn:microsoft.com/office/officeart/2005/8/layout/venn1"/>
    <dgm:cxn modelId="{EA4761B3-8A4D-6148-9C1B-DECFEC353ADB}" srcId="{82E57BA5-FB51-7B42-A096-DC9C58C768D9}" destId="{1ECEF86C-E309-8343-B40F-D1A9CC535B51}" srcOrd="2" destOrd="0" parTransId="{70E13ADB-BAAB-AE4E-A438-A69274A75ED6}" sibTransId="{3479B527-CE41-2C47-B9A7-170E7081EE9B}"/>
    <dgm:cxn modelId="{0F928533-ED8C-9049-A6B0-B564B2E69109}" srcId="{82E57BA5-FB51-7B42-A096-DC9C58C768D9}" destId="{A6137073-6066-B846-9EAA-61B6631AFA7C}" srcOrd="3" destOrd="0" parTransId="{6609989E-C7C6-9345-A1F6-4EF6A46FF545}" sibTransId="{AB620F50-06E9-2645-8F02-A5EC982536B3}"/>
    <dgm:cxn modelId="{34B179CA-0EDB-DA4F-8E8E-B385E43769C1}" type="presOf" srcId="{395999E5-4AA6-B444-AE0B-C87EF00C8F2E}" destId="{B6DF0946-89CD-6E4F-A718-AF6F30E70F92}" srcOrd="1" destOrd="0" presId="urn:microsoft.com/office/officeart/2005/8/layout/venn1"/>
    <dgm:cxn modelId="{AE471CEB-AAC8-C541-8E48-1ED30E79C446}" type="presParOf" srcId="{B15278EF-CA90-4544-A035-F9AE1542E0CE}" destId="{FF746F9C-5112-5A49-A131-F221B297E182}" srcOrd="0" destOrd="0" presId="urn:microsoft.com/office/officeart/2005/8/layout/venn1"/>
    <dgm:cxn modelId="{7DEB2AD6-2349-2E4B-B65D-B64B9BEDB40C}" type="presParOf" srcId="{B15278EF-CA90-4544-A035-F9AE1542E0CE}" destId="{65E468A1-45C5-1240-9487-13D76E644065}" srcOrd="1" destOrd="0" presId="urn:microsoft.com/office/officeart/2005/8/layout/venn1"/>
    <dgm:cxn modelId="{82F33EAA-9D69-7147-A62C-55217A89AB2F}" type="presParOf" srcId="{B15278EF-CA90-4544-A035-F9AE1542E0CE}" destId="{413D07D2-942E-A34A-951D-08D655DD7416}" srcOrd="2" destOrd="0" presId="urn:microsoft.com/office/officeart/2005/8/layout/venn1"/>
    <dgm:cxn modelId="{B78044F3-258E-E94E-8D9E-3612A01104F8}" type="presParOf" srcId="{B15278EF-CA90-4544-A035-F9AE1542E0CE}" destId="{B6DF0946-89CD-6E4F-A718-AF6F30E70F92}" srcOrd="3" destOrd="0" presId="urn:microsoft.com/office/officeart/2005/8/layout/venn1"/>
    <dgm:cxn modelId="{670E00A5-C41B-BC41-9559-9F2107A1410A}" type="presParOf" srcId="{B15278EF-CA90-4544-A035-F9AE1542E0CE}" destId="{61703B82-F1D9-BE45-A52C-DCE4D49EA35C}" srcOrd="4" destOrd="0" presId="urn:microsoft.com/office/officeart/2005/8/layout/venn1"/>
    <dgm:cxn modelId="{DEB42F3E-BE74-5E40-9E3C-55F7D5793180}" type="presParOf" srcId="{B15278EF-CA90-4544-A035-F9AE1542E0CE}" destId="{229FB71F-2C83-064F-BF4A-CFF983562DAA}" srcOrd="5" destOrd="0" presId="urn:microsoft.com/office/officeart/2005/8/layout/venn1"/>
    <dgm:cxn modelId="{29B5BF51-82C7-9443-83B3-C19A806D0761}" type="presParOf" srcId="{B15278EF-CA90-4544-A035-F9AE1542E0CE}" destId="{6B2BD2AF-33C8-F44E-A5A4-8897D5AD56B3}" srcOrd="6" destOrd="0" presId="urn:microsoft.com/office/officeart/2005/8/layout/venn1"/>
    <dgm:cxn modelId="{B451ABD5-95D6-B54F-8353-41A1F9CDE478}" type="presParOf" srcId="{B15278EF-CA90-4544-A035-F9AE1542E0CE}" destId="{DB9D1873-0DCB-674D-90EA-308161DCFB0A}"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822E9A-C1C2-4FDB-826F-A148F8009201}"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AU"/>
        </a:p>
      </dgm:t>
    </dgm:pt>
    <dgm:pt modelId="{4A3AC0B6-957A-4CDC-AC83-294FCBDCF6E0}">
      <dgm:prSet phldrT="[Text]"/>
      <dgm:spPr/>
      <dgm:t>
        <a:bodyPr/>
        <a:lstStyle/>
        <a:p>
          <a:r>
            <a:rPr lang="en-AU"/>
            <a:t>Issues</a:t>
          </a:r>
        </a:p>
      </dgm:t>
    </dgm:pt>
    <dgm:pt modelId="{C488CEEE-F412-4C73-B7E3-4063B68247AD}" type="parTrans" cxnId="{656940D1-11D3-4797-8A00-15DC5610E1A0}">
      <dgm:prSet/>
      <dgm:spPr/>
      <dgm:t>
        <a:bodyPr/>
        <a:lstStyle/>
        <a:p>
          <a:endParaRPr lang="en-AU"/>
        </a:p>
      </dgm:t>
    </dgm:pt>
    <dgm:pt modelId="{48C1F739-0B0D-44A8-9C65-5F867202F516}" type="sibTrans" cxnId="{656940D1-11D3-4797-8A00-15DC5610E1A0}">
      <dgm:prSet/>
      <dgm:spPr/>
      <dgm:t>
        <a:bodyPr/>
        <a:lstStyle/>
        <a:p>
          <a:endParaRPr lang="en-AU"/>
        </a:p>
      </dgm:t>
    </dgm:pt>
    <dgm:pt modelId="{6EFACC58-861B-4CBA-AB58-11D3E084491E}">
      <dgm:prSet phldrT="[Text]"/>
      <dgm:spPr/>
      <dgm:t>
        <a:bodyPr/>
        <a:lstStyle/>
        <a:p>
          <a:r>
            <a:rPr lang="en-AU"/>
            <a:t>a business plan</a:t>
          </a:r>
        </a:p>
      </dgm:t>
    </dgm:pt>
    <dgm:pt modelId="{419C76EA-727E-4CBC-B984-89752DDF6FF2}" type="parTrans" cxnId="{1EF796A2-33A4-453A-9C11-74ABCAE053D2}">
      <dgm:prSet/>
      <dgm:spPr/>
      <dgm:t>
        <a:bodyPr/>
        <a:lstStyle/>
        <a:p>
          <a:endParaRPr lang="en-AU"/>
        </a:p>
      </dgm:t>
    </dgm:pt>
    <dgm:pt modelId="{2EF53B3E-96BF-449B-A862-04AB8E9CCE37}" type="sibTrans" cxnId="{1EF796A2-33A4-453A-9C11-74ABCAE053D2}">
      <dgm:prSet/>
      <dgm:spPr/>
      <dgm:t>
        <a:bodyPr/>
        <a:lstStyle/>
        <a:p>
          <a:endParaRPr lang="en-AU"/>
        </a:p>
      </dgm:t>
    </dgm:pt>
    <dgm:pt modelId="{E109915F-E79B-444B-A341-347852FF7D44}">
      <dgm:prSet phldrT="[Text]"/>
      <dgm:spPr/>
      <dgm:t>
        <a:bodyPr/>
        <a:lstStyle/>
        <a:p>
          <a:r>
            <a:rPr lang="en-AU"/>
            <a:t>identify &amp; sustain Competitive advantage</a:t>
          </a:r>
        </a:p>
      </dgm:t>
    </dgm:pt>
    <dgm:pt modelId="{52CEED0D-B91F-4EC2-9476-E3C3E96C6DD4}" type="parTrans" cxnId="{B1D9A16B-53AF-4D8E-8682-CD750447D704}">
      <dgm:prSet/>
      <dgm:spPr/>
      <dgm:t>
        <a:bodyPr/>
        <a:lstStyle/>
        <a:p>
          <a:endParaRPr lang="en-AU"/>
        </a:p>
      </dgm:t>
    </dgm:pt>
    <dgm:pt modelId="{0F8E5307-414F-46D2-852B-93856B5BA47D}" type="sibTrans" cxnId="{B1D9A16B-53AF-4D8E-8682-CD750447D704}">
      <dgm:prSet/>
      <dgm:spPr/>
      <dgm:t>
        <a:bodyPr/>
        <a:lstStyle/>
        <a:p>
          <a:endParaRPr lang="en-AU"/>
        </a:p>
      </dgm:t>
    </dgm:pt>
    <dgm:pt modelId="{12863C0E-FD76-463C-A7C9-4942AA8BC409}">
      <dgm:prSet phldrT="[Text]"/>
      <dgm:spPr/>
      <dgm:t>
        <a:bodyPr/>
        <a:lstStyle/>
        <a:p>
          <a:r>
            <a:rPr lang="en-AU"/>
            <a:t>over extention of $</a:t>
          </a:r>
        </a:p>
      </dgm:t>
    </dgm:pt>
    <dgm:pt modelId="{90B8755E-9561-4544-8A9D-1D09C20CCF79}" type="parTrans" cxnId="{13351F66-E9A4-4EF9-A19E-8DAB5674F3CF}">
      <dgm:prSet/>
      <dgm:spPr/>
      <dgm:t>
        <a:bodyPr/>
        <a:lstStyle/>
        <a:p>
          <a:endParaRPr lang="en-AU"/>
        </a:p>
      </dgm:t>
    </dgm:pt>
    <dgm:pt modelId="{F2EAC502-E5CD-44E5-926A-B05CE419489E}" type="sibTrans" cxnId="{13351F66-E9A4-4EF9-A19E-8DAB5674F3CF}">
      <dgm:prSet/>
      <dgm:spPr/>
      <dgm:t>
        <a:bodyPr/>
        <a:lstStyle/>
        <a:p>
          <a:endParaRPr lang="en-AU"/>
        </a:p>
      </dgm:t>
    </dgm:pt>
    <dgm:pt modelId="{41F914D9-C868-4C6C-86B0-292E563E61D8}">
      <dgm:prSet phldrT="[Text]"/>
      <dgm:spPr/>
      <dgm:t>
        <a:bodyPr/>
        <a:lstStyle/>
        <a:p>
          <a:r>
            <a:rPr lang="en-AU"/>
            <a:t>technology</a:t>
          </a:r>
        </a:p>
      </dgm:t>
    </dgm:pt>
    <dgm:pt modelId="{7F8952BE-B384-4848-99A1-89E41D9CE679}" type="parTrans" cxnId="{05F17046-6F49-4C1A-9DA9-645A3F6BE985}">
      <dgm:prSet/>
      <dgm:spPr/>
      <dgm:t>
        <a:bodyPr/>
        <a:lstStyle/>
        <a:p>
          <a:endParaRPr lang="en-AU"/>
        </a:p>
      </dgm:t>
    </dgm:pt>
    <dgm:pt modelId="{65ACBA41-1F70-4696-B865-A05EAC1FD33A}" type="sibTrans" cxnId="{05F17046-6F49-4C1A-9DA9-645A3F6BE985}">
      <dgm:prSet/>
      <dgm:spPr/>
      <dgm:t>
        <a:bodyPr/>
        <a:lstStyle/>
        <a:p>
          <a:endParaRPr lang="en-AU"/>
        </a:p>
      </dgm:t>
    </dgm:pt>
    <dgm:pt modelId="{F1CC3E2B-B5C1-4002-B684-469E4A69D6BA}">
      <dgm:prSet/>
      <dgm:spPr/>
      <dgm:t>
        <a:bodyPr/>
        <a:lstStyle/>
        <a:p>
          <a:r>
            <a:rPr lang="en-AU"/>
            <a:t>managing cash flow</a:t>
          </a:r>
        </a:p>
      </dgm:t>
    </dgm:pt>
    <dgm:pt modelId="{8D4DD0A6-1CF9-44FD-9427-F3AD1127F531}" type="parTrans" cxnId="{ECFD85B4-0579-420B-AA08-40C09C12E9CE}">
      <dgm:prSet/>
      <dgm:spPr/>
      <dgm:t>
        <a:bodyPr/>
        <a:lstStyle/>
        <a:p>
          <a:endParaRPr lang="en-AU"/>
        </a:p>
      </dgm:t>
    </dgm:pt>
    <dgm:pt modelId="{77CA5D5E-33D9-4298-9087-14140209D4CA}" type="sibTrans" cxnId="{ECFD85B4-0579-420B-AA08-40C09C12E9CE}">
      <dgm:prSet/>
      <dgm:spPr/>
      <dgm:t>
        <a:bodyPr/>
        <a:lstStyle/>
        <a:p>
          <a:endParaRPr lang="en-AU"/>
        </a:p>
      </dgm:t>
    </dgm:pt>
    <dgm:pt modelId="{644ED3EF-F5E4-41E0-9057-D6E0634DCAC5}" type="pres">
      <dgm:prSet presAssocID="{5A822E9A-C1C2-4FDB-826F-A148F8009201}" presName="Name0" presStyleCnt="0">
        <dgm:presLayoutVars>
          <dgm:chMax val="1"/>
          <dgm:dir/>
          <dgm:animLvl val="ctr"/>
          <dgm:resizeHandles val="exact"/>
        </dgm:presLayoutVars>
      </dgm:prSet>
      <dgm:spPr/>
      <dgm:t>
        <a:bodyPr/>
        <a:lstStyle/>
        <a:p>
          <a:endParaRPr lang="en-AU"/>
        </a:p>
      </dgm:t>
    </dgm:pt>
    <dgm:pt modelId="{1D0B4A7C-DABD-4120-9D7C-3553502B4BBE}" type="pres">
      <dgm:prSet presAssocID="{4A3AC0B6-957A-4CDC-AC83-294FCBDCF6E0}" presName="centerShape" presStyleLbl="node0" presStyleIdx="0" presStyleCnt="1" custLinFactNeighborX="461" custLinFactNeighborY="-1383"/>
      <dgm:spPr/>
      <dgm:t>
        <a:bodyPr/>
        <a:lstStyle/>
        <a:p>
          <a:endParaRPr lang="en-AU"/>
        </a:p>
      </dgm:t>
    </dgm:pt>
    <dgm:pt modelId="{2AF0EC8E-0AC1-4123-B5E9-C600F5874DA3}" type="pres">
      <dgm:prSet presAssocID="{6EFACC58-861B-4CBA-AB58-11D3E084491E}" presName="node" presStyleLbl="node1" presStyleIdx="0" presStyleCnt="5">
        <dgm:presLayoutVars>
          <dgm:bulletEnabled val="1"/>
        </dgm:presLayoutVars>
      </dgm:prSet>
      <dgm:spPr/>
      <dgm:t>
        <a:bodyPr/>
        <a:lstStyle/>
        <a:p>
          <a:endParaRPr lang="en-AU"/>
        </a:p>
      </dgm:t>
    </dgm:pt>
    <dgm:pt modelId="{0BE9E655-C1E9-453F-9B70-8DCA2747007A}" type="pres">
      <dgm:prSet presAssocID="{6EFACC58-861B-4CBA-AB58-11D3E084491E}" presName="dummy" presStyleCnt="0"/>
      <dgm:spPr/>
    </dgm:pt>
    <dgm:pt modelId="{82B272E5-D994-4CD6-BE32-0D1C5491EFD8}" type="pres">
      <dgm:prSet presAssocID="{2EF53B3E-96BF-449B-A862-04AB8E9CCE37}" presName="sibTrans" presStyleLbl="sibTrans2D1" presStyleIdx="0" presStyleCnt="5"/>
      <dgm:spPr/>
      <dgm:t>
        <a:bodyPr/>
        <a:lstStyle/>
        <a:p>
          <a:endParaRPr lang="en-AU"/>
        </a:p>
      </dgm:t>
    </dgm:pt>
    <dgm:pt modelId="{95620E99-2C28-49BA-88D9-9313018D5EEF}" type="pres">
      <dgm:prSet presAssocID="{E109915F-E79B-444B-A341-347852FF7D44}" presName="node" presStyleLbl="node1" presStyleIdx="1" presStyleCnt="5">
        <dgm:presLayoutVars>
          <dgm:bulletEnabled val="1"/>
        </dgm:presLayoutVars>
      </dgm:prSet>
      <dgm:spPr/>
      <dgm:t>
        <a:bodyPr/>
        <a:lstStyle/>
        <a:p>
          <a:endParaRPr lang="en-AU"/>
        </a:p>
      </dgm:t>
    </dgm:pt>
    <dgm:pt modelId="{1AEE8388-E260-4C01-A501-51D678419EF5}" type="pres">
      <dgm:prSet presAssocID="{E109915F-E79B-444B-A341-347852FF7D44}" presName="dummy" presStyleCnt="0"/>
      <dgm:spPr/>
    </dgm:pt>
    <dgm:pt modelId="{68FB0A2D-DC15-4AF1-9CBF-A40A2F4DF171}" type="pres">
      <dgm:prSet presAssocID="{0F8E5307-414F-46D2-852B-93856B5BA47D}" presName="sibTrans" presStyleLbl="sibTrans2D1" presStyleIdx="1" presStyleCnt="5"/>
      <dgm:spPr/>
      <dgm:t>
        <a:bodyPr/>
        <a:lstStyle/>
        <a:p>
          <a:endParaRPr lang="en-AU"/>
        </a:p>
      </dgm:t>
    </dgm:pt>
    <dgm:pt modelId="{D9843A45-01DF-47A6-A637-1146B9873B6E}" type="pres">
      <dgm:prSet presAssocID="{12863C0E-FD76-463C-A7C9-4942AA8BC409}" presName="node" presStyleLbl="node1" presStyleIdx="2" presStyleCnt="5">
        <dgm:presLayoutVars>
          <dgm:bulletEnabled val="1"/>
        </dgm:presLayoutVars>
      </dgm:prSet>
      <dgm:spPr/>
      <dgm:t>
        <a:bodyPr/>
        <a:lstStyle/>
        <a:p>
          <a:endParaRPr lang="en-AU"/>
        </a:p>
      </dgm:t>
    </dgm:pt>
    <dgm:pt modelId="{36B02FC7-D31A-43C3-85B4-4169C53876D2}" type="pres">
      <dgm:prSet presAssocID="{12863C0E-FD76-463C-A7C9-4942AA8BC409}" presName="dummy" presStyleCnt="0"/>
      <dgm:spPr/>
    </dgm:pt>
    <dgm:pt modelId="{A323AAF8-291C-409E-BFA7-7FD775D01F8C}" type="pres">
      <dgm:prSet presAssocID="{F2EAC502-E5CD-44E5-926A-B05CE419489E}" presName="sibTrans" presStyleLbl="sibTrans2D1" presStyleIdx="2" presStyleCnt="5"/>
      <dgm:spPr/>
      <dgm:t>
        <a:bodyPr/>
        <a:lstStyle/>
        <a:p>
          <a:endParaRPr lang="en-AU"/>
        </a:p>
      </dgm:t>
    </dgm:pt>
    <dgm:pt modelId="{E1ED0FC9-2F4F-4E63-B11A-54A582706054}" type="pres">
      <dgm:prSet presAssocID="{41F914D9-C868-4C6C-86B0-292E563E61D8}" presName="node" presStyleLbl="node1" presStyleIdx="3" presStyleCnt="5">
        <dgm:presLayoutVars>
          <dgm:bulletEnabled val="1"/>
        </dgm:presLayoutVars>
      </dgm:prSet>
      <dgm:spPr/>
      <dgm:t>
        <a:bodyPr/>
        <a:lstStyle/>
        <a:p>
          <a:endParaRPr lang="en-AU"/>
        </a:p>
      </dgm:t>
    </dgm:pt>
    <dgm:pt modelId="{4B6750C1-7DA8-4D72-BAEA-7912BB188350}" type="pres">
      <dgm:prSet presAssocID="{41F914D9-C868-4C6C-86B0-292E563E61D8}" presName="dummy" presStyleCnt="0"/>
      <dgm:spPr/>
    </dgm:pt>
    <dgm:pt modelId="{7762B7EB-0EA5-439E-9B28-852CA1B43606}" type="pres">
      <dgm:prSet presAssocID="{65ACBA41-1F70-4696-B865-A05EAC1FD33A}" presName="sibTrans" presStyleLbl="sibTrans2D1" presStyleIdx="3" presStyleCnt="5"/>
      <dgm:spPr/>
      <dgm:t>
        <a:bodyPr/>
        <a:lstStyle/>
        <a:p>
          <a:endParaRPr lang="en-AU"/>
        </a:p>
      </dgm:t>
    </dgm:pt>
    <dgm:pt modelId="{357E5732-CF4E-40D9-BD43-D80D5C600CE8}" type="pres">
      <dgm:prSet presAssocID="{F1CC3E2B-B5C1-4002-B684-469E4A69D6BA}" presName="node" presStyleLbl="node1" presStyleIdx="4" presStyleCnt="5">
        <dgm:presLayoutVars>
          <dgm:bulletEnabled val="1"/>
        </dgm:presLayoutVars>
      </dgm:prSet>
      <dgm:spPr/>
      <dgm:t>
        <a:bodyPr/>
        <a:lstStyle/>
        <a:p>
          <a:endParaRPr lang="en-AU"/>
        </a:p>
      </dgm:t>
    </dgm:pt>
    <dgm:pt modelId="{B9D91F5C-8588-4508-9FA1-3EFC33844371}" type="pres">
      <dgm:prSet presAssocID="{F1CC3E2B-B5C1-4002-B684-469E4A69D6BA}" presName="dummy" presStyleCnt="0"/>
      <dgm:spPr/>
    </dgm:pt>
    <dgm:pt modelId="{0C276724-AD22-427F-BC37-15CCFB247D8C}" type="pres">
      <dgm:prSet presAssocID="{77CA5D5E-33D9-4298-9087-14140209D4CA}" presName="sibTrans" presStyleLbl="sibTrans2D1" presStyleIdx="4" presStyleCnt="5"/>
      <dgm:spPr/>
      <dgm:t>
        <a:bodyPr/>
        <a:lstStyle/>
        <a:p>
          <a:endParaRPr lang="en-AU"/>
        </a:p>
      </dgm:t>
    </dgm:pt>
  </dgm:ptLst>
  <dgm:cxnLst>
    <dgm:cxn modelId="{1EF796A2-33A4-453A-9C11-74ABCAE053D2}" srcId="{4A3AC0B6-957A-4CDC-AC83-294FCBDCF6E0}" destId="{6EFACC58-861B-4CBA-AB58-11D3E084491E}" srcOrd="0" destOrd="0" parTransId="{419C76EA-727E-4CBC-B984-89752DDF6FF2}" sibTransId="{2EF53B3E-96BF-449B-A862-04AB8E9CCE37}"/>
    <dgm:cxn modelId="{1AB169EB-4126-3D4D-B793-1653491584FB}" type="presOf" srcId="{65ACBA41-1F70-4696-B865-A05EAC1FD33A}" destId="{7762B7EB-0EA5-439E-9B28-852CA1B43606}" srcOrd="0" destOrd="0" presId="urn:microsoft.com/office/officeart/2005/8/layout/radial6"/>
    <dgm:cxn modelId="{CB651CA8-AA31-1F45-956A-36039FEBAF13}" type="presOf" srcId="{77CA5D5E-33D9-4298-9087-14140209D4CA}" destId="{0C276724-AD22-427F-BC37-15CCFB247D8C}" srcOrd="0" destOrd="0" presId="urn:microsoft.com/office/officeart/2005/8/layout/radial6"/>
    <dgm:cxn modelId="{209F6A8F-F109-5041-A19E-5F27E600FB06}" type="presOf" srcId="{6EFACC58-861B-4CBA-AB58-11D3E084491E}" destId="{2AF0EC8E-0AC1-4123-B5E9-C600F5874DA3}" srcOrd="0" destOrd="0" presId="urn:microsoft.com/office/officeart/2005/8/layout/radial6"/>
    <dgm:cxn modelId="{B1D9A16B-53AF-4D8E-8682-CD750447D704}" srcId="{4A3AC0B6-957A-4CDC-AC83-294FCBDCF6E0}" destId="{E109915F-E79B-444B-A341-347852FF7D44}" srcOrd="1" destOrd="0" parTransId="{52CEED0D-B91F-4EC2-9476-E3C3E96C6DD4}" sibTransId="{0F8E5307-414F-46D2-852B-93856B5BA47D}"/>
    <dgm:cxn modelId="{13351F66-E9A4-4EF9-A19E-8DAB5674F3CF}" srcId="{4A3AC0B6-957A-4CDC-AC83-294FCBDCF6E0}" destId="{12863C0E-FD76-463C-A7C9-4942AA8BC409}" srcOrd="2" destOrd="0" parTransId="{90B8755E-9561-4544-8A9D-1D09C20CCF79}" sibTransId="{F2EAC502-E5CD-44E5-926A-B05CE419489E}"/>
    <dgm:cxn modelId="{2D2D36B0-4C89-4C41-8B95-901849776C2F}" type="presOf" srcId="{2EF53B3E-96BF-449B-A862-04AB8E9CCE37}" destId="{82B272E5-D994-4CD6-BE32-0D1C5491EFD8}" srcOrd="0" destOrd="0" presId="urn:microsoft.com/office/officeart/2005/8/layout/radial6"/>
    <dgm:cxn modelId="{714FA623-9F22-6B43-AE57-914B7C48D851}" type="presOf" srcId="{0F8E5307-414F-46D2-852B-93856B5BA47D}" destId="{68FB0A2D-DC15-4AF1-9CBF-A40A2F4DF171}" srcOrd="0" destOrd="0" presId="urn:microsoft.com/office/officeart/2005/8/layout/radial6"/>
    <dgm:cxn modelId="{6BC9424E-D075-2244-8DD5-5AB635E4129D}" type="presOf" srcId="{F2EAC502-E5CD-44E5-926A-B05CE419489E}" destId="{A323AAF8-291C-409E-BFA7-7FD775D01F8C}" srcOrd="0" destOrd="0" presId="urn:microsoft.com/office/officeart/2005/8/layout/radial6"/>
    <dgm:cxn modelId="{A0430918-C602-EF49-BB3A-6C0459D0732B}" type="presOf" srcId="{12863C0E-FD76-463C-A7C9-4942AA8BC409}" destId="{D9843A45-01DF-47A6-A637-1146B9873B6E}" srcOrd="0" destOrd="0" presId="urn:microsoft.com/office/officeart/2005/8/layout/radial6"/>
    <dgm:cxn modelId="{ECFD85B4-0579-420B-AA08-40C09C12E9CE}" srcId="{4A3AC0B6-957A-4CDC-AC83-294FCBDCF6E0}" destId="{F1CC3E2B-B5C1-4002-B684-469E4A69D6BA}" srcOrd="4" destOrd="0" parTransId="{8D4DD0A6-1CF9-44FD-9427-F3AD1127F531}" sibTransId="{77CA5D5E-33D9-4298-9087-14140209D4CA}"/>
    <dgm:cxn modelId="{9183F019-6CE1-554A-869F-7EBD9A1F98A5}" type="presOf" srcId="{41F914D9-C868-4C6C-86B0-292E563E61D8}" destId="{E1ED0FC9-2F4F-4E63-B11A-54A582706054}" srcOrd="0" destOrd="0" presId="urn:microsoft.com/office/officeart/2005/8/layout/radial6"/>
    <dgm:cxn modelId="{5690410C-FFB8-2B4F-ABA1-EA997BFB54B4}" type="presOf" srcId="{4A3AC0B6-957A-4CDC-AC83-294FCBDCF6E0}" destId="{1D0B4A7C-DABD-4120-9D7C-3553502B4BBE}" srcOrd="0" destOrd="0" presId="urn:microsoft.com/office/officeart/2005/8/layout/radial6"/>
    <dgm:cxn modelId="{656940D1-11D3-4797-8A00-15DC5610E1A0}" srcId="{5A822E9A-C1C2-4FDB-826F-A148F8009201}" destId="{4A3AC0B6-957A-4CDC-AC83-294FCBDCF6E0}" srcOrd="0" destOrd="0" parTransId="{C488CEEE-F412-4C73-B7E3-4063B68247AD}" sibTransId="{48C1F739-0B0D-44A8-9C65-5F867202F516}"/>
    <dgm:cxn modelId="{F7E14C68-0F41-CC43-916B-07CCE3AB6593}" type="presOf" srcId="{5A822E9A-C1C2-4FDB-826F-A148F8009201}" destId="{644ED3EF-F5E4-41E0-9057-D6E0634DCAC5}" srcOrd="0" destOrd="0" presId="urn:microsoft.com/office/officeart/2005/8/layout/radial6"/>
    <dgm:cxn modelId="{05F17046-6F49-4C1A-9DA9-645A3F6BE985}" srcId="{4A3AC0B6-957A-4CDC-AC83-294FCBDCF6E0}" destId="{41F914D9-C868-4C6C-86B0-292E563E61D8}" srcOrd="3" destOrd="0" parTransId="{7F8952BE-B384-4848-99A1-89E41D9CE679}" sibTransId="{65ACBA41-1F70-4696-B865-A05EAC1FD33A}"/>
    <dgm:cxn modelId="{DB046122-72E4-D745-9EF2-BCF3B82BC961}" type="presOf" srcId="{E109915F-E79B-444B-A341-347852FF7D44}" destId="{95620E99-2C28-49BA-88D9-9313018D5EEF}" srcOrd="0" destOrd="0" presId="urn:microsoft.com/office/officeart/2005/8/layout/radial6"/>
    <dgm:cxn modelId="{3BDB49A8-3B3B-3C45-A92A-B3AA45A56BDC}" type="presOf" srcId="{F1CC3E2B-B5C1-4002-B684-469E4A69D6BA}" destId="{357E5732-CF4E-40D9-BD43-D80D5C600CE8}" srcOrd="0" destOrd="0" presId="urn:microsoft.com/office/officeart/2005/8/layout/radial6"/>
    <dgm:cxn modelId="{16B76A72-D46D-6349-A6A5-0C9B96A5941E}" type="presParOf" srcId="{644ED3EF-F5E4-41E0-9057-D6E0634DCAC5}" destId="{1D0B4A7C-DABD-4120-9D7C-3553502B4BBE}" srcOrd="0" destOrd="0" presId="urn:microsoft.com/office/officeart/2005/8/layout/radial6"/>
    <dgm:cxn modelId="{98465622-24B6-2A4A-9A77-4CCBF2722728}" type="presParOf" srcId="{644ED3EF-F5E4-41E0-9057-D6E0634DCAC5}" destId="{2AF0EC8E-0AC1-4123-B5E9-C600F5874DA3}" srcOrd="1" destOrd="0" presId="urn:microsoft.com/office/officeart/2005/8/layout/radial6"/>
    <dgm:cxn modelId="{396E3AC7-4CF4-3149-BB8D-128656F0D237}" type="presParOf" srcId="{644ED3EF-F5E4-41E0-9057-D6E0634DCAC5}" destId="{0BE9E655-C1E9-453F-9B70-8DCA2747007A}" srcOrd="2" destOrd="0" presId="urn:microsoft.com/office/officeart/2005/8/layout/radial6"/>
    <dgm:cxn modelId="{3A3700B4-B56E-7B4B-9699-E4D6AEB6816E}" type="presParOf" srcId="{644ED3EF-F5E4-41E0-9057-D6E0634DCAC5}" destId="{82B272E5-D994-4CD6-BE32-0D1C5491EFD8}" srcOrd="3" destOrd="0" presId="urn:microsoft.com/office/officeart/2005/8/layout/radial6"/>
    <dgm:cxn modelId="{E551F47A-DCC2-3A4A-8E89-C5381906F599}" type="presParOf" srcId="{644ED3EF-F5E4-41E0-9057-D6E0634DCAC5}" destId="{95620E99-2C28-49BA-88D9-9313018D5EEF}" srcOrd="4" destOrd="0" presId="urn:microsoft.com/office/officeart/2005/8/layout/radial6"/>
    <dgm:cxn modelId="{4E2219C2-8726-284D-9BC2-357F3FD6B28B}" type="presParOf" srcId="{644ED3EF-F5E4-41E0-9057-D6E0634DCAC5}" destId="{1AEE8388-E260-4C01-A501-51D678419EF5}" srcOrd="5" destOrd="0" presId="urn:microsoft.com/office/officeart/2005/8/layout/radial6"/>
    <dgm:cxn modelId="{4AC2C90B-77D8-554B-B2EC-272307094C4A}" type="presParOf" srcId="{644ED3EF-F5E4-41E0-9057-D6E0634DCAC5}" destId="{68FB0A2D-DC15-4AF1-9CBF-A40A2F4DF171}" srcOrd="6" destOrd="0" presId="urn:microsoft.com/office/officeart/2005/8/layout/radial6"/>
    <dgm:cxn modelId="{31DB7153-37B2-2242-9282-4C5F1DB9DA7A}" type="presParOf" srcId="{644ED3EF-F5E4-41E0-9057-D6E0634DCAC5}" destId="{D9843A45-01DF-47A6-A637-1146B9873B6E}" srcOrd="7" destOrd="0" presId="urn:microsoft.com/office/officeart/2005/8/layout/radial6"/>
    <dgm:cxn modelId="{75423D06-8CEF-6D41-B04F-68FFC0DF73A5}" type="presParOf" srcId="{644ED3EF-F5E4-41E0-9057-D6E0634DCAC5}" destId="{36B02FC7-D31A-43C3-85B4-4169C53876D2}" srcOrd="8" destOrd="0" presId="urn:microsoft.com/office/officeart/2005/8/layout/radial6"/>
    <dgm:cxn modelId="{4FE88210-F773-2941-8248-D64375D7E300}" type="presParOf" srcId="{644ED3EF-F5E4-41E0-9057-D6E0634DCAC5}" destId="{A323AAF8-291C-409E-BFA7-7FD775D01F8C}" srcOrd="9" destOrd="0" presId="urn:microsoft.com/office/officeart/2005/8/layout/radial6"/>
    <dgm:cxn modelId="{60B605EA-BACE-974B-ACFD-52E5A513D155}" type="presParOf" srcId="{644ED3EF-F5E4-41E0-9057-D6E0634DCAC5}" destId="{E1ED0FC9-2F4F-4E63-B11A-54A582706054}" srcOrd="10" destOrd="0" presId="urn:microsoft.com/office/officeart/2005/8/layout/radial6"/>
    <dgm:cxn modelId="{F9CD5CF4-267E-2546-AF01-4F6304359663}" type="presParOf" srcId="{644ED3EF-F5E4-41E0-9057-D6E0634DCAC5}" destId="{4B6750C1-7DA8-4D72-BAEA-7912BB188350}" srcOrd="11" destOrd="0" presId="urn:microsoft.com/office/officeart/2005/8/layout/radial6"/>
    <dgm:cxn modelId="{3F44C845-DD3E-4444-B144-63D30DC37981}" type="presParOf" srcId="{644ED3EF-F5E4-41E0-9057-D6E0634DCAC5}" destId="{7762B7EB-0EA5-439E-9B28-852CA1B43606}" srcOrd="12" destOrd="0" presId="urn:microsoft.com/office/officeart/2005/8/layout/radial6"/>
    <dgm:cxn modelId="{0E3DFF49-60BA-C542-9A2A-30900A344290}" type="presParOf" srcId="{644ED3EF-F5E4-41E0-9057-D6E0634DCAC5}" destId="{357E5732-CF4E-40D9-BD43-D80D5C600CE8}" srcOrd="13" destOrd="0" presId="urn:microsoft.com/office/officeart/2005/8/layout/radial6"/>
    <dgm:cxn modelId="{E3549109-77A1-724C-86D3-AAC5B1698061}" type="presParOf" srcId="{644ED3EF-F5E4-41E0-9057-D6E0634DCAC5}" destId="{B9D91F5C-8588-4508-9FA1-3EFC33844371}" srcOrd="14" destOrd="0" presId="urn:microsoft.com/office/officeart/2005/8/layout/radial6"/>
    <dgm:cxn modelId="{C3FDA16F-0E27-5346-90A8-909155B985E8}" type="presParOf" srcId="{644ED3EF-F5E4-41E0-9057-D6E0634DCAC5}" destId="{0C276724-AD22-427F-BC37-15CCFB247D8C}"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27C595-6867-4879-BA78-BEC31F5EFB91}"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AU"/>
        </a:p>
      </dgm:t>
    </dgm:pt>
    <dgm:pt modelId="{92E7790A-A2FC-4265-A1EB-69D49E260441}">
      <dgm:prSet phldrT="[Text]"/>
      <dgm:spPr/>
      <dgm:t>
        <a:bodyPr/>
        <a:lstStyle/>
        <a:p>
          <a:r>
            <a:rPr lang="en-AU"/>
            <a:t>Cost advantage</a:t>
          </a:r>
        </a:p>
      </dgm:t>
    </dgm:pt>
    <dgm:pt modelId="{73F23F51-E5B1-4B91-80B3-E9FCB4F0EA80}" type="parTrans" cxnId="{21B9E070-AE42-451E-B33A-CEE9A4E2F492}">
      <dgm:prSet/>
      <dgm:spPr/>
      <dgm:t>
        <a:bodyPr/>
        <a:lstStyle/>
        <a:p>
          <a:endParaRPr lang="en-AU"/>
        </a:p>
      </dgm:t>
    </dgm:pt>
    <dgm:pt modelId="{2FE96EF5-CEEE-452C-8381-AB5F4B5B4E04}" type="sibTrans" cxnId="{21B9E070-AE42-451E-B33A-CEE9A4E2F492}">
      <dgm:prSet/>
      <dgm:spPr/>
      <dgm:t>
        <a:bodyPr/>
        <a:lstStyle/>
        <a:p>
          <a:endParaRPr lang="en-AU"/>
        </a:p>
      </dgm:t>
    </dgm:pt>
    <dgm:pt modelId="{37B8116B-0340-4FDE-863B-D8DD4C08925E}">
      <dgm:prSet phldrT="[Text]"/>
      <dgm:spPr/>
      <dgm:t>
        <a:bodyPr/>
        <a:lstStyle/>
        <a:p>
          <a:r>
            <a:rPr lang="en-AU"/>
            <a:t>efficiency of operation</a:t>
          </a:r>
        </a:p>
      </dgm:t>
    </dgm:pt>
    <dgm:pt modelId="{4E7FF58A-415B-43F6-BB73-7BAE1FC97A0B}" type="parTrans" cxnId="{DF19E6CE-AFA1-4640-85CE-0331ABBD7A53}">
      <dgm:prSet/>
      <dgm:spPr/>
      <dgm:t>
        <a:bodyPr/>
        <a:lstStyle/>
        <a:p>
          <a:endParaRPr lang="en-AU"/>
        </a:p>
      </dgm:t>
    </dgm:pt>
    <dgm:pt modelId="{F7C2118F-04B5-46FF-B69B-EEDB08F67F97}" type="sibTrans" cxnId="{DF19E6CE-AFA1-4640-85CE-0331ABBD7A53}">
      <dgm:prSet/>
      <dgm:spPr/>
      <dgm:t>
        <a:bodyPr/>
        <a:lstStyle/>
        <a:p>
          <a:endParaRPr lang="en-AU"/>
        </a:p>
      </dgm:t>
    </dgm:pt>
    <dgm:pt modelId="{E1FD705B-EE87-49D6-A92A-8F5EE09E9E7A}">
      <dgm:prSet phldrT="[Text]"/>
      <dgm:spPr/>
      <dgm:t>
        <a:bodyPr/>
        <a:lstStyle/>
        <a:p>
          <a:r>
            <a:rPr lang="en-AU"/>
            <a:t>low-cost l;abour</a:t>
          </a:r>
        </a:p>
      </dgm:t>
    </dgm:pt>
    <dgm:pt modelId="{CD3372FD-2E5B-4008-BC74-8D384C3C1F35}" type="parTrans" cxnId="{B6816F54-3B92-4FA6-B5C7-00B0BE12465A}">
      <dgm:prSet/>
      <dgm:spPr/>
      <dgm:t>
        <a:bodyPr/>
        <a:lstStyle/>
        <a:p>
          <a:endParaRPr lang="en-AU"/>
        </a:p>
      </dgm:t>
    </dgm:pt>
    <dgm:pt modelId="{72360F64-3C8A-40DB-956D-085088966EF8}" type="sibTrans" cxnId="{B6816F54-3B92-4FA6-B5C7-00B0BE12465A}">
      <dgm:prSet/>
      <dgm:spPr/>
      <dgm:t>
        <a:bodyPr/>
        <a:lstStyle/>
        <a:p>
          <a:endParaRPr lang="en-AU"/>
        </a:p>
      </dgm:t>
    </dgm:pt>
    <dgm:pt modelId="{B79422F0-CBFA-4CD0-9F04-50E9C3E67C56}">
      <dgm:prSet phldrT="[Text]"/>
      <dgm:spPr/>
      <dgm:t>
        <a:bodyPr/>
        <a:lstStyle/>
        <a:p>
          <a:r>
            <a:rPr lang="en-AU"/>
            <a:t>technology</a:t>
          </a:r>
        </a:p>
      </dgm:t>
    </dgm:pt>
    <dgm:pt modelId="{4A090B8B-6C10-4076-A19A-DA5A95805F98}" type="parTrans" cxnId="{7CF26044-6E80-4B6E-B9A6-D8BDA90FE71F}">
      <dgm:prSet/>
      <dgm:spPr/>
      <dgm:t>
        <a:bodyPr/>
        <a:lstStyle/>
        <a:p>
          <a:endParaRPr lang="en-AU"/>
        </a:p>
      </dgm:t>
    </dgm:pt>
    <dgm:pt modelId="{CFBD3026-E4C7-46B0-9606-03641C0B0E86}" type="sibTrans" cxnId="{7CF26044-6E80-4B6E-B9A6-D8BDA90FE71F}">
      <dgm:prSet/>
      <dgm:spPr/>
      <dgm:t>
        <a:bodyPr/>
        <a:lstStyle/>
        <a:p>
          <a:endParaRPr lang="en-AU"/>
        </a:p>
      </dgm:t>
    </dgm:pt>
    <dgm:pt modelId="{CED0855B-318E-4881-B79F-894DF80C3939}">
      <dgm:prSet phldrT="[Text]"/>
      <dgm:spPr/>
      <dgm:t>
        <a:bodyPr/>
        <a:lstStyle/>
        <a:p>
          <a:r>
            <a:rPr lang="en-AU"/>
            <a:t>economies of scale</a:t>
          </a:r>
        </a:p>
      </dgm:t>
    </dgm:pt>
    <dgm:pt modelId="{FDC591C1-B6A2-4FB9-82B1-5C41627D303F}" type="parTrans" cxnId="{2107C9EB-34D2-417B-90BE-0A8FDCAF468F}">
      <dgm:prSet/>
      <dgm:spPr/>
      <dgm:t>
        <a:bodyPr/>
        <a:lstStyle/>
        <a:p>
          <a:endParaRPr lang="en-AU"/>
        </a:p>
      </dgm:t>
    </dgm:pt>
    <dgm:pt modelId="{A5661AB5-B74D-42AE-BB2C-0E9D6370BE41}" type="sibTrans" cxnId="{2107C9EB-34D2-417B-90BE-0A8FDCAF468F}">
      <dgm:prSet/>
      <dgm:spPr/>
      <dgm:t>
        <a:bodyPr/>
        <a:lstStyle/>
        <a:p>
          <a:endParaRPr lang="en-AU"/>
        </a:p>
      </dgm:t>
    </dgm:pt>
    <dgm:pt modelId="{46020744-B699-472C-808D-8A3D5B2AEE23}" type="pres">
      <dgm:prSet presAssocID="{0A27C595-6867-4879-BA78-BEC31F5EFB91}" presName="Name0" presStyleCnt="0">
        <dgm:presLayoutVars>
          <dgm:chMax val="1"/>
          <dgm:dir/>
          <dgm:animLvl val="ctr"/>
          <dgm:resizeHandles val="exact"/>
        </dgm:presLayoutVars>
      </dgm:prSet>
      <dgm:spPr/>
      <dgm:t>
        <a:bodyPr/>
        <a:lstStyle/>
        <a:p>
          <a:endParaRPr lang="en-AU"/>
        </a:p>
      </dgm:t>
    </dgm:pt>
    <dgm:pt modelId="{A65C0D49-2D26-4286-9D9F-5D8A6CE5CF37}" type="pres">
      <dgm:prSet presAssocID="{92E7790A-A2FC-4265-A1EB-69D49E260441}" presName="centerShape" presStyleLbl="node0" presStyleIdx="0" presStyleCnt="1"/>
      <dgm:spPr/>
      <dgm:t>
        <a:bodyPr/>
        <a:lstStyle/>
        <a:p>
          <a:endParaRPr lang="en-AU"/>
        </a:p>
      </dgm:t>
    </dgm:pt>
    <dgm:pt modelId="{EF576634-8D1B-4786-B3D6-5921289907B1}" type="pres">
      <dgm:prSet presAssocID="{37B8116B-0340-4FDE-863B-D8DD4C08925E}" presName="node" presStyleLbl="node1" presStyleIdx="0" presStyleCnt="4">
        <dgm:presLayoutVars>
          <dgm:bulletEnabled val="1"/>
        </dgm:presLayoutVars>
      </dgm:prSet>
      <dgm:spPr/>
      <dgm:t>
        <a:bodyPr/>
        <a:lstStyle/>
        <a:p>
          <a:endParaRPr lang="en-AU"/>
        </a:p>
      </dgm:t>
    </dgm:pt>
    <dgm:pt modelId="{8539E77A-6CC4-46D6-BDC9-404511C68EE5}" type="pres">
      <dgm:prSet presAssocID="{37B8116B-0340-4FDE-863B-D8DD4C08925E}" presName="dummy" presStyleCnt="0"/>
      <dgm:spPr/>
    </dgm:pt>
    <dgm:pt modelId="{20E16BFD-ED6B-4FC3-9603-7BFE84885C0D}" type="pres">
      <dgm:prSet presAssocID="{F7C2118F-04B5-46FF-B69B-EEDB08F67F97}" presName="sibTrans" presStyleLbl="sibTrans2D1" presStyleIdx="0" presStyleCnt="4"/>
      <dgm:spPr/>
      <dgm:t>
        <a:bodyPr/>
        <a:lstStyle/>
        <a:p>
          <a:endParaRPr lang="en-AU"/>
        </a:p>
      </dgm:t>
    </dgm:pt>
    <dgm:pt modelId="{F3E716CF-733E-47B2-81CF-37E63FD42ED3}" type="pres">
      <dgm:prSet presAssocID="{E1FD705B-EE87-49D6-A92A-8F5EE09E9E7A}" presName="node" presStyleLbl="node1" presStyleIdx="1" presStyleCnt="4">
        <dgm:presLayoutVars>
          <dgm:bulletEnabled val="1"/>
        </dgm:presLayoutVars>
      </dgm:prSet>
      <dgm:spPr/>
      <dgm:t>
        <a:bodyPr/>
        <a:lstStyle/>
        <a:p>
          <a:endParaRPr lang="en-AU"/>
        </a:p>
      </dgm:t>
    </dgm:pt>
    <dgm:pt modelId="{9CF63842-78B5-493E-8CD9-AB2146806643}" type="pres">
      <dgm:prSet presAssocID="{E1FD705B-EE87-49D6-A92A-8F5EE09E9E7A}" presName="dummy" presStyleCnt="0"/>
      <dgm:spPr/>
    </dgm:pt>
    <dgm:pt modelId="{810EC62D-415A-46E7-AFD7-40A899D45AAF}" type="pres">
      <dgm:prSet presAssocID="{72360F64-3C8A-40DB-956D-085088966EF8}" presName="sibTrans" presStyleLbl="sibTrans2D1" presStyleIdx="1" presStyleCnt="4"/>
      <dgm:spPr/>
      <dgm:t>
        <a:bodyPr/>
        <a:lstStyle/>
        <a:p>
          <a:endParaRPr lang="en-AU"/>
        </a:p>
      </dgm:t>
    </dgm:pt>
    <dgm:pt modelId="{2E2CFDE0-19AD-4284-83BE-F84808B7C11F}" type="pres">
      <dgm:prSet presAssocID="{B79422F0-CBFA-4CD0-9F04-50E9C3E67C56}" presName="node" presStyleLbl="node1" presStyleIdx="2" presStyleCnt="4">
        <dgm:presLayoutVars>
          <dgm:bulletEnabled val="1"/>
        </dgm:presLayoutVars>
      </dgm:prSet>
      <dgm:spPr/>
      <dgm:t>
        <a:bodyPr/>
        <a:lstStyle/>
        <a:p>
          <a:endParaRPr lang="en-AU"/>
        </a:p>
      </dgm:t>
    </dgm:pt>
    <dgm:pt modelId="{99B83750-AEE3-4D55-8BA7-04A9EA86EEEE}" type="pres">
      <dgm:prSet presAssocID="{B79422F0-CBFA-4CD0-9F04-50E9C3E67C56}" presName="dummy" presStyleCnt="0"/>
      <dgm:spPr/>
    </dgm:pt>
    <dgm:pt modelId="{1248E24A-BE95-474A-9FAF-AF9BD175C1FC}" type="pres">
      <dgm:prSet presAssocID="{CFBD3026-E4C7-46B0-9606-03641C0B0E86}" presName="sibTrans" presStyleLbl="sibTrans2D1" presStyleIdx="2" presStyleCnt="4"/>
      <dgm:spPr/>
      <dgm:t>
        <a:bodyPr/>
        <a:lstStyle/>
        <a:p>
          <a:endParaRPr lang="en-AU"/>
        </a:p>
      </dgm:t>
    </dgm:pt>
    <dgm:pt modelId="{9A308B57-EF58-4BC1-A96F-8C3F35BCA872}" type="pres">
      <dgm:prSet presAssocID="{CED0855B-318E-4881-B79F-894DF80C3939}" presName="node" presStyleLbl="node1" presStyleIdx="3" presStyleCnt="4">
        <dgm:presLayoutVars>
          <dgm:bulletEnabled val="1"/>
        </dgm:presLayoutVars>
      </dgm:prSet>
      <dgm:spPr/>
      <dgm:t>
        <a:bodyPr/>
        <a:lstStyle/>
        <a:p>
          <a:endParaRPr lang="en-AU"/>
        </a:p>
      </dgm:t>
    </dgm:pt>
    <dgm:pt modelId="{6EBEB32C-1DCC-4340-97AE-BAB566D8E2F6}" type="pres">
      <dgm:prSet presAssocID="{CED0855B-318E-4881-B79F-894DF80C3939}" presName="dummy" presStyleCnt="0"/>
      <dgm:spPr/>
    </dgm:pt>
    <dgm:pt modelId="{32EF10A4-0C70-48D8-ACA3-708F21529ECF}" type="pres">
      <dgm:prSet presAssocID="{A5661AB5-B74D-42AE-BB2C-0E9D6370BE41}" presName="sibTrans" presStyleLbl="sibTrans2D1" presStyleIdx="3" presStyleCnt="4"/>
      <dgm:spPr/>
      <dgm:t>
        <a:bodyPr/>
        <a:lstStyle/>
        <a:p>
          <a:endParaRPr lang="en-AU"/>
        </a:p>
      </dgm:t>
    </dgm:pt>
  </dgm:ptLst>
  <dgm:cxnLst>
    <dgm:cxn modelId="{2107C9EB-34D2-417B-90BE-0A8FDCAF468F}" srcId="{92E7790A-A2FC-4265-A1EB-69D49E260441}" destId="{CED0855B-318E-4881-B79F-894DF80C3939}" srcOrd="3" destOrd="0" parTransId="{FDC591C1-B6A2-4FB9-82B1-5C41627D303F}" sibTransId="{A5661AB5-B74D-42AE-BB2C-0E9D6370BE41}"/>
    <dgm:cxn modelId="{7CF26044-6E80-4B6E-B9A6-D8BDA90FE71F}" srcId="{92E7790A-A2FC-4265-A1EB-69D49E260441}" destId="{B79422F0-CBFA-4CD0-9F04-50E9C3E67C56}" srcOrd="2" destOrd="0" parTransId="{4A090B8B-6C10-4076-A19A-DA5A95805F98}" sibTransId="{CFBD3026-E4C7-46B0-9606-03641C0B0E86}"/>
    <dgm:cxn modelId="{42980DD5-77FB-5744-A835-EBB8B9C915A1}" type="presOf" srcId="{B79422F0-CBFA-4CD0-9F04-50E9C3E67C56}" destId="{2E2CFDE0-19AD-4284-83BE-F84808B7C11F}" srcOrd="0" destOrd="0" presId="urn:microsoft.com/office/officeart/2005/8/layout/radial6"/>
    <dgm:cxn modelId="{06834864-76EF-AD40-9BB8-BEE16BBC9346}" type="presOf" srcId="{E1FD705B-EE87-49D6-A92A-8F5EE09E9E7A}" destId="{F3E716CF-733E-47B2-81CF-37E63FD42ED3}" srcOrd="0" destOrd="0" presId="urn:microsoft.com/office/officeart/2005/8/layout/radial6"/>
    <dgm:cxn modelId="{4A3249AC-389B-2D4E-9257-B4D96D1026EE}" type="presOf" srcId="{92E7790A-A2FC-4265-A1EB-69D49E260441}" destId="{A65C0D49-2D26-4286-9D9F-5D8A6CE5CF37}" srcOrd="0" destOrd="0" presId="urn:microsoft.com/office/officeart/2005/8/layout/radial6"/>
    <dgm:cxn modelId="{B6816F54-3B92-4FA6-B5C7-00B0BE12465A}" srcId="{92E7790A-A2FC-4265-A1EB-69D49E260441}" destId="{E1FD705B-EE87-49D6-A92A-8F5EE09E9E7A}" srcOrd="1" destOrd="0" parTransId="{CD3372FD-2E5B-4008-BC74-8D384C3C1F35}" sibTransId="{72360F64-3C8A-40DB-956D-085088966EF8}"/>
    <dgm:cxn modelId="{8A8DA0E8-D288-894D-9CF6-C2DDB0955491}" type="presOf" srcId="{CFBD3026-E4C7-46B0-9606-03641C0B0E86}" destId="{1248E24A-BE95-474A-9FAF-AF9BD175C1FC}" srcOrd="0" destOrd="0" presId="urn:microsoft.com/office/officeart/2005/8/layout/radial6"/>
    <dgm:cxn modelId="{1D508C9D-B456-1942-A0DC-A83B42F04F99}" type="presOf" srcId="{A5661AB5-B74D-42AE-BB2C-0E9D6370BE41}" destId="{32EF10A4-0C70-48D8-ACA3-708F21529ECF}" srcOrd="0" destOrd="0" presId="urn:microsoft.com/office/officeart/2005/8/layout/radial6"/>
    <dgm:cxn modelId="{F1254168-1C8D-E54F-8B48-0B6C5C2B1563}" type="presOf" srcId="{0A27C595-6867-4879-BA78-BEC31F5EFB91}" destId="{46020744-B699-472C-808D-8A3D5B2AEE23}" srcOrd="0" destOrd="0" presId="urn:microsoft.com/office/officeart/2005/8/layout/radial6"/>
    <dgm:cxn modelId="{4C565B6C-D181-744B-8963-EB29D33C836B}" type="presOf" srcId="{72360F64-3C8A-40DB-956D-085088966EF8}" destId="{810EC62D-415A-46E7-AFD7-40A899D45AAF}" srcOrd="0" destOrd="0" presId="urn:microsoft.com/office/officeart/2005/8/layout/radial6"/>
    <dgm:cxn modelId="{9B46A73A-F0FE-764E-ABC0-756FD70D4B93}" type="presOf" srcId="{F7C2118F-04B5-46FF-B69B-EEDB08F67F97}" destId="{20E16BFD-ED6B-4FC3-9603-7BFE84885C0D}" srcOrd="0" destOrd="0" presId="urn:microsoft.com/office/officeart/2005/8/layout/radial6"/>
    <dgm:cxn modelId="{DF19E6CE-AFA1-4640-85CE-0331ABBD7A53}" srcId="{92E7790A-A2FC-4265-A1EB-69D49E260441}" destId="{37B8116B-0340-4FDE-863B-D8DD4C08925E}" srcOrd="0" destOrd="0" parTransId="{4E7FF58A-415B-43F6-BB73-7BAE1FC97A0B}" sibTransId="{F7C2118F-04B5-46FF-B69B-EEDB08F67F97}"/>
    <dgm:cxn modelId="{36EA2C17-DF9C-1F46-92AC-EA54F02B2497}" type="presOf" srcId="{CED0855B-318E-4881-B79F-894DF80C3939}" destId="{9A308B57-EF58-4BC1-A96F-8C3F35BCA872}" srcOrd="0" destOrd="0" presId="urn:microsoft.com/office/officeart/2005/8/layout/radial6"/>
    <dgm:cxn modelId="{5CC2C2C7-FB39-7B43-888F-66FDD0AA246D}" type="presOf" srcId="{37B8116B-0340-4FDE-863B-D8DD4C08925E}" destId="{EF576634-8D1B-4786-B3D6-5921289907B1}" srcOrd="0" destOrd="0" presId="urn:microsoft.com/office/officeart/2005/8/layout/radial6"/>
    <dgm:cxn modelId="{21B9E070-AE42-451E-B33A-CEE9A4E2F492}" srcId="{0A27C595-6867-4879-BA78-BEC31F5EFB91}" destId="{92E7790A-A2FC-4265-A1EB-69D49E260441}" srcOrd="0" destOrd="0" parTransId="{73F23F51-E5B1-4B91-80B3-E9FCB4F0EA80}" sibTransId="{2FE96EF5-CEEE-452C-8381-AB5F4B5B4E04}"/>
    <dgm:cxn modelId="{83BD5504-5555-B049-97C0-AF9362724A04}" type="presParOf" srcId="{46020744-B699-472C-808D-8A3D5B2AEE23}" destId="{A65C0D49-2D26-4286-9D9F-5D8A6CE5CF37}" srcOrd="0" destOrd="0" presId="urn:microsoft.com/office/officeart/2005/8/layout/radial6"/>
    <dgm:cxn modelId="{77CE2B49-5B83-ED4E-AA80-2DF828A38AF5}" type="presParOf" srcId="{46020744-B699-472C-808D-8A3D5B2AEE23}" destId="{EF576634-8D1B-4786-B3D6-5921289907B1}" srcOrd="1" destOrd="0" presId="urn:microsoft.com/office/officeart/2005/8/layout/radial6"/>
    <dgm:cxn modelId="{229E88B2-C38F-804B-A42A-93ACFD7079BE}" type="presParOf" srcId="{46020744-B699-472C-808D-8A3D5B2AEE23}" destId="{8539E77A-6CC4-46D6-BDC9-404511C68EE5}" srcOrd="2" destOrd="0" presId="urn:microsoft.com/office/officeart/2005/8/layout/radial6"/>
    <dgm:cxn modelId="{9DD3AEE5-3DAD-FD4B-B177-42D79F1CD3F7}" type="presParOf" srcId="{46020744-B699-472C-808D-8A3D5B2AEE23}" destId="{20E16BFD-ED6B-4FC3-9603-7BFE84885C0D}" srcOrd="3" destOrd="0" presId="urn:microsoft.com/office/officeart/2005/8/layout/radial6"/>
    <dgm:cxn modelId="{514B11CF-A3FB-B046-9E3D-695AB412699A}" type="presParOf" srcId="{46020744-B699-472C-808D-8A3D5B2AEE23}" destId="{F3E716CF-733E-47B2-81CF-37E63FD42ED3}" srcOrd="4" destOrd="0" presId="urn:microsoft.com/office/officeart/2005/8/layout/radial6"/>
    <dgm:cxn modelId="{327AAC3E-9E94-0843-B0B8-EFE0C7DA5980}" type="presParOf" srcId="{46020744-B699-472C-808D-8A3D5B2AEE23}" destId="{9CF63842-78B5-493E-8CD9-AB2146806643}" srcOrd="5" destOrd="0" presId="urn:microsoft.com/office/officeart/2005/8/layout/radial6"/>
    <dgm:cxn modelId="{CDAC2602-C930-5749-B23E-E4DFAE9F8B56}" type="presParOf" srcId="{46020744-B699-472C-808D-8A3D5B2AEE23}" destId="{810EC62D-415A-46E7-AFD7-40A899D45AAF}" srcOrd="6" destOrd="0" presId="urn:microsoft.com/office/officeart/2005/8/layout/radial6"/>
    <dgm:cxn modelId="{353843C3-07A8-4F4D-B218-1DB48F91AAD6}" type="presParOf" srcId="{46020744-B699-472C-808D-8A3D5B2AEE23}" destId="{2E2CFDE0-19AD-4284-83BE-F84808B7C11F}" srcOrd="7" destOrd="0" presId="urn:microsoft.com/office/officeart/2005/8/layout/radial6"/>
    <dgm:cxn modelId="{7B4B616A-0387-C44A-8401-1B41D38B4C8A}" type="presParOf" srcId="{46020744-B699-472C-808D-8A3D5B2AEE23}" destId="{99B83750-AEE3-4D55-8BA7-04A9EA86EEEE}" srcOrd="8" destOrd="0" presId="urn:microsoft.com/office/officeart/2005/8/layout/radial6"/>
    <dgm:cxn modelId="{2614921D-0E90-9843-81BB-6BF6B6FDDD27}" type="presParOf" srcId="{46020744-B699-472C-808D-8A3D5B2AEE23}" destId="{1248E24A-BE95-474A-9FAF-AF9BD175C1FC}" srcOrd="9" destOrd="0" presId="urn:microsoft.com/office/officeart/2005/8/layout/radial6"/>
    <dgm:cxn modelId="{2CC690CE-01AD-474C-A7ED-E19CAE31A221}" type="presParOf" srcId="{46020744-B699-472C-808D-8A3D5B2AEE23}" destId="{9A308B57-EF58-4BC1-A96F-8C3F35BCA872}" srcOrd="10" destOrd="0" presId="urn:microsoft.com/office/officeart/2005/8/layout/radial6"/>
    <dgm:cxn modelId="{319E2E0A-2678-9346-B6C2-BBB13DE42D04}" type="presParOf" srcId="{46020744-B699-472C-808D-8A3D5B2AEE23}" destId="{6EBEB32C-1DCC-4340-97AE-BAB566D8E2F6}" srcOrd="11" destOrd="0" presId="urn:microsoft.com/office/officeart/2005/8/layout/radial6"/>
    <dgm:cxn modelId="{3BC0F77F-CD75-DD49-A130-37AA7FBC267D}" type="presParOf" srcId="{46020744-B699-472C-808D-8A3D5B2AEE23}" destId="{32EF10A4-0C70-48D8-ACA3-708F21529ECF}"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746F9C-5112-5A49-A131-F221B297E182}">
      <dsp:nvSpPr>
        <dsp:cNvPr id="0" name=""/>
        <dsp:cNvSpPr/>
      </dsp:nvSpPr>
      <dsp:spPr>
        <a:xfrm>
          <a:off x="2749566" y="744827"/>
          <a:ext cx="895358" cy="868530"/>
        </a:xfrm>
        <a:prstGeom prst="ellipse">
          <a:avLst/>
        </a:prstGeom>
        <a:gradFill rotWithShape="0">
          <a:gsLst>
            <a:gs pos="0">
              <a:schemeClr val="accent1">
                <a:alpha val="50000"/>
                <a:hueOff val="0"/>
                <a:satOff val="0"/>
                <a:lumOff val="0"/>
                <a:alphaOff val="0"/>
                <a:tint val="96000"/>
                <a:satMod val="100000"/>
                <a:lumMod val="104000"/>
              </a:schemeClr>
            </a:gs>
            <a:gs pos="78000">
              <a:schemeClr val="accent1">
                <a:alpha val="50000"/>
                <a:hueOff val="0"/>
                <a:satOff val="0"/>
                <a:lumOff val="0"/>
                <a:alphaOff val="0"/>
                <a:shade val="100000"/>
                <a:satMod val="110000"/>
                <a:lumMod val="100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US" sz="1200" kern="1200" dirty="0" smtClean="0"/>
            <a:t>Micro 0-4</a:t>
          </a:r>
          <a:endParaRPr lang="en-US" sz="1200" kern="1200" dirty="0"/>
        </a:p>
      </dsp:txBody>
      <dsp:txXfrm>
        <a:off x="2852877" y="861745"/>
        <a:ext cx="688737" cy="275591"/>
      </dsp:txXfrm>
    </dsp:sp>
    <dsp:sp modelId="{413D07D2-942E-A34A-951D-08D655DD7416}">
      <dsp:nvSpPr>
        <dsp:cNvPr id="0" name=""/>
        <dsp:cNvSpPr/>
      </dsp:nvSpPr>
      <dsp:spPr>
        <a:xfrm>
          <a:off x="3343454" y="1175562"/>
          <a:ext cx="1673067" cy="1515345"/>
        </a:xfrm>
        <a:prstGeom prst="ellipse">
          <a:avLst/>
        </a:prstGeom>
        <a:gradFill rotWithShape="0">
          <a:gsLst>
            <a:gs pos="0">
              <a:schemeClr val="accent1">
                <a:alpha val="50000"/>
                <a:hueOff val="0"/>
                <a:satOff val="0"/>
                <a:lumOff val="0"/>
                <a:alphaOff val="0"/>
                <a:tint val="96000"/>
                <a:satMod val="100000"/>
                <a:lumMod val="104000"/>
              </a:schemeClr>
            </a:gs>
            <a:gs pos="78000">
              <a:schemeClr val="accent1">
                <a:alpha val="50000"/>
                <a:hueOff val="0"/>
                <a:satOff val="0"/>
                <a:lumOff val="0"/>
                <a:alphaOff val="0"/>
                <a:shade val="100000"/>
                <a:satMod val="110000"/>
                <a:lumMod val="100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US" sz="1200" kern="1200" dirty="0" smtClean="0"/>
            <a:t>Small 5-19</a:t>
          </a:r>
          <a:endParaRPr lang="en-US" sz="1200" kern="1200" dirty="0"/>
        </a:p>
      </dsp:txBody>
      <dsp:txXfrm>
        <a:off x="4244336" y="1350409"/>
        <a:ext cx="643487" cy="1165650"/>
      </dsp:txXfrm>
    </dsp:sp>
    <dsp:sp modelId="{61703B82-F1D9-BE45-A52C-DCE4D49EA35C}">
      <dsp:nvSpPr>
        <dsp:cNvPr id="0" name=""/>
        <dsp:cNvSpPr/>
      </dsp:nvSpPr>
      <dsp:spPr>
        <a:xfrm>
          <a:off x="4665527" y="1526755"/>
          <a:ext cx="2092642" cy="2092642"/>
        </a:xfrm>
        <a:prstGeom prst="ellipse">
          <a:avLst/>
        </a:prstGeom>
        <a:gradFill rotWithShape="0">
          <a:gsLst>
            <a:gs pos="0">
              <a:schemeClr val="accent1">
                <a:alpha val="50000"/>
                <a:hueOff val="0"/>
                <a:satOff val="0"/>
                <a:lumOff val="0"/>
                <a:alphaOff val="0"/>
                <a:tint val="96000"/>
                <a:satMod val="100000"/>
                <a:lumMod val="104000"/>
              </a:schemeClr>
            </a:gs>
            <a:gs pos="78000">
              <a:schemeClr val="accent1">
                <a:alpha val="50000"/>
                <a:hueOff val="0"/>
                <a:satOff val="0"/>
                <a:lumOff val="0"/>
                <a:alphaOff val="0"/>
                <a:shade val="100000"/>
                <a:satMod val="110000"/>
                <a:lumMod val="100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US" sz="1200" kern="1200" dirty="0" smtClean="0"/>
            <a:t>Medium 20-199</a:t>
          </a:r>
          <a:endParaRPr lang="en-US" sz="1200" kern="1200" dirty="0"/>
        </a:p>
      </dsp:txBody>
      <dsp:txXfrm>
        <a:off x="4906986" y="2673684"/>
        <a:ext cx="1609725" cy="664011"/>
      </dsp:txXfrm>
    </dsp:sp>
    <dsp:sp modelId="{6B2BD2AF-33C8-F44E-A5A4-8897D5AD56B3}">
      <dsp:nvSpPr>
        <dsp:cNvPr id="0" name=""/>
        <dsp:cNvSpPr/>
      </dsp:nvSpPr>
      <dsp:spPr>
        <a:xfrm>
          <a:off x="6261057" y="396172"/>
          <a:ext cx="4022666" cy="3628140"/>
        </a:xfrm>
        <a:prstGeom prst="ellipse">
          <a:avLst/>
        </a:prstGeom>
        <a:gradFill rotWithShape="0">
          <a:gsLst>
            <a:gs pos="0">
              <a:schemeClr val="accent1">
                <a:alpha val="50000"/>
                <a:hueOff val="0"/>
                <a:satOff val="0"/>
                <a:lumOff val="0"/>
                <a:alphaOff val="0"/>
                <a:tint val="96000"/>
                <a:satMod val="100000"/>
                <a:lumMod val="104000"/>
              </a:schemeClr>
            </a:gs>
            <a:gs pos="78000">
              <a:schemeClr val="accent1">
                <a:alpha val="50000"/>
                <a:hueOff val="0"/>
                <a:satOff val="0"/>
                <a:lumOff val="0"/>
                <a:alphaOff val="0"/>
                <a:shade val="100000"/>
                <a:satMod val="110000"/>
                <a:lumMod val="100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US" sz="1200" kern="1200" dirty="0" smtClean="0"/>
            <a:t>Large 200+</a:t>
          </a:r>
          <a:endParaRPr lang="en-US" sz="1200" kern="1200" dirty="0"/>
        </a:p>
      </dsp:txBody>
      <dsp:txXfrm>
        <a:off x="6570493" y="814804"/>
        <a:ext cx="1547179" cy="27908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276724-AD22-427F-BC37-15CCFB247D8C}">
      <dsp:nvSpPr>
        <dsp:cNvPr id="0" name=""/>
        <dsp:cNvSpPr/>
      </dsp:nvSpPr>
      <dsp:spPr>
        <a:xfrm>
          <a:off x="2187028" y="742580"/>
          <a:ext cx="4949236" cy="4949236"/>
        </a:xfrm>
        <a:prstGeom prst="blockArc">
          <a:avLst>
            <a:gd name="adj1" fmla="val 11880000"/>
            <a:gd name="adj2" fmla="val 162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762B7EB-0EA5-439E-9B28-852CA1B43606}">
      <dsp:nvSpPr>
        <dsp:cNvPr id="0" name=""/>
        <dsp:cNvSpPr/>
      </dsp:nvSpPr>
      <dsp:spPr>
        <a:xfrm>
          <a:off x="2187028" y="742580"/>
          <a:ext cx="4949236" cy="4949236"/>
        </a:xfrm>
        <a:prstGeom prst="blockArc">
          <a:avLst>
            <a:gd name="adj1" fmla="val 7560000"/>
            <a:gd name="adj2" fmla="val 1188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23AAF8-291C-409E-BFA7-7FD775D01F8C}">
      <dsp:nvSpPr>
        <dsp:cNvPr id="0" name=""/>
        <dsp:cNvSpPr/>
      </dsp:nvSpPr>
      <dsp:spPr>
        <a:xfrm>
          <a:off x="2187028" y="742580"/>
          <a:ext cx="4949236" cy="4949236"/>
        </a:xfrm>
        <a:prstGeom prst="blockArc">
          <a:avLst>
            <a:gd name="adj1" fmla="val 3240000"/>
            <a:gd name="adj2" fmla="val 756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FB0A2D-DC15-4AF1-9CBF-A40A2F4DF171}">
      <dsp:nvSpPr>
        <dsp:cNvPr id="0" name=""/>
        <dsp:cNvSpPr/>
      </dsp:nvSpPr>
      <dsp:spPr>
        <a:xfrm>
          <a:off x="2187028" y="742580"/>
          <a:ext cx="4949236" cy="4949236"/>
        </a:xfrm>
        <a:prstGeom prst="blockArc">
          <a:avLst>
            <a:gd name="adj1" fmla="val 20520000"/>
            <a:gd name="adj2" fmla="val 324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2B272E5-D994-4CD6-BE32-0D1C5491EFD8}">
      <dsp:nvSpPr>
        <dsp:cNvPr id="0" name=""/>
        <dsp:cNvSpPr/>
      </dsp:nvSpPr>
      <dsp:spPr>
        <a:xfrm>
          <a:off x="2187028" y="742580"/>
          <a:ext cx="4949236" cy="4949236"/>
        </a:xfrm>
        <a:prstGeom prst="blockArc">
          <a:avLst>
            <a:gd name="adj1" fmla="val 16200000"/>
            <a:gd name="adj2" fmla="val 2052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D0B4A7C-DABD-4120-9D7C-3553502B4BBE}">
      <dsp:nvSpPr>
        <dsp:cNvPr id="0" name=""/>
        <dsp:cNvSpPr/>
      </dsp:nvSpPr>
      <dsp:spPr>
        <a:xfrm>
          <a:off x="3544698" y="2011103"/>
          <a:ext cx="2278471" cy="227847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en-AU" sz="4400" kern="1200"/>
            <a:t>Issues</a:t>
          </a:r>
        </a:p>
      </dsp:txBody>
      <dsp:txXfrm>
        <a:off x="3878372" y="2344777"/>
        <a:ext cx="1611123" cy="1611123"/>
      </dsp:txXfrm>
    </dsp:sp>
    <dsp:sp modelId="{2AF0EC8E-0AC1-4123-B5E9-C600F5874DA3}">
      <dsp:nvSpPr>
        <dsp:cNvPr id="0" name=""/>
        <dsp:cNvSpPr/>
      </dsp:nvSpPr>
      <dsp:spPr>
        <a:xfrm>
          <a:off x="3864182" y="2533"/>
          <a:ext cx="1594929" cy="15949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AU" sz="1400" kern="1200"/>
            <a:t>a business plan</a:t>
          </a:r>
        </a:p>
      </dsp:txBody>
      <dsp:txXfrm>
        <a:off x="4097754" y="236105"/>
        <a:ext cx="1127785" cy="1127785"/>
      </dsp:txXfrm>
    </dsp:sp>
    <dsp:sp modelId="{95620E99-2C28-49BA-88D9-9313018D5EEF}">
      <dsp:nvSpPr>
        <dsp:cNvPr id="0" name=""/>
        <dsp:cNvSpPr/>
      </dsp:nvSpPr>
      <dsp:spPr>
        <a:xfrm>
          <a:off x="6163076" y="1672777"/>
          <a:ext cx="1594929" cy="15949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AU" sz="1400" kern="1200"/>
            <a:t>identify &amp; sustain Competitive advantage</a:t>
          </a:r>
        </a:p>
      </dsp:txBody>
      <dsp:txXfrm>
        <a:off x="6396648" y="1906349"/>
        <a:ext cx="1127785" cy="1127785"/>
      </dsp:txXfrm>
    </dsp:sp>
    <dsp:sp modelId="{D9843A45-01DF-47A6-A637-1146B9873B6E}">
      <dsp:nvSpPr>
        <dsp:cNvPr id="0" name=""/>
        <dsp:cNvSpPr/>
      </dsp:nvSpPr>
      <dsp:spPr>
        <a:xfrm>
          <a:off x="5284977" y="4375290"/>
          <a:ext cx="1594929" cy="15949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AU" sz="1400" kern="1200"/>
            <a:t>over extention of $</a:t>
          </a:r>
        </a:p>
      </dsp:txBody>
      <dsp:txXfrm>
        <a:off x="5518549" y="4608862"/>
        <a:ext cx="1127785" cy="1127785"/>
      </dsp:txXfrm>
    </dsp:sp>
    <dsp:sp modelId="{E1ED0FC9-2F4F-4E63-B11A-54A582706054}">
      <dsp:nvSpPr>
        <dsp:cNvPr id="0" name=""/>
        <dsp:cNvSpPr/>
      </dsp:nvSpPr>
      <dsp:spPr>
        <a:xfrm>
          <a:off x="2443387" y="4375290"/>
          <a:ext cx="1594929" cy="15949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AU" sz="1400" kern="1200"/>
            <a:t>technology</a:t>
          </a:r>
        </a:p>
      </dsp:txBody>
      <dsp:txXfrm>
        <a:off x="2676959" y="4608862"/>
        <a:ext cx="1127785" cy="1127785"/>
      </dsp:txXfrm>
    </dsp:sp>
    <dsp:sp modelId="{357E5732-CF4E-40D9-BD43-D80D5C600CE8}">
      <dsp:nvSpPr>
        <dsp:cNvPr id="0" name=""/>
        <dsp:cNvSpPr/>
      </dsp:nvSpPr>
      <dsp:spPr>
        <a:xfrm>
          <a:off x="1565287" y="1672777"/>
          <a:ext cx="1594929" cy="15949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AU" sz="1400" kern="1200"/>
            <a:t>managing cash flow</a:t>
          </a:r>
        </a:p>
      </dsp:txBody>
      <dsp:txXfrm>
        <a:off x="1798859" y="1906349"/>
        <a:ext cx="1127785" cy="11277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EF10A4-0C70-48D8-ACA3-708F21529ECF}">
      <dsp:nvSpPr>
        <dsp:cNvPr id="0" name=""/>
        <dsp:cNvSpPr/>
      </dsp:nvSpPr>
      <dsp:spPr>
        <a:xfrm>
          <a:off x="1913217" y="564029"/>
          <a:ext cx="3757706" cy="3757706"/>
        </a:xfrm>
        <a:prstGeom prst="blockArc">
          <a:avLst>
            <a:gd name="adj1" fmla="val 10800000"/>
            <a:gd name="adj2" fmla="val 1620000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248E24A-BE95-474A-9FAF-AF9BD175C1FC}">
      <dsp:nvSpPr>
        <dsp:cNvPr id="0" name=""/>
        <dsp:cNvSpPr/>
      </dsp:nvSpPr>
      <dsp:spPr>
        <a:xfrm>
          <a:off x="1913217" y="564029"/>
          <a:ext cx="3757706" cy="3757706"/>
        </a:xfrm>
        <a:prstGeom prst="blockArc">
          <a:avLst>
            <a:gd name="adj1" fmla="val 5400000"/>
            <a:gd name="adj2" fmla="val 1080000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10EC62D-415A-46E7-AFD7-40A899D45AAF}">
      <dsp:nvSpPr>
        <dsp:cNvPr id="0" name=""/>
        <dsp:cNvSpPr/>
      </dsp:nvSpPr>
      <dsp:spPr>
        <a:xfrm>
          <a:off x="1913217" y="564029"/>
          <a:ext cx="3757706" cy="3757706"/>
        </a:xfrm>
        <a:prstGeom prst="blockArc">
          <a:avLst>
            <a:gd name="adj1" fmla="val 0"/>
            <a:gd name="adj2" fmla="val 540000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0E16BFD-ED6B-4FC3-9603-7BFE84885C0D}">
      <dsp:nvSpPr>
        <dsp:cNvPr id="0" name=""/>
        <dsp:cNvSpPr/>
      </dsp:nvSpPr>
      <dsp:spPr>
        <a:xfrm>
          <a:off x="1913217" y="564029"/>
          <a:ext cx="3757706" cy="3757706"/>
        </a:xfrm>
        <a:prstGeom prst="blockArc">
          <a:avLst>
            <a:gd name="adj1" fmla="val 16200000"/>
            <a:gd name="adj2" fmla="val 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5C0D49-2D26-4286-9D9F-5D8A6CE5CF37}">
      <dsp:nvSpPr>
        <dsp:cNvPr id="0" name=""/>
        <dsp:cNvSpPr/>
      </dsp:nvSpPr>
      <dsp:spPr>
        <a:xfrm>
          <a:off x="2926448" y="1577260"/>
          <a:ext cx="1731243" cy="173124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AU" sz="1600" kern="1200"/>
            <a:t>Cost advantage</a:t>
          </a:r>
        </a:p>
      </dsp:txBody>
      <dsp:txXfrm>
        <a:off x="3179983" y="1830795"/>
        <a:ext cx="1224173" cy="1224173"/>
      </dsp:txXfrm>
    </dsp:sp>
    <dsp:sp modelId="{EF576634-8D1B-4786-B3D6-5921289907B1}">
      <dsp:nvSpPr>
        <dsp:cNvPr id="0" name=""/>
        <dsp:cNvSpPr/>
      </dsp:nvSpPr>
      <dsp:spPr>
        <a:xfrm>
          <a:off x="3186135" y="1721"/>
          <a:ext cx="1211870" cy="121187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AU" sz="1100" kern="1200"/>
            <a:t>efficiency of operation</a:t>
          </a:r>
        </a:p>
      </dsp:txBody>
      <dsp:txXfrm>
        <a:off x="3363609" y="179195"/>
        <a:ext cx="856922" cy="856922"/>
      </dsp:txXfrm>
    </dsp:sp>
    <dsp:sp modelId="{F3E716CF-733E-47B2-81CF-37E63FD42ED3}">
      <dsp:nvSpPr>
        <dsp:cNvPr id="0" name=""/>
        <dsp:cNvSpPr/>
      </dsp:nvSpPr>
      <dsp:spPr>
        <a:xfrm>
          <a:off x="5021361" y="1836947"/>
          <a:ext cx="1211870" cy="121187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AU" sz="1100" kern="1200"/>
            <a:t>low-cost l;abour</a:t>
          </a:r>
        </a:p>
      </dsp:txBody>
      <dsp:txXfrm>
        <a:off x="5198835" y="2014421"/>
        <a:ext cx="856922" cy="856922"/>
      </dsp:txXfrm>
    </dsp:sp>
    <dsp:sp modelId="{2E2CFDE0-19AD-4284-83BE-F84808B7C11F}">
      <dsp:nvSpPr>
        <dsp:cNvPr id="0" name=""/>
        <dsp:cNvSpPr/>
      </dsp:nvSpPr>
      <dsp:spPr>
        <a:xfrm>
          <a:off x="3186135" y="3672173"/>
          <a:ext cx="1211870" cy="121187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AU" sz="1100" kern="1200"/>
            <a:t>technology</a:t>
          </a:r>
        </a:p>
      </dsp:txBody>
      <dsp:txXfrm>
        <a:off x="3363609" y="3849647"/>
        <a:ext cx="856922" cy="856922"/>
      </dsp:txXfrm>
    </dsp:sp>
    <dsp:sp modelId="{9A308B57-EF58-4BC1-A96F-8C3F35BCA872}">
      <dsp:nvSpPr>
        <dsp:cNvPr id="0" name=""/>
        <dsp:cNvSpPr/>
      </dsp:nvSpPr>
      <dsp:spPr>
        <a:xfrm>
          <a:off x="1350909" y="1836947"/>
          <a:ext cx="1211870" cy="121187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AU" sz="1100" kern="1200"/>
            <a:t>economies of scale</a:t>
          </a:r>
        </a:p>
      </dsp:txBody>
      <dsp:txXfrm>
        <a:off x="1528383" y="2014421"/>
        <a:ext cx="856922" cy="856922"/>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AU"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8/2/15</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AU"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AU"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8/2/15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AU"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8/2/15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AU"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8/2/15</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AU"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8/2/15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AU"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AU"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AU"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AU"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8/2/15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8/2/15</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dirty="0"/>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AU"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8/2/15</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AU"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8/2/15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8/2/15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AU"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AU"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AU"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8/2/15</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Small to medium enterprises </a:t>
            </a:r>
            <a:br>
              <a:rPr lang="en-US" dirty="0"/>
            </a:br>
            <a:r>
              <a:rPr lang="en-US" dirty="0"/>
              <a:t>  </a:t>
            </a:r>
            <a:br>
              <a:rPr lang="en-US"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038852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contribution </a:t>
            </a:r>
          </a:p>
        </p:txBody>
      </p:sp>
      <p:sp>
        <p:nvSpPr>
          <p:cNvPr id="3" name="Content Placeholder 2"/>
          <p:cNvSpPr>
            <a:spLocks noGrp="1"/>
          </p:cNvSpPr>
          <p:nvPr>
            <p:ph idx="1"/>
          </p:nvPr>
        </p:nvSpPr>
        <p:spPr/>
        <p:txBody>
          <a:bodyPr>
            <a:normAutofit/>
          </a:bodyPr>
          <a:lstStyle/>
          <a:p>
            <a:r>
              <a:rPr lang="en-US" sz="3200" dirty="0"/>
              <a:t>The sheer number of small to medium enterprises and the variety of industries in which they operate provide a clear </a:t>
            </a:r>
            <a:r>
              <a:rPr lang="en-US" sz="3200" dirty="0" smtClean="0"/>
              <a:t>indication of </a:t>
            </a:r>
            <a:r>
              <a:rPr lang="en-US" sz="3200" dirty="0"/>
              <a:t>their significant contribution to </a:t>
            </a:r>
            <a:r>
              <a:rPr lang="en-US" sz="3200" dirty="0" smtClean="0"/>
              <a:t>the Australian </a:t>
            </a:r>
            <a:r>
              <a:rPr lang="en-US" sz="3200" dirty="0"/>
              <a:t>economy. </a:t>
            </a:r>
            <a:endParaRPr lang="en-US" sz="3200" dirty="0" smtClean="0"/>
          </a:p>
          <a:p>
            <a:endParaRPr lang="en-US" sz="3200" dirty="0"/>
          </a:p>
          <a:p>
            <a:r>
              <a:rPr lang="en-US" sz="3200" dirty="0" smtClean="0"/>
              <a:t>Based </a:t>
            </a:r>
            <a:r>
              <a:rPr lang="en-US" sz="3200" dirty="0"/>
              <a:t>on ABS </a:t>
            </a:r>
            <a:r>
              <a:rPr lang="en-US" sz="3200" dirty="0" smtClean="0"/>
              <a:t>data, SMEs </a:t>
            </a:r>
            <a:r>
              <a:rPr lang="en-US" sz="3200" dirty="0"/>
              <a:t>contributed approximately 46% of Australia’s gross domestic product (GDP) in 2006. </a:t>
            </a:r>
          </a:p>
          <a:p>
            <a:endParaRPr lang="en-US" sz="2400" dirty="0"/>
          </a:p>
        </p:txBody>
      </p:sp>
    </p:spTree>
    <p:extLst>
      <p:ext uri="{BB962C8B-B14F-4D97-AF65-F5344CB8AC3E}">
        <p14:creationId xmlns:p14="http://schemas.microsoft.com/office/powerpoint/2010/main" val="6903677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42682"/>
            <a:ext cx="10820400" cy="5376003"/>
          </a:xfrm>
        </p:spPr>
        <p:txBody>
          <a:bodyPr/>
          <a:lstStyle/>
          <a:p>
            <a:r>
              <a:rPr lang="en-US" sz="3200" dirty="0"/>
              <a:t>GDP is a measure of the total dollar value of all goods produced and services provided within the Australian domestic economy in one year. </a:t>
            </a:r>
            <a:endParaRPr lang="en-US" sz="3200" dirty="0" smtClean="0"/>
          </a:p>
          <a:p>
            <a:endParaRPr lang="en-US" sz="3200" dirty="0"/>
          </a:p>
          <a:p>
            <a:r>
              <a:rPr lang="en-US" sz="3200" dirty="0" smtClean="0"/>
              <a:t>This </a:t>
            </a:r>
            <a:r>
              <a:rPr lang="en-US" sz="3200" dirty="0"/>
              <a:t>production generates profits that add to government revenue through pay as you go (PAYG) and company taxation. </a:t>
            </a:r>
            <a:endParaRPr lang="en-US" sz="3200" dirty="0" smtClean="0"/>
          </a:p>
          <a:p>
            <a:endParaRPr lang="en-US" sz="3200" dirty="0"/>
          </a:p>
          <a:p>
            <a:r>
              <a:rPr lang="en-US" sz="3200" dirty="0" smtClean="0"/>
              <a:t>SMEs </a:t>
            </a:r>
            <a:r>
              <a:rPr lang="en-US" sz="3200" dirty="0"/>
              <a:t>are also growing in their involvement in export trade. </a:t>
            </a:r>
          </a:p>
          <a:p>
            <a:endParaRPr lang="en-US" dirty="0"/>
          </a:p>
        </p:txBody>
      </p:sp>
    </p:spTree>
    <p:extLst>
      <p:ext uri="{BB962C8B-B14F-4D97-AF65-F5344CB8AC3E}">
        <p14:creationId xmlns:p14="http://schemas.microsoft.com/office/powerpoint/2010/main" val="772970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53144"/>
            <a:ext cx="10820400" cy="5565542"/>
          </a:xfrm>
        </p:spPr>
        <p:txBody>
          <a:bodyPr>
            <a:normAutofit lnSpcReduction="10000"/>
          </a:bodyPr>
          <a:lstStyle/>
          <a:p>
            <a:r>
              <a:rPr lang="en-US" sz="3000" dirty="0" smtClean="0"/>
              <a:t>All </a:t>
            </a:r>
            <a:r>
              <a:rPr lang="en-US" sz="3000" dirty="0"/>
              <a:t>industry sectors that are service-based and often deal with individuals have high SME involvement. </a:t>
            </a:r>
            <a:endParaRPr lang="en-US" sz="3000" dirty="0" smtClean="0"/>
          </a:p>
          <a:p>
            <a:endParaRPr lang="en-US" sz="3000" dirty="0"/>
          </a:p>
          <a:p>
            <a:r>
              <a:rPr lang="en-US" sz="3000" dirty="0" smtClean="0"/>
              <a:t>Their </a:t>
            </a:r>
            <a:r>
              <a:rPr lang="en-US" sz="3000" dirty="0"/>
              <a:t>contribution extends beyond volume of production and level of employment. </a:t>
            </a:r>
            <a:endParaRPr lang="en-US" sz="3000" dirty="0" smtClean="0"/>
          </a:p>
          <a:p>
            <a:endParaRPr lang="en-US" sz="3000" dirty="0"/>
          </a:p>
          <a:p>
            <a:r>
              <a:rPr lang="en-US" sz="3000" dirty="0" smtClean="0"/>
              <a:t>Small </a:t>
            </a:r>
            <a:r>
              <a:rPr lang="en-US" sz="3000" dirty="0"/>
              <a:t>to medium enterprises in Australia provide opportunities for entrepreneurs and for innovation. </a:t>
            </a:r>
            <a:endParaRPr lang="en-US" sz="3000" dirty="0" smtClean="0"/>
          </a:p>
          <a:p>
            <a:endParaRPr lang="en-US" sz="3000" dirty="0"/>
          </a:p>
          <a:p>
            <a:r>
              <a:rPr lang="en-US" sz="3000" dirty="0" smtClean="0"/>
              <a:t>This </a:t>
            </a:r>
            <a:r>
              <a:rPr lang="en-US" sz="3000" dirty="0"/>
              <a:t>has resulted in consumers having greater choice and serves</a:t>
            </a:r>
            <a:br>
              <a:rPr lang="en-US" sz="3000" dirty="0"/>
            </a:br>
            <a:r>
              <a:rPr lang="en-US" sz="3000" dirty="0"/>
              <a:t>the needs of local and regional communities. </a:t>
            </a:r>
          </a:p>
          <a:p>
            <a:endParaRPr lang="en-US" dirty="0"/>
          </a:p>
        </p:txBody>
      </p:sp>
    </p:spTree>
    <p:extLst>
      <p:ext uri="{BB962C8B-B14F-4D97-AF65-F5344CB8AC3E}">
        <p14:creationId xmlns:p14="http://schemas.microsoft.com/office/powerpoint/2010/main" val="10386269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96472"/>
            <a:ext cx="10820400" cy="5322214"/>
          </a:xfrm>
        </p:spPr>
        <p:txBody>
          <a:bodyPr>
            <a:normAutofit fontScale="92500" lnSpcReduction="20000"/>
          </a:bodyPr>
          <a:lstStyle/>
          <a:p>
            <a:r>
              <a:rPr lang="en-US" sz="3200" dirty="0"/>
              <a:t>By establishing small businesses, entrepreneurs are able to develop new products and ideas and can maintain creative input without the demands and restrictions imposed by senior managers. </a:t>
            </a:r>
            <a:endParaRPr lang="en-US" sz="3200" dirty="0" smtClean="0"/>
          </a:p>
          <a:p>
            <a:endParaRPr lang="en-US" sz="3200" dirty="0"/>
          </a:p>
          <a:p>
            <a:r>
              <a:rPr lang="en-US" sz="3200" dirty="0" smtClean="0"/>
              <a:t>Small </a:t>
            </a:r>
            <a:r>
              <a:rPr lang="en-US" sz="3200" dirty="0"/>
              <a:t>to medium enterprises act as an incentive for entrepreneurs to enter</a:t>
            </a:r>
            <a:br>
              <a:rPr lang="en-US" sz="3200" dirty="0"/>
            </a:br>
            <a:r>
              <a:rPr lang="en-US" sz="3200" dirty="0"/>
              <a:t>the commercial environment. </a:t>
            </a:r>
            <a:endParaRPr lang="en-US" sz="3200" dirty="0" smtClean="0"/>
          </a:p>
          <a:p>
            <a:endParaRPr lang="en-US" sz="3200" dirty="0"/>
          </a:p>
          <a:p>
            <a:r>
              <a:rPr lang="en-US" sz="3200" dirty="0" smtClean="0"/>
              <a:t>The </a:t>
            </a:r>
            <a:r>
              <a:rPr lang="en-US" sz="3200" dirty="0"/>
              <a:t>success and achievements of small to medium enterprises in Australia reflect the notion that a good business idea with a well-developed and realistic business plan has a high chance of success </a:t>
            </a:r>
          </a:p>
          <a:p>
            <a:endParaRPr lang="en-US" dirty="0"/>
          </a:p>
        </p:txBody>
      </p:sp>
    </p:spTree>
    <p:extLst>
      <p:ext uri="{BB962C8B-B14F-4D97-AF65-F5344CB8AC3E}">
        <p14:creationId xmlns:p14="http://schemas.microsoft.com/office/powerpoint/2010/main" val="149896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88894"/>
            <a:ext cx="10820400" cy="5429791"/>
          </a:xfrm>
        </p:spPr>
        <p:txBody>
          <a:bodyPr>
            <a:normAutofit lnSpcReduction="10000"/>
          </a:bodyPr>
          <a:lstStyle/>
          <a:p>
            <a:r>
              <a:rPr lang="en-US" sz="2800" dirty="0" smtClean="0"/>
              <a:t>SMEs in Australia </a:t>
            </a:r>
            <a:r>
              <a:rPr lang="en-US" sz="2800" dirty="0"/>
              <a:t>often operate in very competitive industries and need to </a:t>
            </a:r>
            <a:r>
              <a:rPr lang="en-US" sz="2800" dirty="0" smtClean="0"/>
              <a:t>develop a </a:t>
            </a:r>
            <a:r>
              <a:rPr lang="en-US" sz="2800" dirty="0"/>
              <a:t>non-price advantage over their larger and better known competitors. </a:t>
            </a:r>
            <a:endParaRPr lang="en-US" sz="2800" dirty="0" smtClean="0"/>
          </a:p>
          <a:p>
            <a:endParaRPr lang="en-US" sz="2800" dirty="0"/>
          </a:p>
          <a:p>
            <a:r>
              <a:rPr lang="en-US" sz="2800" dirty="0" smtClean="0"/>
              <a:t>This </a:t>
            </a:r>
            <a:r>
              <a:rPr lang="en-US" sz="2800" dirty="0"/>
              <a:t>has resulted in increased innovation and improved productivity. </a:t>
            </a:r>
            <a:endParaRPr lang="en-US" sz="2800" dirty="0" smtClean="0"/>
          </a:p>
          <a:p>
            <a:endParaRPr lang="en-US" sz="2800" dirty="0"/>
          </a:p>
          <a:p>
            <a:r>
              <a:rPr lang="en-US" sz="2800" dirty="0" smtClean="0"/>
              <a:t>They </a:t>
            </a:r>
            <a:r>
              <a:rPr lang="en-US" sz="2800" dirty="0"/>
              <a:t>often choose to offer products with features that differ from those of their competitors’ products. </a:t>
            </a:r>
            <a:endParaRPr lang="en-US" sz="2800" dirty="0" smtClean="0"/>
          </a:p>
          <a:p>
            <a:endParaRPr lang="en-US" sz="2800" dirty="0"/>
          </a:p>
          <a:p>
            <a:r>
              <a:rPr lang="en-US" sz="2800" dirty="0" smtClean="0"/>
              <a:t>SMEs </a:t>
            </a:r>
            <a:r>
              <a:rPr lang="en-US" sz="2800" dirty="0"/>
              <a:t>are renowned for their service and their ability to tailor a product to their customers’ needs. Larger businesses are unable to do this because of their size. </a:t>
            </a:r>
          </a:p>
          <a:p>
            <a:endParaRPr lang="en-US" dirty="0"/>
          </a:p>
        </p:txBody>
      </p:sp>
    </p:spTree>
    <p:extLst>
      <p:ext uri="{BB962C8B-B14F-4D97-AF65-F5344CB8AC3E}">
        <p14:creationId xmlns:p14="http://schemas.microsoft.com/office/powerpoint/2010/main" val="5953117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57836"/>
            <a:ext cx="10820400" cy="5160850"/>
          </a:xfrm>
        </p:spPr>
        <p:txBody>
          <a:bodyPr>
            <a:normAutofit fontScale="92500" lnSpcReduction="20000"/>
          </a:bodyPr>
          <a:lstStyle/>
          <a:p>
            <a:r>
              <a:rPr lang="en-US" sz="3200" dirty="0"/>
              <a:t>Smaller businesses can often exist in regions where their larger competitors find it unprofitable to operate. </a:t>
            </a:r>
            <a:endParaRPr lang="en-US" sz="3200" dirty="0" smtClean="0"/>
          </a:p>
          <a:p>
            <a:endParaRPr lang="en-US" sz="3200" dirty="0"/>
          </a:p>
          <a:p>
            <a:r>
              <a:rPr lang="en-US" sz="3200" dirty="0" smtClean="0"/>
              <a:t>Because </a:t>
            </a:r>
            <a:r>
              <a:rPr lang="en-US" sz="3200" dirty="0"/>
              <a:t>of their size, large businesses generally have higher costs, including rent, wages and insurance. </a:t>
            </a:r>
            <a:endParaRPr lang="en-US" sz="3200" dirty="0" smtClean="0"/>
          </a:p>
          <a:p>
            <a:endParaRPr lang="en-US" sz="3200" dirty="0"/>
          </a:p>
          <a:p>
            <a:r>
              <a:rPr lang="en-US" sz="3200" dirty="0" smtClean="0"/>
              <a:t>While </a:t>
            </a:r>
            <a:r>
              <a:rPr lang="en-US" sz="3200" dirty="0"/>
              <a:t>a smaller business still has these costs, they are not as great as those of their larger counterparts. </a:t>
            </a:r>
            <a:endParaRPr lang="en-US" sz="3200" dirty="0" smtClean="0"/>
          </a:p>
          <a:p>
            <a:endParaRPr lang="en-US" sz="3200" dirty="0"/>
          </a:p>
          <a:p>
            <a:r>
              <a:rPr lang="en-US" sz="3200" dirty="0" smtClean="0"/>
              <a:t>For </a:t>
            </a:r>
            <a:r>
              <a:rPr lang="en-US" sz="3200" dirty="0"/>
              <a:t>this reason, they are able </a:t>
            </a:r>
            <a:r>
              <a:rPr lang="en-US" sz="3200" dirty="0" smtClean="0"/>
              <a:t> to </a:t>
            </a:r>
            <a:r>
              <a:rPr lang="en-US" sz="3200" dirty="0"/>
              <a:t>work in areas where there is a smaller market for the goods and services that they provide. </a:t>
            </a:r>
          </a:p>
          <a:p>
            <a:endParaRPr lang="en-US" dirty="0"/>
          </a:p>
        </p:txBody>
      </p:sp>
    </p:spTree>
    <p:extLst>
      <p:ext uri="{BB962C8B-B14F-4D97-AF65-F5344CB8AC3E}">
        <p14:creationId xmlns:p14="http://schemas.microsoft.com/office/powerpoint/2010/main" val="6707525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902526"/>
            <a:ext cx="10820400" cy="5316160"/>
          </a:xfrm>
        </p:spPr>
        <p:txBody>
          <a:bodyPr>
            <a:normAutofit/>
          </a:bodyPr>
          <a:lstStyle/>
          <a:p>
            <a:r>
              <a:rPr lang="en-US" sz="3000" dirty="0" smtClean="0"/>
              <a:t>Improvements </a:t>
            </a:r>
            <a:r>
              <a:rPr lang="en-US" sz="3000" dirty="0"/>
              <a:t>to technology and communication processes have enabled SMEs to take a more active part in e-commerce.</a:t>
            </a:r>
            <a:br>
              <a:rPr lang="en-US" sz="3000" dirty="0"/>
            </a:br>
            <a:endParaRPr lang="en-US" sz="3000" dirty="0"/>
          </a:p>
          <a:p>
            <a:r>
              <a:rPr lang="en-US" sz="3000" dirty="0"/>
              <a:t>This has allowed SMEs greater access to business stakeholders in general and also expanded their target market. </a:t>
            </a:r>
            <a:endParaRPr lang="en-US" sz="3000" dirty="0" smtClean="0"/>
          </a:p>
          <a:p>
            <a:endParaRPr lang="en-US" sz="3000" dirty="0"/>
          </a:p>
          <a:p>
            <a:r>
              <a:rPr lang="en-US" sz="3000" dirty="0" smtClean="0"/>
              <a:t>Research </a:t>
            </a:r>
            <a:r>
              <a:rPr lang="en-US" sz="3000" dirty="0"/>
              <a:t>shows that in 2010, SMEs increasingly used social media, with 27% of SMEs blogging and 18% of SMEs advertising on social networks. </a:t>
            </a:r>
          </a:p>
          <a:p>
            <a:endParaRPr lang="en-US" dirty="0"/>
          </a:p>
        </p:txBody>
      </p:sp>
    </p:spTree>
    <p:extLst>
      <p:ext uri="{BB962C8B-B14F-4D97-AF65-F5344CB8AC3E}">
        <p14:creationId xmlns:p14="http://schemas.microsoft.com/office/powerpoint/2010/main" val="2710594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dirty="0"/>
              <a:t>SMEs also tend to have a higher degree of flexibility in the way they operate than larger </a:t>
            </a:r>
            <a:r>
              <a:rPr lang="en-US" sz="3200" dirty="0" err="1"/>
              <a:t>organisations</a:t>
            </a:r>
            <a:r>
              <a:rPr lang="en-US" sz="3200" dirty="0"/>
              <a:t>. </a:t>
            </a:r>
            <a:endParaRPr lang="en-US" sz="3200" dirty="0" smtClean="0"/>
          </a:p>
          <a:p>
            <a:endParaRPr lang="en-US" sz="3200" dirty="0"/>
          </a:p>
          <a:p>
            <a:r>
              <a:rPr lang="en-US" sz="3200" dirty="0" smtClean="0"/>
              <a:t>Thus</a:t>
            </a:r>
            <a:r>
              <a:rPr lang="en-US" sz="3200" dirty="0"/>
              <a:t>, they are able to make changes more quickly and with less cost, especially in response to economic fluctuations. </a:t>
            </a:r>
          </a:p>
          <a:p>
            <a:endParaRPr lang="en-US" dirty="0"/>
          </a:p>
        </p:txBody>
      </p:sp>
    </p:spTree>
    <p:extLst>
      <p:ext uri="{BB962C8B-B14F-4D97-AF65-F5344CB8AC3E}">
        <p14:creationId xmlns:p14="http://schemas.microsoft.com/office/powerpoint/2010/main" val="1862292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Use the information provided in </a:t>
            </a:r>
            <a:r>
              <a:rPr lang="en-US" dirty="0" smtClean="0"/>
              <a:t>handout 1 to </a:t>
            </a:r>
            <a:r>
              <a:rPr lang="en-US" dirty="0"/>
              <a:t>answer the following questions. </a:t>
            </a:r>
            <a:br>
              <a:rPr lang="en-US" dirty="0"/>
            </a:br>
            <a:endParaRPr lang="en-US" dirty="0"/>
          </a:p>
        </p:txBody>
      </p:sp>
      <p:sp>
        <p:nvSpPr>
          <p:cNvPr id="3" name="Content Placeholder 2"/>
          <p:cNvSpPr>
            <a:spLocks noGrp="1"/>
          </p:cNvSpPr>
          <p:nvPr>
            <p:ph idx="1"/>
          </p:nvPr>
        </p:nvSpPr>
        <p:spPr>
          <a:xfrm>
            <a:off x="685800" y="1923802"/>
            <a:ext cx="10820400" cy="4833257"/>
          </a:xfrm>
        </p:spPr>
        <p:txBody>
          <a:bodyPr>
            <a:normAutofit fontScale="55000" lnSpcReduction="20000"/>
          </a:bodyPr>
          <a:lstStyle/>
          <a:p>
            <a:r>
              <a:rPr lang="en-US" sz="4400" b="1" dirty="0" smtClean="0"/>
              <a:t>1 </a:t>
            </a:r>
            <a:r>
              <a:rPr lang="en-US" sz="4400" dirty="0"/>
              <a:t>Calculate the medium business share of employment for the first four industry sectors of the table. For example, Agriculture, forestry, fishing: 56000 ÷ 510000 × 100/1. </a:t>
            </a:r>
            <a:endParaRPr lang="en-US" sz="4400" dirty="0" smtClean="0"/>
          </a:p>
          <a:p>
            <a:endParaRPr lang="en-US" sz="4400" dirty="0"/>
          </a:p>
          <a:p>
            <a:r>
              <a:rPr lang="en-US" sz="4400" b="1" dirty="0"/>
              <a:t>2  </a:t>
            </a:r>
            <a:r>
              <a:rPr lang="en-US" sz="4400" dirty="0"/>
              <a:t>Calculate the large business share of employment for the first four industry sectors. For example, Agriculture, forestry, fishing: 16000 ÷ 510000 × 100/1. </a:t>
            </a:r>
            <a:endParaRPr lang="en-US" sz="4400" dirty="0" smtClean="0"/>
          </a:p>
          <a:p>
            <a:endParaRPr lang="en-US" sz="4400" dirty="0"/>
          </a:p>
          <a:p>
            <a:r>
              <a:rPr lang="en-US" sz="4400" b="1" dirty="0"/>
              <a:t>3  </a:t>
            </a:r>
            <a:r>
              <a:rPr lang="en-US" sz="4400" dirty="0"/>
              <a:t>Identify the sectors that have more significant small business involvement. </a:t>
            </a:r>
          </a:p>
          <a:p>
            <a:r>
              <a:rPr lang="en-US" sz="4400" b="1" dirty="0"/>
              <a:t>4  </a:t>
            </a:r>
            <a:r>
              <a:rPr lang="en-US" sz="4400" dirty="0"/>
              <a:t>Identify the sectors that have more significant medium business involvement. </a:t>
            </a:r>
          </a:p>
          <a:p>
            <a:r>
              <a:rPr lang="en-US" sz="4400" b="1" dirty="0"/>
              <a:t>5  </a:t>
            </a:r>
            <a:r>
              <a:rPr lang="en-US" sz="4400" dirty="0"/>
              <a:t>Identify which of these industry divisions rely on individual </a:t>
            </a:r>
            <a:r>
              <a:rPr lang="en-US" sz="4400" dirty="0" smtClean="0"/>
              <a:t>services to consumers</a:t>
            </a:r>
            <a:endParaRPr lang="en-US" sz="4400" dirty="0"/>
          </a:p>
          <a:p>
            <a:endParaRPr lang="en-US" dirty="0"/>
          </a:p>
        </p:txBody>
      </p:sp>
    </p:spTree>
    <p:extLst>
      <p:ext uri="{BB962C8B-B14F-4D97-AF65-F5344CB8AC3E}">
        <p14:creationId xmlns:p14="http://schemas.microsoft.com/office/powerpoint/2010/main" val="12803111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success and/or failure</a:t>
            </a:r>
            <a:endParaRPr lang="en-US" dirty="0"/>
          </a:p>
        </p:txBody>
      </p:sp>
      <p:sp>
        <p:nvSpPr>
          <p:cNvPr id="3" name="Content Placeholder 2"/>
          <p:cNvSpPr>
            <a:spLocks noGrp="1"/>
          </p:cNvSpPr>
          <p:nvPr>
            <p:ph idx="1"/>
          </p:nvPr>
        </p:nvSpPr>
        <p:spPr/>
        <p:txBody>
          <a:bodyPr/>
          <a:lstStyle/>
          <a:p>
            <a:r>
              <a:rPr lang="en-US" dirty="0"/>
              <a:t/>
            </a:r>
            <a:br>
              <a:rPr lang="en-US" dirty="0"/>
            </a:br>
            <a:r>
              <a:rPr lang="en-US" sz="4800" i="1" dirty="0" smtClean="0"/>
              <a:t></a:t>
            </a:r>
          </a:p>
          <a:p>
            <a:r>
              <a:rPr lang="en-AU" sz="4800" b="1" i="1" dirty="0" smtClean="0"/>
              <a:t>“</a:t>
            </a:r>
            <a:r>
              <a:rPr lang="en-AU" sz="4800" b="1" i="1" dirty="0"/>
              <a:t>Businesses don’t plan to fail, they fail to plan”</a:t>
            </a:r>
            <a:endParaRPr lang="en-US" sz="4800" i="1" dirty="0"/>
          </a:p>
          <a:p>
            <a:endParaRPr lang="en-US" dirty="0"/>
          </a:p>
        </p:txBody>
      </p:sp>
    </p:spTree>
    <p:extLst>
      <p:ext uri="{BB962C8B-B14F-4D97-AF65-F5344CB8AC3E}">
        <p14:creationId xmlns:p14="http://schemas.microsoft.com/office/powerpoint/2010/main" val="561717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a:bodyPr>
          <a:lstStyle/>
          <a:p>
            <a:r>
              <a:rPr lang="en-US" sz="3200" dirty="0"/>
              <a:t>Small to medium enterprises (SMEs) are the most common businesses in Australia. </a:t>
            </a:r>
            <a:endParaRPr lang="en-US" sz="3200" dirty="0" smtClean="0"/>
          </a:p>
          <a:p>
            <a:r>
              <a:rPr lang="en-US" sz="3200" dirty="0" smtClean="0"/>
              <a:t>These </a:t>
            </a:r>
            <a:r>
              <a:rPr lang="en-US" sz="3200" dirty="0"/>
              <a:t>businesses play a key role in the </a:t>
            </a:r>
            <a:r>
              <a:rPr lang="en-US" sz="3200" dirty="0" smtClean="0"/>
              <a:t>provision of </a:t>
            </a:r>
            <a:r>
              <a:rPr lang="en-US" sz="3200" dirty="0"/>
              <a:t>goods and services for the general public, provide employment, foster innovation and productivity improvements, supply inputs to larger businesses, serve the interests of local communities and facilitate growth in the Australian economy. </a:t>
            </a:r>
          </a:p>
          <a:p>
            <a:endParaRPr lang="en-US" sz="3200" dirty="0"/>
          </a:p>
        </p:txBody>
      </p:sp>
    </p:spTree>
    <p:extLst>
      <p:ext uri="{BB962C8B-B14F-4D97-AF65-F5344CB8AC3E}">
        <p14:creationId xmlns:p14="http://schemas.microsoft.com/office/powerpoint/2010/main" val="389040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12776091"/>
              </p:ext>
            </p:extLst>
          </p:nvPr>
        </p:nvGraphicFramePr>
        <p:xfrm>
          <a:off x="2026023" y="286871"/>
          <a:ext cx="9323294" cy="60153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9133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8353" y="172703"/>
            <a:ext cx="9049871" cy="1293028"/>
          </a:xfrm>
        </p:spPr>
        <p:txBody>
          <a:bodyPr>
            <a:normAutofit/>
          </a:bodyPr>
          <a:lstStyle/>
          <a:p>
            <a:r>
              <a:rPr lang="en-AU" b="1" u="sng" dirty="0">
                <a:latin typeface="Calibri" charset="0"/>
                <a:ea typeface="ＭＳ 明朝" charset="-128"/>
                <a:cs typeface="Times New Roman" charset="0"/>
              </a:rPr>
              <a:t>Major reasons why </a:t>
            </a:r>
            <a:r>
              <a:rPr lang="en-AU" b="1" u="sng">
                <a:latin typeface="Calibri" charset="0"/>
                <a:ea typeface="ＭＳ 明朝" charset="-128"/>
                <a:cs typeface="Times New Roman" charset="0"/>
              </a:rPr>
              <a:t>businesses </a:t>
            </a:r>
            <a:r>
              <a:rPr lang="en-AU" b="1" u="sng" smtClean="0">
                <a:latin typeface="Calibri" charset="0"/>
                <a:ea typeface="ＭＳ 明朝" charset="-128"/>
                <a:cs typeface="Times New Roman" charset="0"/>
              </a:rPr>
              <a:t>fail</a:t>
            </a:r>
            <a:endParaRPr lang="en-US" dirty="0"/>
          </a:p>
        </p:txBody>
      </p:sp>
      <p:sp>
        <p:nvSpPr>
          <p:cNvPr id="4" name="Rectangle 3"/>
          <p:cNvSpPr/>
          <p:nvPr/>
        </p:nvSpPr>
        <p:spPr>
          <a:xfrm>
            <a:off x="430305" y="1314944"/>
            <a:ext cx="8910918" cy="5543056"/>
          </a:xfrm>
          <a:prstGeom prst="rect">
            <a:avLst/>
          </a:prstGeom>
        </p:spPr>
        <p:txBody>
          <a:bodyPr wrap="square">
            <a:spAutoFit/>
          </a:bodyPr>
          <a:lstStyle/>
          <a:p>
            <a:pPr marL="342900" lvl="0" indent="-342900">
              <a:lnSpc>
                <a:spcPct val="115000"/>
              </a:lnSpc>
              <a:spcAft>
                <a:spcPts val="0"/>
              </a:spcAft>
              <a:buFont typeface="+mj-lt"/>
              <a:buAutoNum type="arabicPeriod"/>
            </a:pPr>
            <a:r>
              <a:rPr lang="en-AU" sz="2800" dirty="0" smtClean="0">
                <a:latin typeface="Calibri" charset="0"/>
                <a:ea typeface="ＭＳ 明朝" charset="-128"/>
                <a:cs typeface="Times New Roman" charset="0"/>
              </a:rPr>
              <a:t>Poor </a:t>
            </a:r>
            <a:r>
              <a:rPr lang="en-AU" sz="2800" dirty="0">
                <a:latin typeface="Calibri" charset="0"/>
                <a:ea typeface="ＭＳ 明朝" charset="-128"/>
                <a:cs typeface="Times New Roman" charset="0"/>
              </a:rPr>
              <a:t>planning</a:t>
            </a:r>
            <a:endParaRPr lang="en-US" sz="1400" dirty="0">
              <a:latin typeface="Calibri" charset="0"/>
              <a:ea typeface="ＭＳ 明朝" charset="-128"/>
              <a:cs typeface="Times New Roman" charset="0"/>
            </a:endParaRPr>
          </a:p>
          <a:p>
            <a:pPr marL="342900" lvl="0" indent="-342900">
              <a:lnSpc>
                <a:spcPct val="115000"/>
              </a:lnSpc>
              <a:spcAft>
                <a:spcPts val="0"/>
              </a:spcAft>
              <a:buFont typeface="+mj-lt"/>
              <a:buAutoNum type="arabicPeriod"/>
            </a:pPr>
            <a:r>
              <a:rPr lang="en-AU" sz="2800" dirty="0">
                <a:latin typeface="Calibri" charset="0"/>
                <a:ea typeface="ＭＳ 明朝" charset="-128"/>
                <a:cs typeface="Times New Roman" charset="0"/>
              </a:rPr>
              <a:t>Under-capitalisation</a:t>
            </a:r>
            <a:endParaRPr lang="en-US" sz="1400" dirty="0">
              <a:latin typeface="Calibri" charset="0"/>
              <a:ea typeface="ＭＳ 明朝" charset="-128"/>
              <a:cs typeface="Times New Roman" charset="0"/>
            </a:endParaRPr>
          </a:p>
          <a:p>
            <a:pPr marL="342900" lvl="0" indent="-342900">
              <a:lnSpc>
                <a:spcPct val="115000"/>
              </a:lnSpc>
              <a:spcAft>
                <a:spcPts val="0"/>
              </a:spcAft>
              <a:buFont typeface="+mj-lt"/>
              <a:buAutoNum type="arabicPeriod"/>
            </a:pPr>
            <a:r>
              <a:rPr lang="en-AU" sz="2800" dirty="0">
                <a:latin typeface="Calibri" charset="0"/>
                <a:ea typeface="ＭＳ 明朝" charset="-128"/>
                <a:cs typeface="Times New Roman" charset="0"/>
              </a:rPr>
              <a:t>A cash squeeze [cash flow]</a:t>
            </a:r>
            <a:endParaRPr lang="en-US" sz="1400" dirty="0">
              <a:latin typeface="Calibri" charset="0"/>
              <a:ea typeface="ＭＳ 明朝" charset="-128"/>
              <a:cs typeface="Times New Roman" charset="0"/>
            </a:endParaRPr>
          </a:p>
          <a:p>
            <a:pPr marL="342900" lvl="0" indent="-342900">
              <a:lnSpc>
                <a:spcPct val="115000"/>
              </a:lnSpc>
              <a:spcAft>
                <a:spcPts val="0"/>
              </a:spcAft>
              <a:buFont typeface="+mj-lt"/>
              <a:buAutoNum type="arabicPeriod"/>
            </a:pPr>
            <a:r>
              <a:rPr lang="en-AU" sz="2800" dirty="0">
                <a:latin typeface="Calibri" charset="0"/>
                <a:ea typeface="ＭＳ 明朝" charset="-128"/>
                <a:cs typeface="Times New Roman" charset="0"/>
              </a:rPr>
              <a:t>Poor management of resources</a:t>
            </a:r>
            <a:endParaRPr lang="en-US" sz="1400" dirty="0">
              <a:latin typeface="Calibri" charset="0"/>
              <a:ea typeface="ＭＳ 明朝" charset="-128"/>
              <a:cs typeface="Times New Roman" charset="0"/>
            </a:endParaRPr>
          </a:p>
          <a:p>
            <a:pPr marL="342900" lvl="0" indent="-342900">
              <a:lnSpc>
                <a:spcPct val="115000"/>
              </a:lnSpc>
              <a:spcAft>
                <a:spcPts val="0"/>
              </a:spcAft>
              <a:buFont typeface="+mj-lt"/>
              <a:buAutoNum type="arabicPeriod"/>
            </a:pPr>
            <a:r>
              <a:rPr lang="en-AU" sz="2800" dirty="0">
                <a:latin typeface="Calibri" charset="0"/>
                <a:ea typeface="ＭＳ 明朝" charset="-128"/>
                <a:cs typeface="Times New Roman" charset="0"/>
              </a:rPr>
              <a:t>Not knowing their break even point</a:t>
            </a:r>
            <a:endParaRPr lang="en-US" sz="1400" dirty="0">
              <a:latin typeface="Calibri" charset="0"/>
              <a:ea typeface="ＭＳ 明朝" charset="-128"/>
              <a:cs typeface="Times New Roman" charset="0"/>
            </a:endParaRPr>
          </a:p>
          <a:p>
            <a:pPr marL="342900" lvl="0" indent="-342900">
              <a:lnSpc>
                <a:spcPct val="115000"/>
              </a:lnSpc>
              <a:spcAft>
                <a:spcPts val="0"/>
              </a:spcAft>
              <a:buFont typeface="+mj-lt"/>
              <a:buAutoNum type="arabicPeriod"/>
            </a:pPr>
            <a:r>
              <a:rPr lang="en-AU" sz="2800" dirty="0">
                <a:latin typeface="Calibri" charset="0"/>
                <a:ea typeface="ＭＳ 明朝" charset="-128"/>
                <a:cs typeface="Times New Roman" charset="0"/>
              </a:rPr>
              <a:t>External factors </a:t>
            </a:r>
            <a:r>
              <a:rPr lang="en-AU" sz="2800" dirty="0" err="1">
                <a:latin typeface="Calibri" charset="0"/>
                <a:ea typeface="ＭＳ 明朝" charset="-128"/>
                <a:cs typeface="Times New Roman" charset="0"/>
              </a:rPr>
              <a:t>eg</a:t>
            </a:r>
            <a:r>
              <a:rPr lang="en-AU" sz="2800" dirty="0">
                <a:latin typeface="Calibri" charset="0"/>
                <a:ea typeface="ＭＳ 明朝" charset="-128"/>
                <a:cs typeface="Times New Roman" charset="0"/>
              </a:rPr>
              <a:t> changes in government policy/ economic conditions</a:t>
            </a:r>
            <a:endParaRPr lang="en-US" sz="1400" dirty="0">
              <a:latin typeface="Calibri" charset="0"/>
              <a:ea typeface="ＭＳ 明朝" charset="-128"/>
              <a:cs typeface="Times New Roman" charset="0"/>
            </a:endParaRPr>
          </a:p>
          <a:p>
            <a:pPr marL="342900" lvl="0" indent="-342900">
              <a:lnSpc>
                <a:spcPct val="115000"/>
              </a:lnSpc>
              <a:spcAft>
                <a:spcPts val="0"/>
              </a:spcAft>
              <a:buFont typeface="+mj-lt"/>
              <a:buAutoNum type="arabicPeriod"/>
            </a:pPr>
            <a:r>
              <a:rPr lang="en-AU" sz="2800" dirty="0">
                <a:latin typeface="Calibri" charset="0"/>
                <a:ea typeface="ＭＳ 明朝" charset="-128"/>
                <a:cs typeface="Times New Roman" charset="0"/>
              </a:rPr>
              <a:t>Staff &amp; union problems</a:t>
            </a:r>
            <a:endParaRPr lang="en-US" sz="1400" dirty="0">
              <a:latin typeface="Calibri" charset="0"/>
              <a:ea typeface="ＭＳ 明朝" charset="-128"/>
              <a:cs typeface="Times New Roman" charset="0"/>
            </a:endParaRPr>
          </a:p>
          <a:p>
            <a:pPr marL="342900" lvl="0" indent="-342900">
              <a:lnSpc>
                <a:spcPct val="115000"/>
              </a:lnSpc>
              <a:spcAft>
                <a:spcPts val="0"/>
              </a:spcAft>
              <a:buFont typeface="+mj-lt"/>
              <a:buAutoNum type="arabicPeriod"/>
            </a:pPr>
            <a:r>
              <a:rPr lang="en-AU" sz="2800" dirty="0">
                <a:latin typeface="Calibri" charset="0"/>
                <a:ea typeface="ＭＳ 明朝" charset="-128"/>
                <a:cs typeface="Times New Roman" charset="0"/>
              </a:rPr>
              <a:t>Not getting correct advice &amp; heeding it if they do get good advice</a:t>
            </a:r>
            <a:endParaRPr lang="en-US" sz="1400" dirty="0">
              <a:latin typeface="Calibri" charset="0"/>
              <a:ea typeface="ＭＳ 明朝" charset="-128"/>
              <a:cs typeface="Times New Roman" charset="0"/>
            </a:endParaRPr>
          </a:p>
          <a:p>
            <a:pPr marL="342900" lvl="0" indent="-342900">
              <a:lnSpc>
                <a:spcPct val="115000"/>
              </a:lnSpc>
              <a:spcAft>
                <a:spcPts val="1000"/>
              </a:spcAft>
              <a:buFont typeface="+mj-lt"/>
              <a:buAutoNum type="arabicPeriod"/>
            </a:pPr>
            <a:r>
              <a:rPr lang="en-AU" sz="2800" dirty="0">
                <a:latin typeface="Calibri" charset="0"/>
                <a:ea typeface="ＭＳ 明朝" charset="-128"/>
                <a:cs typeface="Times New Roman" charset="0"/>
              </a:rPr>
              <a:t>Fraud</a:t>
            </a:r>
            <a:endParaRPr lang="en-US" sz="1400" dirty="0">
              <a:effectLst/>
              <a:latin typeface="Calibri" charset="0"/>
              <a:ea typeface="ＭＳ 明朝" charset="-128"/>
              <a:cs typeface="Times New Roman" charset="0"/>
            </a:endParaRPr>
          </a:p>
        </p:txBody>
      </p:sp>
    </p:spTree>
    <p:extLst>
      <p:ext uri="{BB962C8B-B14F-4D97-AF65-F5344CB8AC3E}">
        <p14:creationId xmlns:p14="http://schemas.microsoft.com/office/powerpoint/2010/main" val="749241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AU" sz="3600" dirty="0"/>
              <a:t>Most of these are internal factors and result from bad management and or weakness on behalf of the owners/managers. </a:t>
            </a:r>
            <a:endParaRPr lang="en-AU" sz="3600" dirty="0" smtClean="0"/>
          </a:p>
          <a:p>
            <a:endParaRPr lang="en-AU" sz="3600" dirty="0"/>
          </a:p>
          <a:p>
            <a:r>
              <a:rPr lang="en-AU" sz="3600" dirty="0" smtClean="0"/>
              <a:t>They </a:t>
            </a:r>
            <a:r>
              <a:rPr lang="en-AU" sz="3600" dirty="0"/>
              <a:t>can in most cases be controlled.</a:t>
            </a:r>
            <a:endParaRPr lang="en-US" sz="3600" dirty="0"/>
          </a:p>
          <a:p>
            <a:endParaRPr lang="en-US" dirty="0"/>
          </a:p>
        </p:txBody>
      </p:sp>
    </p:spTree>
    <p:extLst>
      <p:ext uri="{BB962C8B-B14F-4D97-AF65-F5344CB8AC3E}">
        <p14:creationId xmlns:p14="http://schemas.microsoft.com/office/powerpoint/2010/main" val="939819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u="sng" dirty="0"/>
              <a:t>Risk Management Strategies</a:t>
            </a:r>
            <a:r>
              <a:rPr lang="en-US" dirty="0"/>
              <a:t/>
            </a:r>
            <a:br>
              <a:rPr lang="en-US" dirty="0"/>
            </a:br>
            <a:endParaRPr lang="en-US" dirty="0"/>
          </a:p>
        </p:txBody>
      </p:sp>
      <p:sp>
        <p:nvSpPr>
          <p:cNvPr id="3" name="Content Placeholder 2"/>
          <p:cNvSpPr>
            <a:spLocks noGrp="1"/>
          </p:cNvSpPr>
          <p:nvPr>
            <p:ph idx="1"/>
          </p:nvPr>
        </p:nvSpPr>
        <p:spPr>
          <a:xfrm>
            <a:off x="685800" y="1595718"/>
            <a:ext cx="11004176" cy="4622967"/>
          </a:xfrm>
        </p:spPr>
        <p:txBody>
          <a:bodyPr>
            <a:normAutofit/>
          </a:bodyPr>
          <a:lstStyle/>
          <a:p>
            <a:pPr lvl="0"/>
            <a:r>
              <a:rPr lang="en-AU" sz="3200" dirty="0"/>
              <a:t>Planning &amp; goal setting</a:t>
            </a:r>
            <a:endParaRPr lang="en-US" sz="3200" dirty="0"/>
          </a:p>
          <a:p>
            <a:pPr lvl="0"/>
            <a:r>
              <a:rPr lang="en-AU" sz="3200" dirty="0"/>
              <a:t>A fool proof recruitment strategy</a:t>
            </a:r>
            <a:endParaRPr lang="en-US" sz="3200" dirty="0"/>
          </a:p>
          <a:p>
            <a:pPr lvl="0"/>
            <a:r>
              <a:rPr lang="en-AU" sz="3200" dirty="0"/>
              <a:t>Don’t employees to do a job you can’t do yourself/ have a working knowledge of all aspects of the business</a:t>
            </a:r>
            <a:endParaRPr lang="en-US" sz="3200" dirty="0"/>
          </a:p>
          <a:p>
            <a:pPr lvl="0"/>
            <a:r>
              <a:rPr lang="en-AU" sz="3200" dirty="0"/>
              <a:t>Accurate record keeping &amp; compliance to government regulations [BAS/ GST]</a:t>
            </a:r>
            <a:endParaRPr lang="en-US" sz="3200" dirty="0"/>
          </a:p>
          <a:p>
            <a:pPr lvl="0"/>
            <a:r>
              <a:rPr lang="en-AU" sz="3200" dirty="0"/>
              <a:t>Monitoring &amp; controlling costs</a:t>
            </a:r>
            <a:endParaRPr lang="en-US" sz="3200" dirty="0"/>
          </a:p>
          <a:p>
            <a:endParaRPr lang="en-US" dirty="0"/>
          </a:p>
        </p:txBody>
      </p:sp>
    </p:spTree>
    <p:extLst>
      <p:ext uri="{BB962C8B-B14F-4D97-AF65-F5344CB8AC3E}">
        <p14:creationId xmlns:p14="http://schemas.microsoft.com/office/powerpoint/2010/main" val="9451172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AU" sz="3600" dirty="0"/>
              <a:t>Controlling creditors &amp; debtors</a:t>
            </a:r>
            <a:endParaRPr lang="en-US" sz="3600" dirty="0"/>
          </a:p>
          <a:p>
            <a:pPr lvl="0"/>
            <a:r>
              <a:rPr lang="en-AU" sz="3600" dirty="0"/>
              <a:t>Analysing financial reports</a:t>
            </a:r>
            <a:endParaRPr lang="en-US" sz="3600" dirty="0"/>
          </a:p>
          <a:p>
            <a:pPr lvl="0"/>
            <a:r>
              <a:rPr lang="en-AU" sz="3600" dirty="0"/>
              <a:t>Have adequate insurance</a:t>
            </a:r>
            <a:endParaRPr lang="en-US" sz="3600" dirty="0"/>
          </a:p>
          <a:p>
            <a:pPr lvl="0"/>
            <a:r>
              <a:rPr lang="en-AU" sz="3600" dirty="0"/>
              <a:t>Seek professional advice</a:t>
            </a:r>
            <a:endParaRPr lang="en-US" sz="3600" dirty="0"/>
          </a:p>
          <a:p>
            <a:pPr lvl="0"/>
            <a:r>
              <a:rPr lang="en-AU" sz="3600" dirty="0"/>
              <a:t>Monitor your customer base &amp; competitors</a:t>
            </a:r>
            <a:endParaRPr lang="en-US" sz="3600" dirty="0"/>
          </a:p>
          <a:p>
            <a:pPr lvl="0"/>
            <a:r>
              <a:rPr lang="en-AU" sz="3600" dirty="0"/>
              <a:t>Security</a:t>
            </a:r>
            <a:endParaRPr lang="en-US" sz="3600" dirty="0"/>
          </a:p>
          <a:p>
            <a:endParaRPr lang="en-US" dirty="0"/>
          </a:p>
        </p:txBody>
      </p:sp>
    </p:spTree>
    <p:extLst>
      <p:ext uri="{BB962C8B-B14F-4D97-AF65-F5344CB8AC3E}">
        <p14:creationId xmlns:p14="http://schemas.microsoft.com/office/powerpoint/2010/main" val="19562975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Specific Issues</a:t>
            </a:r>
            <a:r>
              <a:rPr lang="en-US" dirty="0"/>
              <a:t/>
            </a:r>
            <a:br>
              <a:rPr lang="en-US" dirty="0"/>
            </a:br>
            <a:endParaRPr lang="en-US" dirty="0"/>
          </a:p>
        </p:txBody>
      </p:sp>
      <p:sp>
        <p:nvSpPr>
          <p:cNvPr id="3" name="Content Placeholder 2"/>
          <p:cNvSpPr>
            <a:spLocks noGrp="1"/>
          </p:cNvSpPr>
          <p:nvPr>
            <p:ph idx="1"/>
          </p:nvPr>
        </p:nvSpPr>
        <p:spPr>
          <a:xfrm>
            <a:off x="753034" y="1595718"/>
            <a:ext cx="10753165" cy="4622967"/>
          </a:xfrm>
        </p:spPr>
        <p:txBody>
          <a:bodyPr>
            <a:normAutofit/>
          </a:bodyPr>
          <a:lstStyle/>
          <a:p>
            <a:pPr lvl="0"/>
            <a:r>
              <a:rPr lang="en-AU" sz="2400" b="1" dirty="0"/>
              <a:t>A business Plan</a:t>
            </a:r>
            <a:endParaRPr lang="en-US" sz="1200" dirty="0"/>
          </a:p>
          <a:p>
            <a:r>
              <a:rPr lang="en-AU" sz="2400" dirty="0"/>
              <a:t>A business plan is a document that sets out the goals &amp; objectives of the business and the ways in which they can be achieved. It is critical to the success of the business. It will include the following elements:</a:t>
            </a:r>
            <a:endParaRPr lang="en-US" sz="1200" dirty="0"/>
          </a:p>
          <a:p>
            <a:pPr lvl="1"/>
            <a:r>
              <a:rPr lang="en-AU" dirty="0"/>
              <a:t>Market development</a:t>
            </a:r>
            <a:endParaRPr lang="en-US" sz="1100" dirty="0"/>
          </a:p>
          <a:p>
            <a:pPr lvl="1"/>
            <a:r>
              <a:rPr lang="en-AU" dirty="0"/>
              <a:t>Cash flow</a:t>
            </a:r>
            <a:endParaRPr lang="en-US" sz="1100" dirty="0"/>
          </a:p>
          <a:p>
            <a:pPr lvl="1"/>
            <a:r>
              <a:rPr lang="en-AU" dirty="0"/>
              <a:t>Staff development</a:t>
            </a:r>
            <a:endParaRPr lang="en-US" sz="1100" dirty="0"/>
          </a:p>
          <a:p>
            <a:pPr lvl="1"/>
            <a:r>
              <a:rPr lang="en-AU" dirty="0"/>
              <a:t>Growing the business </a:t>
            </a:r>
            <a:endParaRPr lang="en-US" sz="1100" dirty="0"/>
          </a:p>
          <a:p>
            <a:pPr lvl="1"/>
            <a:r>
              <a:rPr lang="en-AU" dirty="0"/>
              <a:t>revenue &amp; costs</a:t>
            </a:r>
            <a:endParaRPr lang="en-US" sz="1100" dirty="0"/>
          </a:p>
          <a:p>
            <a:pPr lvl="1"/>
            <a:r>
              <a:rPr lang="en-AU" dirty="0"/>
              <a:t>Risk assessment</a:t>
            </a:r>
            <a:endParaRPr lang="en-US" sz="1100" dirty="0"/>
          </a:p>
          <a:p>
            <a:pPr lvl="1"/>
            <a:r>
              <a:rPr lang="en-AU" dirty="0"/>
              <a:t>Contingency plans for the tough times</a:t>
            </a:r>
            <a:endParaRPr lang="en-US" sz="1100" dirty="0"/>
          </a:p>
          <a:p>
            <a:pPr lvl="1"/>
            <a:r>
              <a:rPr lang="en-AU" dirty="0"/>
              <a:t>Targeting of the business’ niche market</a:t>
            </a:r>
            <a:endParaRPr lang="en-US" sz="1100" dirty="0"/>
          </a:p>
        </p:txBody>
      </p:sp>
    </p:spTree>
    <p:extLst>
      <p:ext uri="{BB962C8B-B14F-4D97-AF65-F5344CB8AC3E}">
        <p14:creationId xmlns:p14="http://schemas.microsoft.com/office/powerpoint/2010/main" val="9276129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Components of a Business Plan</a:t>
            </a:r>
            <a:r>
              <a:rPr lang="en-US" dirty="0"/>
              <a:t/>
            </a:r>
            <a:br>
              <a:rPr lang="en-US" dirty="0"/>
            </a:br>
            <a:endParaRPr lang="en-US" dirty="0"/>
          </a:p>
        </p:txBody>
      </p:sp>
      <p:sp>
        <p:nvSpPr>
          <p:cNvPr id="3" name="Content Placeholder 2"/>
          <p:cNvSpPr>
            <a:spLocks noGrp="1"/>
          </p:cNvSpPr>
          <p:nvPr>
            <p:ph idx="1"/>
          </p:nvPr>
        </p:nvSpPr>
        <p:spPr>
          <a:xfrm>
            <a:off x="685800" y="1889760"/>
            <a:ext cx="10820400" cy="4385534"/>
          </a:xfrm>
        </p:spPr>
        <p:txBody>
          <a:bodyPr>
            <a:noAutofit/>
          </a:bodyPr>
          <a:lstStyle/>
          <a:p>
            <a:pPr lvl="0"/>
            <a:r>
              <a:rPr lang="en-AU" sz="2800" dirty="0" smtClean="0"/>
              <a:t>Prime </a:t>
            </a:r>
            <a:r>
              <a:rPr lang="en-AU" sz="2800" dirty="0"/>
              <a:t>function of the business</a:t>
            </a:r>
            <a:endParaRPr lang="en-US" sz="2800" dirty="0"/>
          </a:p>
          <a:p>
            <a:pPr lvl="0"/>
            <a:r>
              <a:rPr lang="en-AU" sz="2800" dirty="0"/>
              <a:t>The mission statement</a:t>
            </a:r>
            <a:endParaRPr lang="en-US" sz="2800" dirty="0"/>
          </a:p>
          <a:p>
            <a:pPr lvl="0"/>
            <a:r>
              <a:rPr lang="en-AU" sz="2800" dirty="0"/>
              <a:t>Plans &amp; strategies</a:t>
            </a:r>
            <a:endParaRPr lang="en-US" sz="2800" dirty="0"/>
          </a:p>
          <a:p>
            <a:pPr lvl="0"/>
            <a:r>
              <a:rPr lang="en-AU" sz="2800" dirty="0"/>
              <a:t>Budget projections</a:t>
            </a:r>
            <a:endParaRPr lang="en-US" sz="2800" dirty="0"/>
          </a:p>
          <a:p>
            <a:pPr lvl="0"/>
            <a:r>
              <a:rPr lang="en-AU" sz="2800" dirty="0"/>
              <a:t>Goals</a:t>
            </a:r>
            <a:endParaRPr lang="en-US" sz="2800" dirty="0"/>
          </a:p>
          <a:p>
            <a:pPr lvl="0"/>
            <a:r>
              <a:rPr lang="en-AU" sz="2800" dirty="0"/>
              <a:t>Time frames for achieving goals</a:t>
            </a:r>
            <a:r>
              <a:rPr lang="en-AU" sz="2800" dirty="0" smtClean="0"/>
              <a:t>.</a:t>
            </a:r>
          </a:p>
          <a:p>
            <a:pPr lvl="0"/>
            <a:endParaRPr lang="en-US" sz="2800" dirty="0"/>
          </a:p>
          <a:p>
            <a:r>
              <a:rPr lang="en-AU" sz="2800" dirty="0"/>
              <a:t>Business plans should not be complicated. They assist success because they focus on the important business</a:t>
            </a:r>
            <a:r>
              <a:rPr lang="en-AU" sz="2800" b="1" dirty="0"/>
              <a:t> </a:t>
            </a:r>
            <a:r>
              <a:rPr lang="en-AU" sz="2800" dirty="0"/>
              <a:t>functions.</a:t>
            </a:r>
            <a:endParaRPr lang="en-US" sz="2800" dirty="0"/>
          </a:p>
        </p:txBody>
      </p:sp>
    </p:spTree>
    <p:extLst>
      <p:ext uri="{BB962C8B-B14F-4D97-AF65-F5344CB8AC3E}">
        <p14:creationId xmlns:p14="http://schemas.microsoft.com/office/powerpoint/2010/main" val="4027242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AU" b="1" dirty="0" smtClean="0"/>
              <a:t>2. Identifying </a:t>
            </a:r>
            <a:r>
              <a:rPr lang="en-AU" b="1" dirty="0"/>
              <a:t>and sustaining Competitive Advantage</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AU" sz="3200" dirty="0"/>
              <a:t>What the business does better than its competitors. </a:t>
            </a:r>
            <a:endParaRPr lang="en-AU" sz="3200" dirty="0" smtClean="0"/>
          </a:p>
          <a:p>
            <a:r>
              <a:rPr lang="en-AU" sz="3200" dirty="0" smtClean="0"/>
              <a:t>It </a:t>
            </a:r>
            <a:r>
              <a:rPr lang="en-AU" sz="3200" dirty="0"/>
              <a:t>is the strategies that the business adopts to ensure that it has an edge over its competitors.</a:t>
            </a:r>
            <a:endParaRPr lang="en-US" sz="3200" dirty="0"/>
          </a:p>
          <a:p>
            <a:r>
              <a:rPr lang="en-AU" sz="3200" dirty="0"/>
              <a:t>Failure to identify its completive advantage and to sustain any advantage the business has means that the business is no different to its rivals. </a:t>
            </a:r>
            <a:endParaRPr lang="en-AU" sz="3200" dirty="0" smtClean="0"/>
          </a:p>
          <a:p>
            <a:r>
              <a:rPr lang="en-AU" sz="3200" dirty="0" smtClean="0"/>
              <a:t>Thus </a:t>
            </a:r>
            <a:r>
              <a:rPr lang="en-AU" sz="3200" dirty="0"/>
              <a:t>it is harder for the business to keep its market share or indeed survive.</a:t>
            </a:r>
            <a:endParaRPr lang="en-US" sz="3200" dirty="0"/>
          </a:p>
        </p:txBody>
      </p:sp>
    </p:spTree>
    <p:extLst>
      <p:ext uri="{BB962C8B-B14F-4D97-AF65-F5344CB8AC3E}">
        <p14:creationId xmlns:p14="http://schemas.microsoft.com/office/powerpoint/2010/main" val="20079057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6459" y="1093695"/>
            <a:ext cx="10820400" cy="5250497"/>
          </a:xfrm>
        </p:spPr>
        <p:txBody>
          <a:bodyPr/>
          <a:lstStyle/>
          <a:p>
            <a:r>
              <a:rPr lang="en-AU" sz="3600" u="sng" dirty="0"/>
              <a:t>A business must be continually checking on:</a:t>
            </a:r>
            <a:endParaRPr lang="en-US" sz="3600" u="sng" dirty="0"/>
          </a:p>
          <a:p>
            <a:pPr lvl="0"/>
            <a:r>
              <a:rPr lang="en-AU" sz="3600" dirty="0"/>
              <a:t>What they are doing</a:t>
            </a:r>
            <a:endParaRPr lang="en-US" sz="3600" dirty="0"/>
          </a:p>
          <a:p>
            <a:pPr lvl="0"/>
            <a:r>
              <a:rPr lang="en-AU" sz="3600" dirty="0"/>
              <a:t>What their competitors are doing</a:t>
            </a:r>
            <a:endParaRPr lang="en-US" sz="3600" dirty="0"/>
          </a:p>
          <a:p>
            <a:pPr lvl="0"/>
            <a:r>
              <a:rPr lang="en-AU" sz="3600" dirty="0"/>
              <a:t>And what their customers </a:t>
            </a:r>
            <a:r>
              <a:rPr lang="en-AU" sz="3600" dirty="0" smtClean="0"/>
              <a:t>want</a:t>
            </a:r>
          </a:p>
          <a:p>
            <a:pPr lvl="0"/>
            <a:endParaRPr lang="en-US" sz="3600" dirty="0"/>
          </a:p>
          <a:p>
            <a:r>
              <a:rPr lang="en-AU" sz="3600" dirty="0"/>
              <a:t>Everyone involved in the business must </a:t>
            </a:r>
            <a:r>
              <a:rPr lang="en-AU" sz="3600" b="1" dirty="0"/>
              <a:t>understand </a:t>
            </a:r>
            <a:r>
              <a:rPr lang="en-AU" sz="3600" dirty="0"/>
              <a:t>what the business’ competitive advantage is so that they can work together to sustain it. </a:t>
            </a:r>
            <a:endParaRPr lang="en-US" sz="3600" dirty="0"/>
          </a:p>
          <a:p>
            <a:endParaRPr lang="en-US" dirty="0"/>
          </a:p>
        </p:txBody>
      </p:sp>
    </p:spTree>
    <p:extLst>
      <p:ext uri="{BB962C8B-B14F-4D97-AF65-F5344CB8AC3E}">
        <p14:creationId xmlns:p14="http://schemas.microsoft.com/office/powerpoint/2010/main" val="15722769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Examples of competitive advantage are:</a:t>
            </a:r>
            <a:r>
              <a:rPr lang="en-US" dirty="0"/>
              <a:t/>
            </a:r>
            <a:br>
              <a:rPr lang="en-US" dirty="0"/>
            </a:br>
            <a:endParaRPr lang="en-US" dirty="0"/>
          </a:p>
        </p:txBody>
      </p:sp>
      <p:sp>
        <p:nvSpPr>
          <p:cNvPr id="3" name="Content Placeholder 2"/>
          <p:cNvSpPr>
            <a:spLocks noGrp="1"/>
          </p:cNvSpPr>
          <p:nvPr>
            <p:ph idx="1"/>
          </p:nvPr>
        </p:nvSpPr>
        <p:spPr>
          <a:xfrm>
            <a:off x="685800" y="1712259"/>
            <a:ext cx="5446059" cy="4024125"/>
          </a:xfrm>
        </p:spPr>
        <p:txBody>
          <a:bodyPr/>
          <a:lstStyle/>
          <a:p>
            <a:pPr lvl="0"/>
            <a:r>
              <a:rPr lang="en-AU" sz="3600" b="1" dirty="0"/>
              <a:t>Price/cost strategies</a:t>
            </a:r>
            <a:endParaRPr lang="en-US" sz="1800" dirty="0"/>
          </a:p>
          <a:p>
            <a:pPr lvl="1"/>
            <a:r>
              <a:rPr lang="en-AU" sz="3200" dirty="0"/>
              <a:t>Business must be serious in wanting to be the leader within its industry</a:t>
            </a:r>
            <a:endParaRPr lang="en-US" sz="1600" dirty="0"/>
          </a:p>
          <a:p>
            <a:pPr lvl="1"/>
            <a:r>
              <a:rPr lang="en-AU" sz="3200" dirty="0"/>
              <a:t>Can be achieved in a number of ways</a:t>
            </a:r>
            <a:endParaRPr lang="en-US" sz="1600" dirty="0"/>
          </a:p>
          <a:p>
            <a:endParaRPr lang="en-US" dirty="0"/>
          </a:p>
        </p:txBody>
      </p:sp>
      <p:graphicFrame>
        <p:nvGraphicFramePr>
          <p:cNvPr id="4" name="Diagram 3"/>
          <p:cNvGraphicFramePr/>
          <p:nvPr>
            <p:extLst>
              <p:ext uri="{D42A27DB-BD31-4B8C-83A1-F6EECF244321}">
                <p14:modId xmlns:p14="http://schemas.microsoft.com/office/powerpoint/2010/main" val="2142757034"/>
              </p:ext>
            </p:extLst>
          </p:nvPr>
        </p:nvGraphicFramePr>
        <p:xfrm>
          <a:off x="4858870" y="1712259"/>
          <a:ext cx="7584141" cy="48857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9959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38299904"/>
              </p:ext>
            </p:extLst>
          </p:nvPr>
        </p:nvGraphicFramePr>
        <p:xfrm>
          <a:off x="685800" y="2193925"/>
          <a:ext cx="10820400" cy="4024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60000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Efficiency of Operation</a:t>
            </a:r>
            <a:r>
              <a:rPr lang="en-US" dirty="0"/>
              <a:t/>
            </a:r>
            <a:br>
              <a:rPr lang="en-US" dirty="0"/>
            </a:br>
            <a:endParaRPr lang="en-US" dirty="0"/>
          </a:p>
        </p:txBody>
      </p:sp>
      <p:sp>
        <p:nvSpPr>
          <p:cNvPr id="3" name="Content Placeholder 2"/>
          <p:cNvSpPr>
            <a:spLocks noGrp="1"/>
          </p:cNvSpPr>
          <p:nvPr>
            <p:ph idx="1"/>
          </p:nvPr>
        </p:nvSpPr>
        <p:spPr>
          <a:xfrm>
            <a:off x="685800" y="2194560"/>
            <a:ext cx="10820400" cy="4385534"/>
          </a:xfrm>
        </p:spPr>
        <p:txBody>
          <a:bodyPr>
            <a:normAutofit lnSpcReduction="10000"/>
          </a:bodyPr>
          <a:lstStyle/>
          <a:p>
            <a:r>
              <a:rPr lang="en-AU" sz="3200" dirty="0"/>
              <a:t>Streamline production processes </a:t>
            </a:r>
            <a:r>
              <a:rPr lang="en-AU" sz="3200" dirty="0" err="1"/>
              <a:t>ie</a:t>
            </a:r>
            <a:r>
              <a:rPr lang="en-AU" sz="3200" dirty="0"/>
              <a:t>. Use machines or specialise labour into certain </a:t>
            </a:r>
            <a:r>
              <a:rPr lang="en-AU" sz="3200" dirty="0" smtClean="0"/>
              <a:t>tasks</a:t>
            </a:r>
          </a:p>
          <a:p>
            <a:endParaRPr lang="en-US" sz="3200" dirty="0"/>
          </a:p>
          <a:p>
            <a:r>
              <a:rPr lang="en-AU" sz="3200" b="1" dirty="0"/>
              <a:t>Economies of scale</a:t>
            </a:r>
            <a:endParaRPr lang="en-US" sz="3200" dirty="0"/>
          </a:p>
          <a:p>
            <a:pPr lvl="0"/>
            <a:r>
              <a:rPr lang="en-AU" sz="3200" dirty="0"/>
              <a:t>Cost advantage</a:t>
            </a:r>
            <a:endParaRPr lang="en-US" sz="3200" dirty="0"/>
          </a:p>
          <a:p>
            <a:pPr lvl="0"/>
            <a:r>
              <a:rPr lang="en-AU" sz="3200" dirty="0"/>
              <a:t>More inputs you buy the cheaper per unit they become</a:t>
            </a:r>
            <a:endParaRPr lang="en-US" sz="3200" dirty="0"/>
          </a:p>
          <a:p>
            <a:pPr lvl="0"/>
            <a:r>
              <a:rPr lang="en-AU" sz="3200" dirty="0"/>
              <a:t>Businesses need to reduce cost of inputs and increase level of outputs</a:t>
            </a:r>
            <a:endParaRPr lang="en-US" sz="3200" dirty="0"/>
          </a:p>
          <a:p>
            <a:endParaRPr lang="en-US" dirty="0"/>
          </a:p>
        </p:txBody>
      </p:sp>
    </p:spTree>
    <p:extLst>
      <p:ext uri="{BB962C8B-B14F-4D97-AF65-F5344CB8AC3E}">
        <p14:creationId xmlns:p14="http://schemas.microsoft.com/office/powerpoint/2010/main" val="8411483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Low-Cost Labour</a:t>
            </a:r>
            <a:r>
              <a:rPr lang="en-US" dirty="0"/>
              <a:t/>
            </a:r>
            <a:br>
              <a:rPr lang="en-US" dirty="0"/>
            </a:br>
            <a:endParaRPr lang="en-US" dirty="0"/>
          </a:p>
        </p:txBody>
      </p:sp>
      <p:sp>
        <p:nvSpPr>
          <p:cNvPr id="3" name="Content Placeholder 2"/>
          <p:cNvSpPr>
            <a:spLocks noGrp="1"/>
          </p:cNvSpPr>
          <p:nvPr>
            <p:ph idx="1"/>
          </p:nvPr>
        </p:nvSpPr>
        <p:spPr/>
        <p:txBody>
          <a:bodyPr>
            <a:noAutofit/>
          </a:bodyPr>
          <a:lstStyle/>
          <a:p>
            <a:pPr lvl="0"/>
            <a:r>
              <a:rPr lang="en-AU" sz="3600" dirty="0"/>
              <a:t>Decrease size of workforce</a:t>
            </a:r>
            <a:endParaRPr lang="en-US" sz="3600" dirty="0"/>
          </a:p>
          <a:p>
            <a:pPr lvl="0"/>
            <a:r>
              <a:rPr lang="en-AU" sz="3600" dirty="0"/>
              <a:t>Use machinery where possible instead of people</a:t>
            </a:r>
            <a:endParaRPr lang="en-US" sz="3600" dirty="0"/>
          </a:p>
          <a:p>
            <a:pPr lvl="0"/>
            <a:r>
              <a:rPr lang="en-AU" sz="3600" dirty="0"/>
              <a:t>Australia has a high labour cost component</a:t>
            </a:r>
            <a:endParaRPr lang="en-US" sz="3600" dirty="0"/>
          </a:p>
          <a:p>
            <a:pPr lvl="0"/>
            <a:r>
              <a:rPr lang="en-AU" sz="3600" dirty="0"/>
              <a:t>Often Australian businesses will transfer their manufacturing off-shore to places such as China where labour is cheap </a:t>
            </a:r>
            <a:r>
              <a:rPr lang="en-AU" sz="3600" dirty="0" err="1"/>
              <a:t>Eg</a:t>
            </a:r>
            <a:r>
              <a:rPr lang="en-AU" sz="3600" dirty="0"/>
              <a:t> Pacific Brands [Bonds 2009]</a:t>
            </a:r>
            <a:endParaRPr lang="en-US" sz="3600" dirty="0"/>
          </a:p>
          <a:p>
            <a:endParaRPr lang="en-US" sz="3600" dirty="0"/>
          </a:p>
        </p:txBody>
      </p:sp>
    </p:spTree>
    <p:extLst>
      <p:ext uri="{BB962C8B-B14F-4D97-AF65-F5344CB8AC3E}">
        <p14:creationId xmlns:p14="http://schemas.microsoft.com/office/powerpoint/2010/main" val="6534688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Technology</a:t>
            </a:r>
            <a:r>
              <a:rPr lang="en-US" dirty="0"/>
              <a:t/>
            </a:r>
            <a:br>
              <a:rPr lang="en-US" dirty="0"/>
            </a:br>
            <a:endParaRPr lang="en-US" dirty="0"/>
          </a:p>
        </p:txBody>
      </p:sp>
      <p:sp>
        <p:nvSpPr>
          <p:cNvPr id="3" name="Content Placeholder 2"/>
          <p:cNvSpPr>
            <a:spLocks noGrp="1"/>
          </p:cNvSpPr>
          <p:nvPr>
            <p:ph idx="1"/>
          </p:nvPr>
        </p:nvSpPr>
        <p:spPr/>
        <p:txBody>
          <a:bodyPr/>
          <a:lstStyle/>
          <a:p>
            <a:pPr lvl="0"/>
            <a:r>
              <a:rPr lang="en-AU" sz="3200" dirty="0"/>
              <a:t>Use machinery/ computer/ robots to improve efficiency &amp; production </a:t>
            </a:r>
            <a:r>
              <a:rPr lang="en-AU" sz="3200" dirty="0" err="1"/>
              <a:t>eg</a:t>
            </a:r>
            <a:r>
              <a:rPr lang="en-AU" sz="3200" dirty="0"/>
              <a:t> the car industry where people have been replaced by </a:t>
            </a:r>
            <a:r>
              <a:rPr lang="en-AU" sz="3200" dirty="0" smtClean="0"/>
              <a:t>robots</a:t>
            </a:r>
          </a:p>
          <a:p>
            <a:pPr lvl="0"/>
            <a:endParaRPr lang="en-US" sz="3200" dirty="0"/>
          </a:p>
          <a:p>
            <a:r>
              <a:rPr lang="en-AU" sz="3200" dirty="0"/>
              <a:t>All of these changes are subtle in the service industries where computerisation of client data occurs or people are encouraged to use email or the Internet.</a:t>
            </a:r>
            <a:endParaRPr lang="en-US" sz="3200" dirty="0"/>
          </a:p>
          <a:p>
            <a:endParaRPr lang="en-US" dirty="0"/>
          </a:p>
        </p:txBody>
      </p:sp>
    </p:spTree>
    <p:extLst>
      <p:ext uri="{BB962C8B-B14F-4D97-AF65-F5344CB8AC3E}">
        <p14:creationId xmlns:p14="http://schemas.microsoft.com/office/powerpoint/2010/main" val="17893661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8882" y="896472"/>
            <a:ext cx="10820400" cy="5447720"/>
          </a:xfrm>
        </p:spPr>
        <p:txBody>
          <a:bodyPr/>
          <a:lstStyle/>
          <a:p>
            <a:pPr lvl="0"/>
            <a:r>
              <a:rPr lang="en-AU" sz="3600" b="1" dirty="0"/>
              <a:t>Differentiation Strategy</a:t>
            </a:r>
            <a:endParaRPr lang="en-US" sz="3600" dirty="0"/>
          </a:p>
          <a:p>
            <a:pPr lvl="0"/>
            <a:r>
              <a:rPr lang="en-AU" sz="3600" dirty="0"/>
              <a:t>Offer customers something that is not already offered by your competitors </a:t>
            </a:r>
            <a:r>
              <a:rPr lang="en-AU" sz="3600" dirty="0" err="1"/>
              <a:t>eg</a:t>
            </a:r>
            <a:r>
              <a:rPr lang="en-AU" sz="3600" dirty="0"/>
              <a:t> </a:t>
            </a:r>
            <a:r>
              <a:rPr lang="en-AU" sz="3600" dirty="0" err="1"/>
              <a:t>Woolies</a:t>
            </a:r>
            <a:r>
              <a:rPr lang="en-AU" sz="3600" dirty="0"/>
              <a:t> – the fresh food people</a:t>
            </a:r>
            <a:endParaRPr lang="en-US" sz="3600" dirty="0"/>
          </a:p>
          <a:p>
            <a:pPr lvl="0"/>
            <a:r>
              <a:rPr lang="en-AU" sz="3600" dirty="0"/>
              <a:t>Use a celebrity to promote the product/service</a:t>
            </a:r>
            <a:endParaRPr lang="en-US" sz="3600" dirty="0"/>
          </a:p>
          <a:p>
            <a:pPr lvl="0"/>
            <a:r>
              <a:rPr lang="en-AU" sz="3600" dirty="0"/>
              <a:t>Problem with this is rivals will try to copy</a:t>
            </a:r>
            <a:endParaRPr lang="en-US" sz="3600" dirty="0"/>
          </a:p>
          <a:p>
            <a:endParaRPr lang="en-US" dirty="0"/>
          </a:p>
        </p:txBody>
      </p:sp>
    </p:spTree>
    <p:extLst>
      <p:ext uri="{BB962C8B-B14F-4D97-AF65-F5344CB8AC3E}">
        <p14:creationId xmlns:p14="http://schemas.microsoft.com/office/powerpoint/2010/main" val="19090029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AU" sz="3600" b="1" dirty="0"/>
              <a:t>Long term success</a:t>
            </a:r>
            <a:endParaRPr lang="en-US" sz="3600" dirty="0"/>
          </a:p>
          <a:p>
            <a:pPr lvl="0"/>
            <a:r>
              <a:rPr lang="en-AU" sz="3600" dirty="0"/>
              <a:t>Hard to keep sustaining your competitive advantage</a:t>
            </a:r>
            <a:endParaRPr lang="en-US" sz="3600" dirty="0"/>
          </a:p>
          <a:p>
            <a:pPr lvl="0"/>
            <a:r>
              <a:rPr lang="en-AU" sz="3600" dirty="0"/>
              <a:t>Business’ practices have to be flexible &amp; dynamic – keeping up with changes in the industry</a:t>
            </a:r>
            <a:endParaRPr lang="en-US" sz="3600" dirty="0"/>
          </a:p>
          <a:p>
            <a:endParaRPr lang="en-US" dirty="0"/>
          </a:p>
        </p:txBody>
      </p:sp>
    </p:spTree>
    <p:extLst>
      <p:ext uri="{BB962C8B-B14F-4D97-AF65-F5344CB8AC3E}">
        <p14:creationId xmlns:p14="http://schemas.microsoft.com/office/powerpoint/2010/main" val="1592594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AU" sz="4000" dirty="0"/>
              <a:t>This can be achieved by:</a:t>
            </a:r>
            <a:endParaRPr lang="en-US" sz="4000" dirty="0"/>
          </a:p>
          <a:p>
            <a:pPr lvl="0"/>
            <a:r>
              <a:rPr lang="en-AU" sz="4000" dirty="0"/>
              <a:t>Research &amp; development</a:t>
            </a:r>
            <a:endParaRPr lang="en-US" sz="4000" dirty="0"/>
          </a:p>
          <a:p>
            <a:pPr lvl="0"/>
            <a:r>
              <a:rPr lang="en-AU" sz="4000" dirty="0"/>
              <a:t>Patents &amp; copyrights</a:t>
            </a:r>
            <a:endParaRPr lang="en-US" sz="4000" dirty="0"/>
          </a:p>
          <a:p>
            <a:pPr lvl="0"/>
            <a:r>
              <a:rPr lang="en-AU" sz="4000" dirty="0"/>
              <a:t>Exclusive contracts</a:t>
            </a:r>
            <a:endParaRPr lang="en-US" sz="4000" dirty="0"/>
          </a:p>
          <a:p>
            <a:pPr lvl="0"/>
            <a:r>
              <a:rPr lang="en-AU" sz="4000" dirty="0"/>
              <a:t>Lobbying to limit foreign competition</a:t>
            </a:r>
            <a:endParaRPr lang="en-US" sz="4000" dirty="0"/>
          </a:p>
        </p:txBody>
      </p:sp>
    </p:spTree>
    <p:extLst>
      <p:ext uri="{BB962C8B-B14F-4D97-AF65-F5344CB8AC3E}">
        <p14:creationId xmlns:p14="http://schemas.microsoft.com/office/powerpoint/2010/main" val="11727555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AU" sz="3600" dirty="0"/>
              <a:t>It is the owner/manager’s job to be aware of what is going on in the business environment – the issues that may affect their business. </a:t>
            </a:r>
            <a:endParaRPr lang="en-AU" sz="3600" dirty="0" smtClean="0"/>
          </a:p>
          <a:p>
            <a:endParaRPr lang="en-AU" sz="3600" dirty="0"/>
          </a:p>
          <a:p>
            <a:r>
              <a:rPr lang="en-AU" sz="3600" dirty="0" smtClean="0"/>
              <a:t>They </a:t>
            </a:r>
            <a:r>
              <a:rPr lang="en-AU" sz="3600" dirty="0"/>
              <a:t>must be able to predict change &amp; trends and plan for these changes.</a:t>
            </a:r>
            <a:endParaRPr lang="en-US" sz="3600" dirty="0"/>
          </a:p>
          <a:p>
            <a:endParaRPr lang="en-US" dirty="0"/>
          </a:p>
        </p:txBody>
      </p:sp>
    </p:spTree>
    <p:extLst>
      <p:ext uri="{BB962C8B-B14F-4D97-AF65-F5344CB8AC3E}">
        <p14:creationId xmlns:p14="http://schemas.microsoft.com/office/powerpoint/2010/main" val="18203884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Over-extension</a:t>
            </a:r>
            <a:r>
              <a:rPr lang="en-US" dirty="0"/>
              <a:t/>
            </a:r>
            <a:br>
              <a:rPr lang="en-US" dirty="0"/>
            </a:br>
            <a:endParaRPr lang="en-US" dirty="0"/>
          </a:p>
        </p:txBody>
      </p:sp>
      <p:sp>
        <p:nvSpPr>
          <p:cNvPr id="3" name="Content Placeholder 2"/>
          <p:cNvSpPr>
            <a:spLocks noGrp="1"/>
          </p:cNvSpPr>
          <p:nvPr>
            <p:ph idx="1"/>
          </p:nvPr>
        </p:nvSpPr>
        <p:spPr/>
        <p:txBody>
          <a:bodyPr/>
          <a:lstStyle/>
          <a:p>
            <a:pPr lvl="0"/>
            <a:r>
              <a:rPr lang="en-AU" sz="4000" dirty="0"/>
              <a:t>Means biting off more than you can chew</a:t>
            </a:r>
            <a:endParaRPr lang="en-US" sz="4000" dirty="0"/>
          </a:p>
          <a:p>
            <a:pPr lvl="0"/>
            <a:r>
              <a:rPr lang="en-AU" sz="4000" dirty="0"/>
              <a:t>Occurs in a number of areas within the business</a:t>
            </a:r>
            <a:endParaRPr lang="en-US" sz="4000" dirty="0"/>
          </a:p>
          <a:p>
            <a:pPr lvl="0"/>
            <a:r>
              <a:rPr lang="en-AU" sz="4000" dirty="0"/>
              <a:t>Can cause business failure</a:t>
            </a:r>
            <a:endParaRPr lang="en-US" sz="4000" dirty="0"/>
          </a:p>
          <a:p>
            <a:pPr lvl="0"/>
            <a:r>
              <a:rPr lang="en-AU" sz="4000" dirty="0"/>
              <a:t>Businesses should start small and build up</a:t>
            </a:r>
            <a:endParaRPr lang="en-US" sz="4000" dirty="0"/>
          </a:p>
          <a:p>
            <a:endParaRPr lang="en-US" dirty="0"/>
          </a:p>
        </p:txBody>
      </p:sp>
    </p:spTree>
    <p:extLst>
      <p:ext uri="{BB962C8B-B14F-4D97-AF65-F5344CB8AC3E}">
        <p14:creationId xmlns:p14="http://schemas.microsoft.com/office/powerpoint/2010/main" val="6548873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Causes of </a:t>
            </a:r>
            <a:r>
              <a:rPr lang="en-AU" b="1" dirty="0" smtClean="0"/>
              <a:t>overextension</a:t>
            </a:r>
            <a:endParaRPr lang="en-US" dirty="0"/>
          </a:p>
        </p:txBody>
      </p:sp>
      <p:sp>
        <p:nvSpPr>
          <p:cNvPr id="3" name="Content Placeholder 2"/>
          <p:cNvSpPr>
            <a:spLocks noGrp="1"/>
          </p:cNvSpPr>
          <p:nvPr>
            <p:ph idx="1"/>
          </p:nvPr>
        </p:nvSpPr>
        <p:spPr/>
        <p:txBody>
          <a:bodyPr>
            <a:normAutofit/>
          </a:bodyPr>
          <a:lstStyle/>
          <a:p>
            <a:pPr lvl="0"/>
            <a:r>
              <a:rPr lang="en-AU" sz="3200" dirty="0"/>
              <a:t>Holding more stock/inventory than necessary</a:t>
            </a:r>
            <a:endParaRPr lang="en-US" sz="3200" dirty="0"/>
          </a:p>
          <a:p>
            <a:pPr lvl="0"/>
            <a:r>
              <a:rPr lang="en-AU" sz="3200" dirty="0"/>
              <a:t>Investing too much money in machinery &amp; equipment</a:t>
            </a:r>
            <a:endParaRPr lang="en-US" sz="3200" dirty="0"/>
          </a:p>
          <a:p>
            <a:pPr lvl="0"/>
            <a:r>
              <a:rPr lang="en-AU" sz="3200" dirty="0"/>
              <a:t>Maintaining too high a level of staff</a:t>
            </a:r>
            <a:endParaRPr lang="en-US" sz="3200" dirty="0"/>
          </a:p>
          <a:p>
            <a:pPr lvl="0"/>
            <a:r>
              <a:rPr lang="en-AU" sz="3200" dirty="0"/>
              <a:t>Borrowing too much to start off with</a:t>
            </a:r>
            <a:endParaRPr lang="en-US" sz="3200" dirty="0"/>
          </a:p>
          <a:p>
            <a:pPr lvl="0"/>
            <a:r>
              <a:rPr lang="en-AU" sz="3200" dirty="0"/>
              <a:t>Failing to collect money owing</a:t>
            </a:r>
            <a:endParaRPr lang="en-US" sz="3200" dirty="0"/>
          </a:p>
          <a:p>
            <a:pPr lvl="0"/>
            <a:r>
              <a:rPr lang="en-AU" sz="3200" dirty="0"/>
              <a:t>Excessive drawings for living expenses </a:t>
            </a:r>
            <a:r>
              <a:rPr lang="en-AU" sz="3200" dirty="0" err="1"/>
              <a:t>etc</a:t>
            </a:r>
            <a:endParaRPr lang="en-US" sz="3200" dirty="0"/>
          </a:p>
        </p:txBody>
      </p:sp>
    </p:spTree>
    <p:extLst>
      <p:ext uri="{BB962C8B-B14F-4D97-AF65-F5344CB8AC3E}">
        <p14:creationId xmlns:p14="http://schemas.microsoft.com/office/powerpoint/2010/main" val="9373701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Tips for avoiding over-extension</a:t>
            </a:r>
            <a:endParaRPr lang="en-US" dirty="0"/>
          </a:p>
        </p:txBody>
      </p:sp>
      <p:sp>
        <p:nvSpPr>
          <p:cNvPr id="3" name="Content Placeholder 2"/>
          <p:cNvSpPr>
            <a:spLocks noGrp="1"/>
          </p:cNvSpPr>
          <p:nvPr>
            <p:ph idx="1"/>
          </p:nvPr>
        </p:nvSpPr>
        <p:spPr/>
        <p:txBody>
          <a:bodyPr>
            <a:normAutofit/>
          </a:bodyPr>
          <a:lstStyle/>
          <a:p>
            <a:pPr lvl="0"/>
            <a:r>
              <a:rPr lang="en-AU" sz="2800" dirty="0"/>
              <a:t>do plans </a:t>
            </a:r>
            <a:r>
              <a:rPr lang="en-AU" sz="2800" dirty="0" err="1"/>
              <a:t>eg</a:t>
            </a:r>
            <a:r>
              <a:rPr lang="en-AU" sz="2800" dirty="0"/>
              <a:t>. cash flow projections, budgets, set goals (financial &amp; personal)</a:t>
            </a:r>
            <a:r>
              <a:rPr lang="en-AU" sz="2800" dirty="0" err="1"/>
              <a:t>etc</a:t>
            </a:r>
            <a:endParaRPr lang="en-US" sz="2800" dirty="0"/>
          </a:p>
          <a:p>
            <a:pPr lvl="0"/>
            <a:r>
              <a:rPr lang="en-AU" sz="2800" dirty="0"/>
              <a:t>avoid over spending on debt finance </a:t>
            </a:r>
            <a:r>
              <a:rPr lang="en-AU" sz="2800" dirty="0" err="1"/>
              <a:t>ie</a:t>
            </a:r>
            <a:r>
              <a:rPr lang="en-AU" sz="2800" dirty="0"/>
              <a:t> don’t borrow more than you can afford from external sources</a:t>
            </a:r>
            <a:endParaRPr lang="en-US" sz="2800" dirty="0"/>
          </a:p>
          <a:p>
            <a:pPr lvl="0"/>
            <a:r>
              <a:rPr lang="en-AU" sz="2800" dirty="0"/>
              <a:t>pay attention to long term financial planning – try and predict what the future holds – watch trends in interest rates etc. look beyond the immediate future</a:t>
            </a:r>
            <a:endParaRPr lang="en-US" sz="2800" dirty="0"/>
          </a:p>
          <a:p>
            <a:pPr lvl="0"/>
            <a:r>
              <a:rPr lang="en-AU" sz="2800" dirty="0"/>
              <a:t>start small and allow the market to determine how quickly the business grows!</a:t>
            </a:r>
            <a:endParaRPr lang="en-US" sz="2800" dirty="0"/>
          </a:p>
        </p:txBody>
      </p:sp>
    </p:spTree>
    <p:extLst>
      <p:ext uri="{BB962C8B-B14F-4D97-AF65-F5344CB8AC3E}">
        <p14:creationId xmlns:p14="http://schemas.microsoft.com/office/powerpoint/2010/main" val="1662739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57176"/>
            <a:ext cx="10820400" cy="5961510"/>
          </a:xfrm>
        </p:spPr>
        <p:txBody>
          <a:bodyPr>
            <a:normAutofit/>
          </a:bodyPr>
          <a:lstStyle/>
          <a:p>
            <a:r>
              <a:rPr lang="en-US" sz="3200" dirty="0"/>
              <a:t>Businesses in Australia may also be classified according to legal structure. </a:t>
            </a:r>
            <a:endParaRPr lang="en-US" sz="3200" dirty="0" smtClean="0"/>
          </a:p>
          <a:p>
            <a:endParaRPr lang="en-US" sz="3200" dirty="0" smtClean="0"/>
          </a:p>
          <a:p>
            <a:r>
              <a:rPr lang="en-US" sz="3200" dirty="0" smtClean="0"/>
              <a:t>These </a:t>
            </a:r>
            <a:r>
              <a:rPr lang="en-US" sz="3200" dirty="0"/>
              <a:t>include unincorporated entities such as</a:t>
            </a:r>
            <a:br>
              <a:rPr lang="en-US" sz="3200" dirty="0"/>
            </a:br>
            <a:r>
              <a:rPr lang="en-US" sz="3200" dirty="0"/>
              <a:t>sole traders and partnerships, as well as incorporated entities such as private companies and public companies, trusts, religious </a:t>
            </a:r>
            <a:r>
              <a:rPr lang="en-US" sz="3200" dirty="0" err="1"/>
              <a:t>organisations</a:t>
            </a:r>
            <a:r>
              <a:rPr lang="en-US" sz="3200" dirty="0"/>
              <a:t>, government-owned businesses and other legal providers of goods and services. </a:t>
            </a:r>
            <a:endParaRPr lang="en-US" sz="3200" dirty="0" smtClean="0"/>
          </a:p>
          <a:p>
            <a:endParaRPr lang="en-US" sz="3200" dirty="0" smtClean="0"/>
          </a:p>
          <a:p>
            <a:r>
              <a:rPr lang="en-US" sz="3200" dirty="0" smtClean="0"/>
              <a:t>Most </a:t>
            </a:r>
            <a:r>
              <a:rPr lang="en-US" sz="3200" dirty="0"/>
              <a:t>small to medium businesses are unincorporated businesses and incorporated private companies</a:t>
            </a:r>
            <a:r>
              <a:rPr lang="en-US" sz="2800" dirty="0"/>
              <a:t>. </a:t>
            </a:r>
          </a:p>
        </p:txBody>
      </p:sp>
    </p:spTree>
    <p:extLst>
      <p:ext uri="{BB962C8B-B14F-4D97-AF65-F5344CB8AC3E}">
        <p14:creationId xmlns:p14="http://schemas.microsoft.com/office/powerpoint/2010/main" val="3952792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u="sng" dirty="0"/>
              <a:t>Other ways businesses can overextend themselves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AU" sz="4000" dirty="0"/>
              <a:t>Businesses can also over extend themselves in terms of stock &amp; staff.</a:t>
            </a:r>
            <a:endParaRPr lang="en-US" sz="4000" dirty="0"/>
          </a:p>
        </p:txBody>
      </p:sp>
    </p:spTree>
    <p:extLst>
      <p:ext uri="{BB962C8B-B14F-4D97-AF65-F5344CB8AC3E}">
        <p14:creationId xmlns:p14="http://schemas.microsoft.com/office/powerpoint/2010/main" val="6384220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u="sng" dirty="0"/>
              <a:t>Stock</a:t>
            </a:r>
            <a:r>
              <a:rPr lang="en-US" dirty="0"/>
              <a:t/>
            </a:r>
            <a:br>
              <a:rPr lang="en-US" dirty="0"/>
            </a:br>
            <a:endParaRPr lang="en-US" dirty="0"/>
          </a:p>
        </p:txBody>
      </p:sp>
      <p:sp>
        <p:nvSpPr>
          <p:cNvPr id="3" name="Content Placeholder 2"/>
          <p:cNvSpPr>
            <a:spLocks noGrp="1"/>
          </p:cNvSpPr>
          <p:nvPr>
            <p:ph idx="1"/>
          </p:nvPr>
        </p:nvSpPr>
        <p:spPr/>
        <p:txBody>
          <a:bodyPr/>
          <a:lstStyle/>
          <a:p>
            <a:pPr lvl="0"/>
            <a:r>
              <a:rPr lang="en-AU" sz="3200" dirty="0"/>
              <a:t>this is where there is too much money tied up in goods or raw materials</a:t>
            </a:r>
            <a:endParaRPr lang="en-US" sz="3200" dirty="0"/>
          </a:p>
          <a:p>
            <a:pPr lvl="0"/>
            <a:r>
              <a:rPr lang="en-AU" sz="3200" dirty="0"/>
              <a:t>stock can be termed unrealised sales </a:t>
            </a:r>
            <a:endParaRPr lang="en-US" sz="3200" dirty="0"/>
          </a:p>
          <a:p>
            <a:pPr lvl="0"/>
            <a:r>
              <a:rPr lang="en-AU" sz="3200" dirty="0"/>
              <a:t>businesses should avoid stock piling, keep limited stock/supplies and order on a regular basis</a:t>
            </a:r>
            <a:endParaRPr lang="en-US" sz="3200" dirty="0"/>
          </a:p>
          <a:p>
            <a:pPr lvl="0"/>
            <a:r>
              <a:rPr lang="en-AU" sz="3200" dirty="0"/>
              <a:t>they can employ the Just-in-time method of inventory control – only order as they need it</a:t>
            </a:r>
            <a:endParaRPr lang="en-US" sz="3200" dirty="0"/>
          </a:p>
          <a:p>
            <a:endParaRPr lang="en-US" dirty="0"/>
          </a:p>
        </p:txBody>
      </p:sp>
    </p:spTree>
    <p:extLst>
      <p:ext uri="{BB962C8B-B14F-4D97-AF65-F5344CB8AC3E}">
        <p14:creationId xmlns:p14="http://schemas.microsoft.com/office/powerpoint/2010/main" val="9957068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u="sng" dirty="0"/>
              <a:t>Staff</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r>
              <a:rPr lang="en-AU" sz="3600" dirty="0"/>
              <a:t>can be caused by poor job allocation, being over optimistic about future sales, poor staffing choices</a:t>
            </a:r>
            <a:endParaRPr lang="en-US" sz="1800" dirty="0"/>
          </a:p>
          <a:p>
            <a:pPr lvl="0"/>
            <a:r>
              <a:rPr lang="en-AU" sz="3600" dirty="0"/>
              <a:t>possible solutions include:</a:t>
            </a:r>
            <a:endParaRPr lang="en-US" sz="1800" dirty="0"/>
          </a:p>
          <a:p>
            <a:pPr lvl="1"/>
            <a:r>
              <a:rPr lang="en-AU" sz="3200" dirty="0"/>
              <a:t>outsourcing</a:t>
            </a:r>
            <a:endParaRPr lang="en-US" sz="1600" dirty="0"/>
          </a:p>
          <a:p>
            <a:pPr lvl="1"/>
            <a:r>
              <a:rPr lang="en-AU" sz="3200" dirty="0"/>
              <a:t>re-doing job descriptions</a:t>
            </a:r>
            <a:endParaRPr lang="en-US" sz="1600" dirty="0"/>
          </a:p>
          <a:p>
            <a:pPr lvl="1"/>
            <a:r>
              <a:rPr lang="en-AU" sz="3200" dirty="0"/>
              <a:t>using more technology/machinery</a:t>
            </a:r>
            <a:endParaRPr lang="en-US" sz="1600" dirty="0"/>
          </a:p>
        </p:txBody>
      </p:sp>
    </p:spTree>
    <p:extLst>
      <p:ext uri="{BB962C8B-B14F-4D97-AF65-F5344CB8AC3E}">
        <p14:creationId xmlns:p14="http://schemas.microsoft.com/office/powerpoint/2010/main" val="2986252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u="sng" dirty="0"/>
              <a:t>Using Technology</a:t>
            </a:r>
            <a:endParaRPr lang="en-US" dirty="0"/>
          </a:p>
        </p:txBody>
      </p:sp>
      <p:sp>
        <p:nvSpPr>
          <p:cNvPr id="3" name="Content Placeholder 2"/>
          <p:cNvSpPr>
            <a:spLocks noGrp="1"/>
          </p:cNvSpPr>
          <p:nvPr>
            <p:ph idx="1"/>
          </p:nvPr>
        </p:nvSpPr>
        <p:spPr/>
        <p:txBody>
          <a:bodyPr>
            <a:normAutofit fontScale="92500" lnSpcReduction="10000"/>
          </a:bodyPr>
          <a:lstStyle/>
          <a:p>
            <a:r>
              <a:rPr lang="en-AU" dirty="0"/>
              <a:t>Technology is the tools, knowledge and equipment that help a business to make things and get tasks done</a:t>
            </a:r>
            <a:endParaRPr lang="en-US" dirty="0"/>
          </a:p>
          <a:p>
            <a:r>
              <a:rPr lang="en-AU" b="1" dirty="0"/>
              <a:t>Examples</a:t>
            </a:r>
            <a:endParaRPr lang="en-US" dirty="0"/>
          </a:p>
          <a:p>
            <a:pPr lvl="0"/>
            <a:r>
              <a:rPr lang="en-AU" dirty="0"/>
              <a:t>CAD/CAM</a:t>
            </a:r>
            <a:endParaRPr lang="en-US" dirty="0"/>
          </a:p>
          <a:p>
            <a:pPr lvl="0"/>
            <a:r>
              <a:rPr lang="en-AU" dirty="0"/>
              <a:t>Robotics</a:t>
            </a:r>
            <a:endParaRPr lang="en-US" dirty="0"/>
          </a:p>
          <a:p>
            <a:pPr lvl="0"/>
            <a:r>
              <a:rPr lang="en-AU" dirty="0"/>
              <a:t>Computerised inventories/material handling/ ordering &amp; scheduling</a:t>
            </a:r>
            <a:endParaRPr lang="en-US" dirty="0"/>
          </a:p>
          <a:p>
            <a:pPr lvl="0"/>
            <a:r>
              <a:rPr lang="en-AU" dirty="0"/>
              <a:t>Digital cameras</a:t>
            </a:r>
            <a:endParaRPr lang="en-US" dirty="0"/>
          </a:p>
          <a:p>
            <a:pPr lvl="0"/>
            <a:r>
              <a:rPr lang="en-AU" dirty="0"/>
              <a:t>Scanners/printers</a:t>
            </a:r>
            <a:endParaRPr lang="en-US" dirty="0"/>
          </a:p>
          <a:p>
            <a:pPr lvl="0"/>
            <a:r>
              <a:rPr lang="en-AU" dirty="0"/>
              <a:t>EFTPOS</a:t>
            </a:r>
            <a:endParaRPr lang="en-US" dirty="0"/>
          </a:p>
          <a:p>
            <a:pPr lvl="0"/>
            <a:r>
              <a:rPr lang="en-AU" dirty="0"/>
              <a:t>Internet</a:t>
            </a:r>
            <a:endParaRPr lang="en-US" dirty="0"/>
          </a:p>
          <a:p>
            <a:pPr lvl="0"/>
            <a:r>
              <a:rPr lang="en-AU" dirty="0"/>
              <a:t>MYOB – accounting systems</a:t>
            </a:r>
            <a:endParaRPr lang="en-US" dirty="0"/>
          </a:p>
        </p:txBody>
      </p:sp>
    </p:spTree>
    <p:extLst>
      <p:ext uri="{BB962C8B-B14F-4D97-AF65-F5344CB8AC3E}">
        <p14:creationId xmlns:p14="http://schemas.microsoft.com/office/powerpoint/2010/main" val="10705753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04048"/>
            <a:ext cx="10820400" cy="5214638"/>
          </a:xfrm>
        </p:spPr>
        <p:txBody>
          <a:bodyPr>
            <a:normAutofit/>
          </a:bodyPr>
          <a:lstStyle/>
          <a:p>
            <a:r>
              <a:rPr lang="en-AU" sz="2800" dirty="0"/>
              <a:t>The key to the use of technology is its integration into the business. </a:t>
            </a:r>
            <a:endParaRPr lang="en-AU" sz="2800" dirty="0" smtClean="0"/>
          </a:p>
          <a:p>
            <a:r>
              <a:rPr lang="en-AU" sz="2800" dirty="0" smtClean="0"/>
              <a:t>Managers </a:t>
            </a:r>
            <a:r>
              <a:rPr lang="en-AU" sz="2800" dirty="0"/>
              <a:t>need to be aware of developments in technology because it is technology that gives the business its </a:t>
            </a:r>
            <a:r>
              <a:rPr lang="en-AU" sz="2800" u="sng" dirty="0"/>
              <a:t>competitive edge</a:t>
            </a:r>
            <a:r>
              <a:rPr lang="en-AU" sz="2800" dirty="0"/>
              <a:t> in many cases. </a:t>
            </a:r>
            <a:endParaRPr lang="en-AU" sz="2800" dirty="0" smtClean="0"/>
          </a:p>
          <a:p>
            <a:r>
              <a:rPr lang="en-AU" sz="2800" dirty="0" smtClean="0"/>
              <a:t>Lack </a:t>
            </a:r>
            <a:r>
              <a:rPr lang="en-AU" sz="2800" dirty="0"/>
              <a:t>of awareness of technology may cause the business to become obsolete in a short period of time. </a:t>
            </a:r>
            <a:endParaRPr lang="en-AU" sz="2800" dirty="0" smtClean="0"/>
          </a:p>
          <a:p>
            <a:r>
              <a:rPr lang="en-AU" sz="2800" dirty="0" smtClean="0"/>
              <a:t>Technology </a:t>
            </a:r>
            <a:r>
              <a:rPr lang="en-AU" sz="2800" dirty="0"/>
              <a:t>can also create opportunities in terms of new product and or ways of doing things</a:t>
            </a:r>
            <a:r>
              <a:rPr lang="en-AU" sz="2800" dirty="0" smtClean="0"/>
              <a:t>,</a:t>
            </a:r>
          </a:p>
          <a:p>
            <a:r>
              <a:rPr lang="en-AU" sz="2800" dirty="0" smtClean="0"/>
              <a:t>It </a:t>
            </a:r>
            <a:r>
              <a:rPr lang="en-AU" sz="2800" dirty="0"/>
              <a:t>can also pose a threat to a business because of its costs and the need for T&amp;D.</a:t>
            </a:r>
            <a:endParaRPr lang="en-US" sz="2800" dirty="0"/>
          </a:p>
        </p:txBody>
      </p:sp>
    </p:spTree>
    <p:extLst>
      <p:ext uri="{BB962C8B-B14F-4D97-AF65-F5344CB8AC3E}">
        <p14:creationId xmlns:p14="http://schemas.microsoft.com/office/powerpoint/2010/main" val="200122990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Internet</a:t>
            </a:r>
            <a:r>
              <a:rPr lang="en-US" dirty="0"/>
              <a:t/>
            </a:r>
            <a:br>
              <a:rPr lang="en-US" dirty="0"/>
            </a:br>
            <a:endParaRPr lang="en-US" dirty="0"/>
          </a:p>
        </p:txBody>
      </p:sp>
      <p:sp>
        <p:nvSpPr>
          <p:cNvPr id="3" name="Content Placeholder 2"/>
          <p:cNvSpPr>
            <a:spLocks noGrp="1"/>
          </p:cNvSpPr>
          <p:nvPr>
            <p:ph idx="1"/>
          </p:nvPr>
        </p:nvSpPr>
        <p:spPr>
          <a:xfrm>
            <a:off x="685800" y="1577788"/>
            <a:ext cx="10820400" cy="4640897"/>
          </a:xfrm>
        </p:spPr>
        <p:txBody>
          <a:bodyPr>
            <a:normAutofit/>
          </a:bodyPr>
          <a:lstStyle/>
          <a:p>
            <a:pPr lvl="0"/>
            <a:r>
              <a:rPr lang="en-AU" sz="3200" dirty="0"/>
              <a:t>Revolutionised the way business is done</a:t>
            </a:r>
            <a:endParaRPr lang="en-US" sz="1600" dirty="0"/>
          </a:p>
          <a:p>
            <a:pPr lvl="0"/>
            <a:r>
              <a:rPr lang="en-AU" sz="3200" dirty="0"/>
              <a:t>Increased ease of access to information</a:t>
            </a:r>
            <a:endParaRPr lang="en-US" sz="1600" dirty="0"/>
          </a:p>
          <a:p>
            <a:pPr lvl="0"/>
            <a:r>
              <a:rPr lang="en-AU" sz="3200" dirty="0"/>
              <a:t>Inexpensive way of getting information</a:t>
            </a:r>
            <a:endParaRPr lang="en-US" sz="1600" dirty="0"/>
          </a:p>
          <a:p>
            <a:pPr lvl="0"/>
            <a:r>
              <a:rPr lang="en-AU" sz="3200" dirty="0"/>
              <a:t>Has some disadvantages such as:</a:t>
            </a:r>
            <a:endParaRPr lang="en-US" sz="1600" dirty="0"/>
          </a:p>
          <a:p>
            <a:pPr lvl="1"/>
            <a:r>
              <a:rPr lang="en-AU" sz="2800" dirty="0"/>
              <a:t>Cost – hardware, software, providers</a:t>
            </a:r>
            <a:endParaRPr lang="en-US" sz="1400" dirty="0"/>
          </a:p>
          <a:p>
            <a:pPr lvl="1"/>
            <a:r>
              <a:rPr lang="en-AU" sz="2800" dirty="0"/>
              <a:t>Viruses</a:t>
            </a:r>
            <a:endParaRPr lang="en-US" sz="1400" dirty="0"/>
          </a:p>
          <a:p>
            <a:pPr lvl="1"/>
            <a:r>
              <a:rPr lang="en-AU" sz="2800" dirty="0"/>
              <a:t>slow to operate at times</a:t>
            </a:r>
            <a:endParaRPr lang="en-US" sz="1400" dirty="0"/>
          </a:p>
          <a:p>
            <a:pPr lvl="1"/>
            <a:r>
              <a:rPr lang="en-AU" sz="2800" dirty="0"/>
              <a:t>spam</a:t>
            </a:r>
            <a:endParaRPr lang="en-US" sz="1400" dirty="0"/>
          </a:p>
          <a:p>
            <a:pPr lvl="1"/>
            <a:r>
              <a:rPr lang="en-AU" sz="2800" dirty="0"/>
              <a:t>security of information/finance</a:t>
            </a:r>
            <a:endParaRPr lang="en-US" sz="1400" dirty="0"/>
          </a:p>
        </p:txBody>
      </p:sp>
    </p:spTree>
    <p:extLst>
      <p:ext uri="{BB962C8B-B14F-4D97-AF65-F5344CB8AC3E}">
        <p14:creationId xmlns:p14="http://schemas.microsoft.com/office/powerpoint/2010/main" val="1557892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AU" sz="3600" b="1" dirty="0"/>
              <a:t>e-commerce</a:t>
            </a:r>
            <a:r>
              <a:rPr lang="en-AU" sz="3600" dirty="0"/>
              <a:t> is the buying and selling of goods and services via the Internet. Many small businesses are using this as a way of growing </a:t>
            </a:r>
            <a:r>
              <a:rPr lang="en-AU" sz="3600"/>
              <a:t>their </a:t>
            </a:r>
            <a:r>
              <a:rPr lang="en-AU" sz="3600" smtClean="0"/>
              <a:t>business</a:t>
            </a:r>
          </a:p>
          <a:p>
            <a:pPr lvl="0"/>
            <a:endParaRPr lang="en-US" sz="3600" dirty="0"/>
          </a:p>
          <a:p>
            <a:pPr lvl="0"/>
            <a:r>
              <a:rPr lang="en-AU" sz="3600" b="1" dirty="0"/>
              <a:t>e-business</a:t>
            </a:r>
            <a:r>
              <a:rPr lang="en-AU" sz="3600" dirty="0"/>
              <a:t> is using the Internet to conduct business </a:t>
            </a:r>
            <a:r>
              <a:rPr lang="en-AU" sz="3600" dirty="0" err="1"/>
              <a:t>eg</a:t>
            </a:r>
            <a:r>
              <a:rPr lang="en-AU" sz="3600" dirty="0"/>
              <a:t> buying and selling, marketing, email, </a:t>
            </a:r>
            <a:r>
              <a:rPr lang="en-AU" sz="3600" dirty="0" err="1"/>
              <a:t>BPay</a:t>
            </a:r>
            <a:endParaRPr lang="en-US" sz="3600" dirty="0"/>
          </a:p>
        </p:txBody>
      </p:sp>
    </p:spTree>
    <p:extLst>
      <p:ext uri="{BB962C8B-B14F-4D97-AF65-F5344CB8AC3E}">
        <p14:creationId xmlns:p14="http://schemas.microsoft.com/office/powerpoint/2010/main" val="200681197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lvl="0"/>
            <a:r>
              <a:rPr lang="en-AU" sz="3200" dirty="0"/>
              <a:t>Most businesses cease trading because their owners realise they have run into difficulties. Outline what types of difficulties businesses encounter that could cause them to failure?</a:t>
            </a:r>
            <a:endParaRPr lang="en-US" sz="3200" dirty="0"/>
          </a:p>
          <a:p>
            <a:endParaRPr lang="en-US" dirty="0" smtClean="0"/>
          </a:p>
          <a:p>
            <a:r>
              <a:rPr lang="en-AU" sz="3200" dirty="0"/>
              <a:t>why </a:t>
            </a:r>
            <a:r>
              <a:rPr lang="en-AU" sz="3200" dirty="0" smtClean="0"/>
              <a:t>is a </a:t>
            </a:r>
            <a:r>
              <a:rPr lang="en-AU" sz="3200" dirty="0"/>
              <a:t>business </a:t>
            </a:r>
            <a:r>
              <a:rPr lang="en-AU" sz="3200" dirty="0" smtClean="0"/>
              <a:t>plan </a:t>
            </a:r>
            <a:r>
              <a:rPr lang="en-AU" sz="3200" dirty="0"/>
              <a:t>vital for business </a:t>
            </a:r>
            <a:r>
              <a:rPr lang="en-AU" sz="3200" dirty="0" smtClean="0"/>
              <a:t>success</a:t>
            </a:r>
            <a:r>
              <a:rPr lang="en-US" sz="3200" dirty="0" smtClean="0"/>
              <a:t>?</a:t>
            </a:r>
          </a:p>
          <a:p>
            <a:endParaRPr lang="en-US" sz="3200" dirty="0"/>
          </a:p>
          <a:p>
            <a:pPr lvl="0"/>
            <a:r>
              <a:rPr lang="en-AU" sz="3200" dirty="0"/>
              <a:t>What are the main components of a business plan?</a:t>
            </a:r>
            <a:endParaRPr lang="en-US" sz="3200" dirty="0"/>
          </a:p>
          <a:p>
            <a:endParaRPr lang="en-US" sz="3200" dirty="0"/>
          </a:p>
        </p:txBody>
      </p:sp>
    </p:spTree>
    <p:extLst>
      <p:ext uri="{BB962C8B-B14F-4D97-AF65-F5344CB8AC3E}">
        <p14:creationId xmlns:p14="http://schemas.microsoft.com/office/powerpoint/2010/main" val="392035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t>In each case, they would tend to be closely controlled by the actual owners who manage the business and supply most of the capital to begin the </a:t>
            </a:r>
            <a:r>
              <a:rPr lang="en-US" sz="2800" dirty="0" smtClean="0"/>
              <a:t>business</a:t>
            </a:r>
          </a:p>
          <a:p>
            <a:endParaRPr lang="en-US" sz="2800" dirty="0"/>
          </a:p>
          <a:p>
            <a:r>
              <a:rPr lang="en-US" sz="2800" dirty="0" smtClean="0"/>
              <a:t>The </a:t>
            </a:r>
            <a:r>
              <a:rPr lang="en-US" sz="2800" dirty="0"/>
              <a:t>actual definition used becomes important for legal issues such as the application of unfair dismissal laws and the differing requirements of SMEs, especially small business, as compared to large businesses. </a:t>
            </a:r>
          </a:p>
          <a:p>
            <a:endParaRPr lang="en-US" dirty="0"/>
          </a:p>
        </p:txBody>
      </p:sp>
    </p:spTree>
    <p:extLst>
      <p:ext uri="{BB962C8B-B14F-4D97-AF65-F5344CB8AC3E}">
        <p14:creationId xmlns:p14="http://schemas.microsoft.com/office/powerpoint/2010/main" val="1066077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6823" y="0"/>
            <a:ext cx="8610600" cy="1293028"/>
          </a:xfrm>
        </p:spPr>
        <p:txBody>
          <a:bodyPr/>
          <a:lstStyle/>
          <a:p>
            <a:r>
              <a:rPr lang="en-US" dirty="0" smtClean="0"/>
              <a:t>Role</a:t>
            </a:r>
            <a:endParaRPr lang="en-US" dirty="0"/>
          </a:p>
        </p:txBody>
      </p:sp>
      <p:sp>
        <p:nvSpPr>
          <p:cNvPr id="3" name="Content Placeholder 2"/>
          <p:cNvSpPr>
            <a:spLocks noGrp="1"/>
          </p:cNvSpPr>
          <p:nvPr>
            <p:ph idx="1"/>
          </p:nvPr>
        </p:nvSpPr>
        <p:spPr>
          <a:xfrm>
            <a:off x="685800" y="1011219"/>
            <a:ext cx="10820400" cy="4024125"/>
          </a:xfrm>
        </p:spPr>
        <p:txBody>
          <a:bodyPr/>
          <a:lstStyle/>
          <a:p>
            <a:r>
              <a:rPr lang="en-US" dirty="0" smtClean="0"/>
              <a:t>Small to medium </a:t>
            </a:r>
            <a:r>
              <a:rPr lang="en-US" dirty="0"/>
              <a:t>enterprises (SMEs) operate in many different industries throughout the Australian economy. Current ABS statistics show the following.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5650" y="1933322"/>
            <a:ext cx="8140700" cy="4546600"/>
          </a:xfrm>
          <a:prstGeom prst="rect">
            <a:avLst/>
          </a:prstGeom>
        </p:spPr>
      </p:pic>
    </p:spTree>
    <p:extLst>
      <p:ext uri="{BB962C8B-B14F-4D97-AF65-F5344CB8AC3E}">
        <p14:creationId xmlns:p14="http://schemas.microsoft.com/office/powerpoint/2010/main" val="16178769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17176"/>
            <a:ext cx="10820400" cy="5501509"/>
          </a:xfrm>
        </p:spPr>
        <p:txBody>
          <a:bodyPr>
            <a:normAutofit lnSpcReduction="10000"/>
          </a:bodyPr>
          <a:lstStyle/>
          <a:p>
            <a:r>
              <a:rPr lang="en-US" sz="2400" dirty="0" smtClean="0"/>
              <a:t>SMEs </a:t>
            </a:r>
            <a:r>
              <a:rPr lang="en-US" sz="2400" dirty="0"/>
              <a:t>play a significant role in agriculture, which accounts for 8.4% of all SMEs. </a:t>
            </a:r>
            <a:endParaRPr lang="en-US" sz="2400" dirty="0" smtClean="0"/>
          </a:p>
          <a:p>
            <a:endParaRPr lang="en-US" sz="2400" dirty="0"/>
          </a:p>
          <a:p>
            <a:r>
              <a:rPr lang="en-US" sz="2400" dirty="0" smtClean="0"/>
              <a:t>Fourteen </a:t>
            </a:r>
            <a:r>
              <a:rPr lang="en-US" sz="2400" dirty="0"/>
              <a:t>per cent of all SMEs operate in the </a:t>
            </a:r>
            <a:r>
              <a:rPr lang="en-US" sz="2400" dirty="0" smtClean="0"/>
              <a:t>provision of </a:t>
            </a:r>
            <a:r>
              <a:rPr lang="en-US" sz="2400" dirty="0"/>
              <a:t>service and construction. </a:t>
            </a:r>
            <a:endParaRPr lang="en-US" sz="2400" dirty="0" smtClean="0"/>
          </a:p>
          <a:p>
            <a:endParaRPr lang="en-US" sz="2400" dirty="0"/>
          </a:p>
          <a:p>
            <a:r>
              <a:rPr lang="en-US" sz="2400" dirty="0" smtClean="0"/>
              <a:t>SMEs </a:t>
            </a:r>
            <a:r>
              <a:rPr lang="en-US" sz="2400" dirty="0"/>
              <a:t>actually employ approximately 80% of the people in the construction industry. </a:t>
            </a:r>
            <a:endParaRPr lang="en-US" sz="2400" dirty="0" smtClean="0"/>
          </a:p>
          <a:p>
            <a:endParaRPr lang="en-US" sz="2400" dirty="0"/>
          </a:p>
          <a:p>
            <a:r>
              <a:rPr lang="en-US" sz="2400" dirty="0" smtClean="0"/>
              <a:t>Ten </a:t>
            </a:r>
            <a:r>
              <a:rPr lang="en-US" sz="2400" dirty="0"/>
              <a:t>per cent of all SMEs are in professional, scientific and technical services and retail trade. </a:t>
            </a:r>
            <a:endParaRPr lang="en-US" sz="2400" dirty="0" smtClean="0"/>
          </a:p>
          <a:p>
            <a:endParaRPr lang="en-US" sz="2400" dirty="0"/>
          </a:p>
          <a:p>
            <a:r>
              <a:rPr lang="en-US" sz="2400" dirty="0" smtClean="0"/>
              <a:t>On </a:t>
            </a:r>
            <a:r>
              <a:rPr lang="en-US" sz="2400" dirty="0"/>
              <a:t>the whole, SMEs tend to be businesses that are more </a:t>
            </a:r>
            <a:r>
              <a:rPr lang="en-US" sz="2400" dirty="0" err="1"/>
              <a:t>labour</a:t>
            </a:r>
            <a:r>
              <a:rPr lang="en-US" sz="2400" dirty="0"/>
              <a:t>- intensive than large businesses, which generally require a large investment in equipment. </a:t>
            </a:r>
          </a:p>
          <a:p>
            <a:endParaRPr lang="en-US" dirty="0"/>
          </a:p>
        </p:txBody>
      </p:sp>
    </p:spTree>
    <p:extLst>
      <p:ext uri="{BB962C8B-B14F-4D97-AF65-F5344CB8AC3E}">
        <p14:creationId xmlns:p14="http://schemas.microsoft.com/office/powerpoint/2010/main" val="1738110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1018903"/>
            <a:ext cx="10820400" cy="4024125"/>
          </a:xfrm>
        </p:spPr>
        <p:txBody>
          <a:bodyPr>
            <a:noAutofit/>
          </a:bodyPr>
          <a:lstStyle/>
          <a:p>
            <a:r>
              <a:rPr lang="en-US" sz="3200" dirty="0" smtClean="0"/>
              <a:t>They </a:t>
            </a:r>
            <a:r>
              <a:rPr lang="en-US" sz="3200" dirty="0"/>
              <a:t>are also greatly influenced by the level of economic activity in the Australian economy. </a:t>
            </a:r>
            <a:endParaRPr lang="en-US" sz="3200" dirty="0" smtClean="0"/>
          </a:p>
          <a:p>
            <a:endParaRPr lang="en-US" sz="3200" dirty="0"/>
          </a:p>
          <a:p>
            <a:r>
              <a:rPr lang="en-US" sz="3200" dirty="0" smtClean="0"/>
              <a:t>Increasing </a:t>
            </a:r>
            <a:r>
              <a:rPr lang="en-US" sz="3200" dirty="0"/>
              <a:t>in number in times of expansion or economic upswing and decreasing in times of contraction or downswing. </a:t>
            </a:r>
          </a:p>
          <a:p>
            <a:endParaRPr lang="en-US" sz="3200" dirty="0" smtClean="0"/>
          </a:p>
          <a:p>
            <a:endParaRPr lang="en-US" sz="3200" dirty="0"/>
          </a:p>
          <a:p>
            <a:r>
              <a:rPr lang="en-US" sz="3200" dirty="0" smtClean="0"/>
              <a:t>Together</a:t>
            </a:r>
            <a:r>
              <a:rPr lang="en-US" sz="3200" dirty="0"/>
              <a:t>, SMEs account for about 99.7% of all business in Australia. </a:t>
            </a:r>
          </a:p>
          <a:p>
            <a:endParaRPr lang="en-US" sz="3200" dirty="0"/>
          </a:p>
        </p:txBody>
      </p:sp>
    </p:spTree>
    <p:extLst>
      <p:ext uri="{BB962C8B-B14F-4D97-AF65-F5344CB8AC3E}">
        <p14:creationId xmlns:p14="http://schemas.microsoft.com/office/powerpoint/2010/main" val="1751378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dirty="0"/>
              <a:t>Approximately two-thirds of these businesses have no employees, one-quarter have up to four employees and about one-tenth have between 5 and 19 employees. </a:t>
            </a:r>
            <a:endParaRPr lang="en-US" sz="3200" dirty="0" smtClean="0"/>
          </a:p>
          <a:p>
            <a:endParaRPr lang="en-US" sz="3200" dirty="0"/>
          </a:p>
          <a:p>
            <a:r>
              <a:rPr lang="en-US" sz="3200" dirty="0" smtClean="0"/>
              <a:t>The </a:t>
            </a:r>
            <a:r>
              <a:rPr lang="en-US" sz="3200" dirty="0"/>
              <a:t>majority of these businesses (97%) are </a:t>
            </a:r>
            <a:r>
              <a:rPr lang="en-US" sz="3200" dirty="0" smtClean="0"/>
              <a:t>Australian owned.</a:t>
            </a:r>
            <a:endParaRPr lang="en-US" sz="3200" dirty="0"/>
          </a:p>
          <a:p>
            <a:endParaRPr lang="en-US" dirty="0"/>
          </a:p>
        </p:txBody>
      </p:sp>
    </p:spTree>
    <p:extLst>
      <p:ext uri="{BB962C8B-B14F-4D97-AF65-F5344CB8AC3E}">
        <p14:creationId xmlns:p14="http://schemas.microsoft.com/office/powerpoint/2010/main" val="1155722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134</TotalTime>
  <Words>2062</Words>
  <Application>Microsoft Macintosh PowerPoint</Application>
  <PresentationFormat>Widescreen</PresentationFormat>
  <Paragraphs>256</Paragraphs>
  <Slides>47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Calibri</vt:lpstr>
      <vt:lpstr>Century Gothic</vt:lpstr>
      <vt:lpstr>ＭＳ 明朝</vt:lpstr>
      <vt:lpstr>Times New Roman</vt:lpstr>
      <vt:lpstr>Arial</vt:lpstr>
      <vt:lpstr>Vapor Trail</vt:lpstr>
      <vt:lpstr>Small to medium enterprises     </vt:lpstr>
      <vt:lpstr>definition</vt:lpstr>
      <vt:lpstr>PowerPoint Presentation</vt:lpstr>
      <vt:lpstr>PowerPoint Presentation</vt:lpstr>
      <vt:lpstr>PowerPoint Presentation</vt:lpstr>
      <vt:lpstr>Role</vt:lpstr>
      <vt:lpstr>PowerPoint Presentation</vt:lpstr>
      <vt:lpstr>PowerPoint Presentation</vt:lpstr>
      <vt:lpstr>PowerPoint Presentation</vt:lpstr>
      <vt:lpstr>economic contribution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the information provided in handout 1 to answer the following questions.  </vt:lpstr>
      <vt:lpstr> success and/or failure</vt:lpstr>
      <vt:lpstr>PowerPoint Presentation</vt:lpstr>
      <vt:lpstr>Major reasons why businesses fail</vt:lpstr>
      <vt:lpstr>PowerPoint Presentation</vt:lpstr>
      <vt:lpstr>Risk Management Strategies </vt:lpstr>
      <vt:lpstr>PowerPoint Presentation</vt:lpstr>
      <vt:lpstr>Specific Issues </vt:lpstr>
      <vt:lpstr>Components of a Business Plan </vt:lpstr>
      <vt:lpstr>2. Identifying and sustaining Competitive Advantage </vt:lpstr>
      <vt:lpstr>PowerPoint Presentation</vt:lpstr>
      <vt:lpstr>Examples of competitive advantage are: </vt:lpstr>
      <vt:lpstr>Efficiency of Operation </vt:lpstr>
      <vt:lpstr>Low-Cost Labour </vt:lpstr>
      <vt:lpstr>Technology </vt:lpstr>
      <vt:lpstr>PowerPoint Presentation</vt:lpstr>
      <vt:lpstr>PowerPoint Presentation</vt:lpstr>
      <vt:lpstr>PowerPoint Presentation</vt:lpstr>
      <vt:lpstr>PowerPoint Presentation</vt:lpstr>
      <vt:lpstr>Over-extension </vt:lpstr>
      <vt:lpstr>Causes of overextension</vt:lpstr>
      <vt:lpstr>Tips for avoiding over-extension</vt:lpstr>
      <vt:lpstr>Other ways businesses can overextend themselves </vt:lpstr>
      <vt:lpstr>Stock </vt:lpstr>
      <vt:lpstr>Staff </vt:lpstr>
      <vt:lpstr>Using Technology</vt:lpstr>
      <vt:lpstr>PowerPoint Presentation</vt:lpstr>
      <vt:lpstr>Internet </vt:lpstr>
      <vt:lpstr>PowerPoint Presentation</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Small to medium enterprises     </dc:title>
  <dc:creator>James Doust</dc:creator>
  <cp:lastModifiedBy>James Doust</cp:lastModifiedBy>
  <cp:revision>12</cp:revision>
  <dcterms:created xsi:type="dcterms:W3CDTF">2015-07-30T12:26:06Z</dcterms:created>
  <dcterms:modified xsi:type="dcterms:W3CDTF">2015-08-02T11:17:53Z</dcterms:modified>
</cp:coreProperties>
</file>