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3D06241-6FEC-4EF1-9064-7376EC8EB0D2}" type="datetimeFigureOut">
              <a:rPr lang="en-AU" smtClean="0"/>
              <a:t>14/10/2014</a:t>
            </a:fld>
            <a:endParaRPr lang="en-AU"/>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26FE842-1752-4A8E-9412-AD37EC82C125}"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3D06241-6FEC-4EF1-9064-7376EC8EB0D2}" type="datetimeFigureOut">
              <a:rPr lang="en-AU" smtClean="0"/>
              <a:t>14/10/2014</a:t>
            </a:fld>
            <a:endParaRPr lang="en-AU"/>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AU"/>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26FE842-1752-4A8E-9412-AD37EC82C12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3D06241-6FEC-4EF1-9064-7376EC8EB0D2}" type="datetimeFigureOut">
              <a:rPr lang="en-AU" smtClean="0"/>
              <a:t>14/10/2014</a:t>
            </a:fld>
            <a:endParaRPr lang="en-AU"/>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26FE842-1752-4A8E-9412-AD37EC82C125}"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3D06241-6FEC-4EF1-9064-7376EC8EB0D2}" type="datetimeFigureOut">
              <a:rPr lang="en-AU" smtClean="0"/>
              <a:t>14/10/2014</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D26FE842-1752-4A8E-9412-AD37EC82C12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3D06241-6FEC-4EF1-9064-7376EC8EB0D2}" type="datetimeFigureOut">
              <a:rPr lang="en-AU" smtClean="0"/>
              <a:t>14/10/2014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D26FE842-1752-4A8E-9412-AD37EC82C125}" type="slidenum">
              <a:rPr lang="en-AU" smtClean="0"/>
              <a:t>‹#›</a:t>
            </a:fld>
            <a:endParaRPr lang="en-AU"/>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3D06241-6FEC-4EF1-9064-7376EC8EB0D2}" type="datetimeFigureOut">
              <a:rPr lang="en-AU" smtClean="0"/>
              <a:t>14/10/2014</a:t>
            </a:fld>
            <a:endParaRPr lang="en-AU"/>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26FE842-1752-4A8E-9412-AD37EC82C12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7QWoP6jJG3k" TargetMode="External"/><Relationship Id="rId2" Type="http://schemas.openxmlformats.org/officeDocument/2006/relationships/hyperlink" Target="http://www.youtube.com/watch?v=vMMHNLkn86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Social and Cultural Change</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Social and Cultural </a:t>
            </a:r>
            <a:r>
              <a:rPr lang="en-AU" b="1" dirty="0" smtClean="0"/>
              <a:t>Continuity</a:t>
            </a:r>
            <a:endParaRPr lang="en-AU" dirty="0"/>
          </a:p>
        </p:txBody>
      </p:sp>
      <p:sp>
        <p:nvSpPr>
          <p:cNvPr id="3" name="Content Placeholder 2"/>
          <p:cNvSpPr>
            <a:spLocks noGrp="1"/>
          </p:cNvSpPr>
          <p:nvPr>
            <p:ph idx="1"/>
          </p:nvPr>
        </p:nvSpPr>
        <p:spPr/>
        <p:txBody>
          <a:bodyPr/>
          <a:lstStyle/>
          <a:p>
            <a:pPr lvl="0"/>
            <a:r>
              <a:rPr lang="en-AU" dirty="0"/>
              <a:t>Refers to the understanding that some elements of a society remain primarily as they have </a:t>
            </a:r>
            <a:r>
              <a:rPr lang="en-AU" dirty="0" smtClean="0"/>
              <a:t>been</a:t>
            </a:r>
          </a:p>
          <a:p>
            <a:pPr lvl="0"/>
            <a:endParaRPr lang="en-AU" dirty="0"/>
          </a:p>
          <a:p>
            <a:pPr lvl="0"/>
            <a:r>
              <a:rPr lang="en-AU" dirty="0"/>
              <a:t>Continuity is the concept that even when change is occurring, something is </a:t>
            </a:r>
            <a:r>
              <a:rPr lang="en-AU" dirty="0" smtClean="0"/>
              <a:t>retained</a:t>
            </a:r>
          </a:p>
          <a:p>
            <a:pPr lvl="0"/>
            <a:endParaRPr lang="en-AU" dirty="0"/>
          </a:p>
          <a:p>
            <a:pPr lvl="0"/>
            <a:r>
              <a:rPr lang="en-AU" dirty="0"/>
              <a:t>Continuity can give a society stability</a:t>
            </a:r>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Watch</a:t>
            </a:r>
            <a:endParaRPr lang="en-AU" dirty="0"/>
          </a:p>
        </p:txBody>
      </p:sp>
      <p:sp>
        <p:nvSpPr>
          <p:cNvPr id="3" name="Content Placeholder 2"/>
          <p:cNvSpPr>
            <a:spLocks noGrp="1"/>
          </p:cNvSpPr>
          <p:nvPr>
            <p:ph idx="1"/>
          </p:nvPr>
        </p:nvSpPr>
        <p:spPr/>
        <p:txBody>
          <a:bodyPr/>
          <a:lstStyle/>
          <a:p>
            <a:r>
              <a:rPr lang="en-AU" dirty="0">
                <a:hlinkClick r:id="rId2"/>
              </a:rPr>
              <a:t>http://</a:t>
            </a:r>
            <a:r>
              <a:rPr lang="en-AU" dirty="0" smtClean="0">
                <a:hlinkClick r:id="rId2"/>
              </a:rPr>
              <a:t>www.youtube.com/watch?v=vMMHNLkn868</a:t>
            </a:r>
            <a:endParaRPr lang="en-AU" dirty="0" smtClean="0"/>
          </a:p>
          <a:p>
            <a:r>
              <a:rPr lang="en-AU" dirty="0">
                <a:hlinkClick r:id="rId3"/>
              </a:rPr>
              <a:t>http://</a:t>
            </a:r>
            <a:r>
              <a:rPr lang="en-AU" dirty="0" smtClean="0">
                <a:hlinkClick r:id="rId3"/>
              </a:rPr>
              <a:t>www.youtube.com/watch?v=7QWoP6jJG3k</a:t>
            </a:r>
            <a:endParaRPr lang="en-AU" dirty="0" smtClean="0"/>
          </a:p>
          <a:p>
            <a:endParaRPr lang="en-AU" dirty="0"/>
          </a:p>
        </p:txBody>
      </p:sp>
    </p:spTree>
    <p:extLst>
      <p:ext uri="{BB962C8B-B14F-4D97-AF65-F5344CB8AC3E}">
        <p14:creationId xmlns:p14="http://schemas.microsoft.com/office/powerpoint/2010/main" val="3220066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Understanding Continuity and Change in the Macro World</a:t>
            </a:r>
          </a:p>
        </p:txBody>
      </p:sp>
      <p:sp>
        <p:nvSpPr>
          <p:cNvPr id="3" name="Content Placeholder 2"/>
          <p:cNvSpPr>
            <a:spLocks noGrp="1"/>
          </p:cNvSpPr>
          <p:nvPr>
            <p:ph idx="1"/>
          </p:nvPr>
        </p:nvSpPr>
        <p:spPr>
          <a:xfrm>
            <a:off x="457200" y="2708920"/>
            <a:ext cx="7239000" cy="3746816"/>
          </a:xfrm>
        </p:spPr>
        <p:txBody>
          <a:bodyPr/>
          <a:lstStyle/>
          <a:p>
            <a:r>
              <a:rPr lang="en-AU" dirty="0"/>
              <a:t>•	Continuity in the macro world is often referred to as tradition e.g. Australians love of celebrating Australia Day, Vietnamese celebrating the lunar New Year with their </a:t>
            </a:r>
            <a:r>
              <a:rPr lang="en-AU" dirty="0" err="1"/>
              <a:t>Tet</a:t>
            </a:r>
            <a:r>
              <a:rPr lang="en-AU" dirty="0"/>
              <a:t> festival.</a:t>
            </a:r>
          </a:p>
        </p:txBody>
      </p:sp>
    </p:spTree>
    <p:extLst>
      <p:ext uri="{BB962C8B-B14F-4D97-AF65-F5344CB8AC3E}">
        <p14:creationId xmlns:p14="http://schemas.microsoft.com/office/powerpoint/2010/main" val="4102695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239000" cy="5547016"/>
          </a:xfrm>
        </p:spPr>
        <p:txBody>
          <a:bodyPr>
            <a:normAutofit fontScale="92500" lnSpcReduction="10000"/>
          </a:bodyPr>
          <a:lstStyle/>
          <a:p>
            <a:r>
              <a:rPr lang="en-AU" dirty="0" smtClean="0"/>
              <a:t>Macro </a:t>
            </a:r>
            <a:r>
              <a:rPr lang="en-AU" dirty="0"/>
              <a:t>change can operate on many levels such as changes in government that may lead to widespread changes in a society e.g. Whitlam Labour Govt. elected in 1972 after 23 years of a conservative government. </a:t>
            </a:r>
            <a:endParaRPr lang="en-AU" dirty="0" smtClean="0"/>
          </a:p>
          <a:p>
            <a:endParaRPr lang="en-AU" dirty="0"/>
          </a:p>
          <a:p>
            <a:r>
              <a:rPr lang="en-AU" dirty="0" smtClean="0"/>
              <a:t>Whitlam’s </a:t>
            </a:r>
            <a:r>
              <a:rPr lang="en-AU" dirty="0"/>
              <a:t>Govt. recognised the status of women, indigenous Australians and an education for all (very significant changes to the Australian society before where there was a reliant on Great Britain and white males and a strong rural economy). </a:t>
            </a:r>
            <a:endParaRPr lang="en-AU" dirty="0" smtClean="0"/>
          </a:p>
          <a:p>
            <a:endParaRPr lang="en-AU" dirty="0"/>
          </a:p>
          <a:p>
            <a:r>
              <a:rPr lang="en-AU" dirty="0" smtClean="0"/>
              <a:t>These </a:t>
            </a:r>
            <a:r>
              <a:rPr lang="en-AU" dirty="0"/>
              <a:t>changes have become entrenched in Australia’s societal views.</a:t>
            </a:r>
          </a:p>
        </p:txBody>
      </p:sp>
    </p:spTree>
    <p:extLst>
      <p:ext uri="{BB962C8B-B14F-4D97-AF65-F5344CB8AC3E}">
        <p14:creationId xmlns:p14="http://schemas.microsoft.com/office/powerpoint/2010/main" val="2311169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50" y="1833414"/>
            <a:ext cx="7239000" cy="2315666"/>
          </a:xfrm>
        </p:spPr>
        <p:txBody>
          <a:bodyPr/>
          <a:lstStyle/>
          <a:p>
            <a:r>
              <a:rPr lang="en-AU" dirty="0" smtClean="0"/>
              <a:t>Technology </a:t>
            </a:r>
            <a:r>
              <a:rPr lang="en-AU" dirty="0"/>
              <a:t>is another major force driving change on a macro level, as it is revolutionising the way in which things are now done e.g. music’s move from vinyl to cassette to CD to MP3 in less than 50 years.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2763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924" y="404664"/>
            <a:ext cx="14287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702" y="4509120"/>
            <a:ext cx="1716355"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2674" y="4104307"/>
            <a:ext cx="2431023" cy="184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0759" y="404664"/>
            <a:ext cx="128587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043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Globalisation </a:t>
            </a:r>
            <a:r>
              <a:rPr lang="en-AU" dirty="0"/>
              <a:t>is also changing the macro world, as globally recognised companies are selling their products in all corners of the globe. </a:t>
            </a:r>
          </a:p>
        </p:txBody>
      </p:sp>
    </p:spTree>
    <p:extLst>
      <p:ext uri="{BB962C8B-B14F-4D97-AF65-F5344CB8AC3E}">
        <p14:creationId xmlns:p14="http://schemas.microsoft.com/office/powerpoint/2010/main" val="2138597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763013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lvl="0"/>
            <a:r>
              <a:rPr lang="en-AU" dirty="0"/>
              <a:t>Change is the understanding that something is different to the way it was before</a:t>
            </a:r>
            <a:r>
              <a:rPr lang="en-AU" dirty="0" smtClean="0"/>
              <a:t>.</a:t>
            </a:r>
          </a:p>
          <a:p>
            <a:pPr lvl="0"/>
            <a:endParaRPr lang="en-AU" dirty="0"/>
          </a:p>
          <a:p>
            <a:pPr lvl="0"/>
            <a:r>
              <a:rPr lang="en-AU" dirty="0"/>
              <a:t>Refers to any modifications to the social and cultural organization of a society </a:t>
            </a:r>
            <a:endParaRPr lang="en-AU" dirty="0" smtClean="0"/>
          </a:p>
          <a:p>
            <a:pPr lvl="0"/>
            <a:endParaRPr lang="en-AU" dirty="0"/>
          </a:p>
          <a:p>
            <a:pPr lvl="0"/>
            <a:r>
              <a:rPr lang="en-AU" dirty="0"/>
              <a:t>Consists of the alterations in social behaviour patterns over time brought about by changes to societal structures and social processes</a:t>
            </a:r>
          </a:p>
          <a:p>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lvl="0"/>
            <a:r>
              <a:rPr lang="en-AU" u="sng" dirty="0"/>
              <a:t>Social change</a:t>
            </a:r>
            <a:r>
              <a:rPr lang="en-AU" dirty="0"/>
              <a:t> refers to the changes in the way a society is organised, such as changes to organizations or </a:t>
            </a:r>
            <a:r>
              <a:rPr lang="en-AU" dirty="0" smtClean="0"/>
              <a:t>groups</a:t>
            </a:r>
          </a:p>
          <a:p>
            <a:pPr lvl="0"/>
            <a:endParaRPr lang="en-AU" dirty="0"/>
          </a:p>
          <a:p>
            <a:pPr lvl="0"/>
            <a:r>
              <a:rPr lang="en-AU" u="sng" dirty="0"/>
              <a:t>Cultural change</a:t>
            </a:r>
            <a:r>
              <a:rPr lang="en-AU" dirty="0"/>
              <a:t> refers to changes in the way a society makes sense of the world, such as changes in popular culture, beliefs, ideologies and values</a:t>
            </a:r>
          </a:p>
          <a:p>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787208" cy="5433467"/>
          </a:xfrm>
        </p:spPr>
        <p:txBody>
          <a:bodyPr/>
          <a:lstStyle/>
          <a:p>
            <a:pPr lvl="0"/>
            <a:r>
              <a:rPr lang="en-AU" dirty="0"/>
              <a:t>No society can entirely prevent change, but the rate, nature and direction of change can differ greatly from one society to </a:t>
            </a:r>
            <a:r>
              <a:rPr lang="en-AU" dirty="0" smtClean="0"/>
              <a:t>another</a:t>
            </a:r>
          </a:p>
          <a:p>
            <a:pPr lvl="0"/>
            <a:endParaRPr lang="en-AU" dirty="0"/>
          </a:p>
          <a:p>
            <a:pPr lvl="0"/>
            <a:r>
              <a:rPr lang="en-AU" dirty="0"/>
              <a:t>There are a number of identifiable factors that can contribute to change. These include internal forces (factors originating from within a society), and external factors (factors outside of that economy).</a:t>
            </a:r>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Internal forces include:</a:t>
            </a:r>
            <a:endParaRPr lang="en-AU" b="1" dirty="0"/>
          </a:p>
        </p:txBody>
      </p:sp>
      <p:sp>
        <p:nvSpPr>
          <p:cNvPr id="3" name="Content Placeholder 2"/>
          <p:cNvSpPr>
            <a:spLocks noGrp="1"/>
          </p:cNvSpPr>
          <p:nvPr>
            <p:ph idx="1"/>
          </p:nvPr>
        </p:nvSpPr>
        <p:spPr/>
        <p:txBody>
          <a:bodyPr>
            <a:normAutofit/>
          </a:bodyPr>
          <a:lstStyle/>
          <a:p>
            <a:pPr lvl="1"/>
            <a:r>
              <a:rPr lang="en-AU" b="1" dirty="0" smtClean="0">
                <a:solidFill>
                  <a:schemeClr val="tx1"/>
                </a:solidFill>
              </a:rPr>
              <a:t>Technological </a:t>
            </a:r>
            <a:r>
              <a:rPr lang="en-AU" b="1" dirty="0">
                <a:solidFill>
                  <a:schemeClr val="tx1"/>
                </a:solidFill>
              </a:rPr>
              <a:t>innovation- </a:t>
            </a:r>
            <a:r>
              <a:rPr lang="en-AU" dirty="0">
                <a:solidFill>
                  <a:schemeClr val="tx1"/>
                </a:solidFill>
              </a:rPr>
              <a:t>advances in technology through the application of science or other knowledge can bring about </a:t>
            </a:r>
            <a:r>
              <a:rPr lang="en-AU" dirty="0" smtClean="0">
                <a:solidFill>
                  <a:schemeClr val="tx1"/>
                </a:solidFill>
              </a:rPr>
              <a:t>change</a:t>
            </a:r>
          </a:p>
          <a:p>
            <a:pPr lvl="1"/>
            <a:endParaRPr lang="en-AU" dirty="0">
              <a:solidFill>
                <a:schemeClr val="tx1"/>
              </a:solidFill>
            </a:endParaRPr>
          </a:p>
          <a:p>
            <a:pPr lvl="1"/>
            <a:r>
              <a:rPr lang="en-AU" b="1" dirty="0">
                <a:solidFill>
                  <a:schemeClr val="tx1"/>
                </a:solidFill>
              </a:rPr>
              <a:t>Cultural innovation- </a:t>
            </a:r>
            <a:r>
              <a:rPr lang="en-AU" dirty="0">
                <a:solidFill>
                  <a:schemeClr val="tx1"/>
                </a:solidFill>
              </a:rPr>
              <a:t>the discovery of new perceptions to the predominating beliefs, values or ideological aspects of a </a:t>
            </a:r>
            <a:r>
              <a:rPr lang="en-AU" dirty="0" smtClean="0">
                <a:solidFill>
                  <a:schemeClr val="tx1"/>
                </a:solidFill>
              </a:rPr>
              <a:t>society</a:t>
            </a:r>
          </a:p>
          <a:p>
            <a:pPr lvl="1"/>
            <a:endParaRPr lang="en-AU" dirty="0">
              <a:solidFill>
                <a:schemeClr val="tx1"/>
              </a:solidFill>
            </a:endParaRPr>
          </a:p>
          <a:p>
            <a:pPr lvl="1"/>
            <a:r>
              <a:rPr lang="en-AU" b="1" dirty="0">
                <a:solidFill>
                  <a:schemeClr val="tx1"/>
                </a:solidFill>
              </a:rPr>
              <a:t>Human actions- </a:t>
            </a:r>
            <a:r>
              <a:rPr lang="en-AU" dirty="0">
                <a:solidFill>
                  <a:schemeClr val="tx1"/>
                </a:solidFill>
              </a:rPr>
              <a:t>the actions of powerful leaders or influential people or groups of people through time (e.g. Martin Luther King)</a:t>
            </a: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Write:</a:t>
            </a:r>
            <a:endParaRPr lang="en-AU" dirty="0"/>
          </a:p>
        </p:txBody>
      </p:sp>
      <p:sp>
        <p:nvSpPr>
          <p:cNvPr id="3" name="Content Placeholder 2"/>
          <p:cNvSpPr>
            <a:spLocks noGrp="1"/>
          </p:cNvSpPr>
          <p:nvPr>
            <p:ph idx="1"/>
          </p:nvPr>
        </p:nvSpPr>
        <p:spPr/>
        <p:txBody>
          <a:bodyPr/>
          <a:lstStyle/>
          <a:p>
            <a:pPr>
              <a:buNone/>
            </a:pPr>
            <a:r>
              <a:rPr lang="en-AU" dirty="0" smtClean="0"/>
              <a:t>1. Take 5 minutes to think about and write down some examples from contemporary society of internal forces of change. Can you think of any specific examples of either technological advances, cultural innovation or human actions that have promoted change in your society? </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External factors include:</a:t>
            </a:r>
            <a:endParaRPr lang="en-AU" dirty="0"/>
          </a:p>
        </p:txBody>
      </p:sp>
      <p:sp>
        <p:nvSpPr>
          <p:cNvPr id="3" name="Content Placeholder 2"/>
          <p:cNvSpPr>
            <a:spLocks noGrp="1"/>
          </p:cNvSpPr>
          <p:nvPr>
            <p:ph idx="1"/>
          </p:nvPr>
        </p:nvSpPr>
        <p:spPr/>
        <p:txBody>
          <a:bodyPr>
            <a:normAutofit fontScale="85000" lnSpcReduction="10000"/>
          </a:bodyPr>
          <a:lstStyle/>
          <a:p>
            <a:pPr lvl="0"/>
            <a:r>
              <a:rPr lang="en-AU" dirty="0" smtClean="0"/>
              <a:t>Environmental </a:t>
            </a:r>
            <a:r>
              <a:rPr lang="en-AU" dirty="0"/>
              <a:t>conditions and events- some societies have had to change due to the over use of farming the fertile lands making them unsustainable, therefore they have had to change their ways of production. In addition, societies are still at the mercy of ‘mother nature’ as natural disasters such as floods, earthquakes and cyclones can all influence change within a </a:t>
            </a:r>
            <a:r>
              <a:rPr lang="en-AU" dirty="0" smtClean="0"/>
              <a:t>society</a:t>
            </a:r>
          </a:p>
          <a:p>
            <a:pPr lvl="0"/>
            <a:endParaRPr lang="en-AU" dirty="0"/>
          </a:p>
          <a:p>
            <a:pPr lvl="0"/>
            <a:r>
              <a:rPr lang="en-AU" dirty="0"/>
              <a:t>Population- changes in the size or composition of a society can affect or disrupt a society e.g. multiculturalism, older populations of a society tend to be happy with the norm (continuity) whilst it is the younger generation who tend to push for changes (e.g. music, technology, entertainment</a:t>
            </a:r>
            <a:r>
              <a:rPr lang="en-AU"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787208" cy="6048672"/>
          </a:xfrm>
        </p:spPr>
        <p:txBody>
          <a:bodyPr>
            <a:normAutofit/>
          </a:bodyPr>
          <a:lstStyle/>
          <a:p>
            <a:pPr lvl="0"/>
            <a:r>
              <a:rPr lang="en-AU" dirty="0" smtClean="0"/>
              <a:t>Cultural diffusion- the process whereby a culture’s traits spread from one group or society to another. This was very popular in the early 20</a:t>
            </a:r>
            <a:r>
              <a:rPr lang="en-AU" baseline="30000" dirty="0" smtClean="0"/>
              <a:t>th</a:t>
            </a:r>
            <a:r>
              <a:rPr lang="en-AU" dirty="0" smtClean="0"/>
              <a:t> century suggesting that new ideas spread with contact between different cultures</a:t>
            </a:r>
          </a:p>
          <a:p>
            <a:endParaRPr lang="en-AU" dirty="0" smtClean="0"/>
          </a:p>
          <a:p>
            <a:pPr>
              <a:buNone/>
            </a:pPr>
            <a:r>
              <a:rPr lang="en-AU" dirty="0" smtClean="0"/>
              <a:t>1. Take 5 minutes to think about and write down some examples from contemporary society of internal forces of change. Can you think of any specific examples of either technological advances, cultural innovation or human actions that have promoted change in your society? </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342900" lvl="3" indent="-342900">
              <a:buFont typeface="Arial" pitchFamily="34" charset="0"/>
              <a:buChar char="•"/>
            </a:pPr>
            <a:r>
              <a:rPr lang="en-AU" sz="3200" dirty="0">
                <a:solidFill>
                  <a:schemeClr val="tx1"/>
                </a:solidFill>
              </a:rPr>
              <a:t>Change can also occur as a result of cultural loss, which involves the abandonment of a trait or practice without replacing </a:t>
            </a:r>
            <a:r>
              <a:rPr lang="en-AU" sz="3200" dirty="0" smtClean="0">
                <a:solidFill>
                  <a:schemeClr val="tx1"/>
                </a:solidFill>
              </a:rPr>
              <a:t>it</a:t>
            </a:r>
            <a:endParaRPr lang="en-AU" sz="3200" dirty="0">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ocial and Cultural Change&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 - &amp;quot;Internal forces include:&amp;quot;&quot;/&gt;&lt;property id=&quot;20307&quot; value=&quot;260&quot;/&gt;&lt;/object&gt;&lt;object type=&quot;3&quot; unique_id=&quot;10009&quot;&gt;&lt;property id=&quot;20148&quot; value=&quot;5&quot;/&gt;&lt;property id=&quot;20300&quot; value=&quot;Slide 6 - &amp;quot;Write:&amp;quot;&quot;/&gt;&lt;property id=&quot;20307&quot; value=&quot;261&quot;/&gt;&lt;/object&gt;&lt;object type=&quot;3&quot; unique_id=&quot;10010&quot;&gt;&lt;property id=&quot;20148&quot; value=&quot;5&quot;/&gt;&lt;property id=&quot;20300&quot; value=&quot;Slide 7 - &amp;quot;External factors include:&amp;quot;&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Social and Cultural Continuity&amp;quot;&quot;/&gt;&lt;property id=&quot;20307&quot; value=&quot;265&quot;/&gt;&lt;/object&gt;&lt;object type=&quot;3&quot; unique_id=&quot;10014&quot;&gt;&lt;property id=&quot;20148&quot; value=&quot;5&quot;/&gt;&lt;property id=&quot;20300&quot; value=&quot;Slide 11 - &amp;quot;Watch&amp;quot;&quot;/&gt;&lt;property id=&quot;20307&quot; value=&quot;266&quot;/&gt;&lt;/object&gt;&lt;object type=&quot;3&quot; unique_id=&quot;10015&quot;&gt;&lt;property id=&quot;20148&quot; value=&quot;5&quot;/&gt;&lt;property id=&quot;20300&quot; value=&quot;Slide 12 - &amp;quot;Understanding Continuity and Change in the Macro World&amp;quot;&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quot;/&gt;&lt;property id=&quot;20307&quot; value=&quot;270&quot;/&gt;&lt;/object&gt;&lt;object type=&quot;3&quot; unique_id=&quot;10019&quot;&gt;&lt;property id=&quot;20148&quot; value=&quot;5&quot;/&gt;&lt;property id=&quot;20300&quot; value=&quot;Slide 16&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85</TotalTime>
  <Words>715</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Social and Cultural Change</vt:lpstr>
      <vt:lpstr>PowerPoint Presentation</vt:lpstr>
      <vt:lpstr>PowerPoint Presentation</vt:lpstr>
      <vt:lpstr>PowerPoint Presentation</vt:lpstr>
      <vt:lpstr>Internal forces include:</vt:lpstr>
      <vt:lpstr>Write:</vt:lpstr>
      <vt:lpstr>External factors include:</vt:lpstr>
      <vt:lpstr>PowerPoint Presentation</vt:lpstr>
      <vt:lpstr>PowerPoint Presentation</vt:lpstr>
      <vt:lpstr>Social and Cultural Continuity</vt:lpstr>
      <vt:lpstr>Watch</vt:lpstr>
      <vt:lpstr>Understanding Continuity and Change in the Macro World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Cultural Change</dc:title>
  <dc:creator>Kelly</dc:creator>
  <cp:lastModifiedBy>Hammond, Kelly</cp:lastModifiedBy>
  <cp:revision>6</cp:revision>
  <dcterms:created xsi:type="dcterms:W3CDTF">2014-10-12T11:30:07Z</dcterms:created>
  <dcterms:modified xsi:type="dcterms:W3CDTF">2014-10-13T23:28:22Z</dcterms:modified>
</cp:coreProperties>
</file>