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3" r:id="rId23"/>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C5BA641-E52A-42CB-956C-A8528743456C}" type="datetimeFigureOut">
              <a:rPr lang="en-AU" smtClean="0"/>
              <a:pPr/>
              <a:t>27/05/2015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3841252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C5BA641-E52A-42CB-956C-A8528743456C}" type="datetimeFigureOut">
              <a:rPr lang="en-AU" smtClean="0"/>
              <a:pPr/>
              <a:t>27/05/2015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309362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C5BA641-E52A-42CB-956C-A8528743456C}" type="datetimeFigureOut">
              <a:rPr lang="en-AU" smtClean="0"/>
              <a:pPr/>
              <a:t>27/05/2015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2105769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C5BA641-E52A-42CB-956C-A8528743456C}" type="datetimeFigureOut">
              <a:rPr lang="en-AU" smtClean="0"/>
              <a:pPr/>
              <a:t>27/05/2015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397649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5BA641-E52A-42CB-956C-A8528743456C}" type="datetimeFigureOut">
              <a:rPr lang="en-AU" smtClean="0"/>
              <a:pPr/>
              <a:t>27/05/2015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2182608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C5BA641-E52A-42CB-956C-A8528743456C}" type="datetimeFigureOut">
              <a:rPr lang="en-AU" smtClean="0"/>
              <a:pPr/>
              <a:t>27/05/2015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299377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C5BA641-E52A-42CB-956C-A8528743456C}" type="datetimeFigureOut">
              <a:rPr lang="en-AU" smtClean="0"/>
              <a:pPr/>
              <a:t>27/05/2015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264382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C5BA641-E52A-42CB-956C-A8528743456C}" type="datetimeFigureOut">
              <a:rPr lang="en-AU" smtClean="0"/>
              <a:pPr/>
              <a:t>27/05/2015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3797534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5BA641-E52A-42CB-956C-A8528743456C}" type="datetimeFigureOut">
              <a:rPr lang="en-AU" smtClean="0"/>
              <a:pPr/>
              <a:t>27/05/2015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318013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BA641-E52A-42CB-956C-A8528743456C}" type="datetimeFigureOut">
              <a:rPr lang="en-AU" smtClean="0"/>
              <a:pPr/>
              <a:t>27/05/2015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477301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BA641-E52A-42CB-956C-A8528743456C}" type="datetimeFigureOut">
              <a:rPr lang="en-AU" smtClean="0"/>
              <a:pPr/>
              <a:t>27/05/2015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4059416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BA641-E52A-42CB-956C-A8528743456C}" type="datetimeFigureOut">
              <a:rPr lang="en-AU" smtClean="0"/>
              <a:pPr/>
              <a:t>27/05/2015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3F4AC-24E8-4447-8FA1-0B8CC332439D}" type="slidenum">
              <a:rPr lang="en-AU" smtClean="0"/>
              <a:pPr/>
              <a:t>‹#›</a:t>
            </a:fld>
            <a:endParaRPr lang="en-AU"/>
          </a:p>
        </p:txBody>
      </p:sp>
    </p:spTree>
    <p:extLst>
      <p:ext uri="{BB962C8B-B14F-4D97-AF65-F5344CB8AC3E}">
        <p14:creationId xmlns:p14="http://schemas.microsoft.com/office/powerpoint/2010/main" xmlns="" val="250551959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Australian Subculture</a:t>
            </a:r>
            <a:endParaRPr lang="en-AU" dirty="0"/>
          </a:p>
        </p:txBody>
      </p:sp>
      <p:sp>
        <p:nvSpPr>
          <p:cNvPr id="3" name="Subtitle 2"/>
          <p:cNvSpPr>
            <a:spLocks noGrp="1"/>
          </p:cNvSpPr>
          <p:nvPr>
            <p:ph type="subTitle" idx="1"/>
          </p:nvPr>
        </p:nvSpPr>
        <p:spPr/>
        <p:txBody>
          <a:bodyPr/>
          <a:lstStyle/>
          <a:p>
            <a:r>
              <a:rPr lang="en-AU" dirty="0" smtClean="0"/>
              <a:t>bikies</a:t>
            </a:r>
            <a:endParaRPr lang="en-AU" dirty="0"/>
          </a:p>
        </p:txBody>
      </p:sp>
    </p:spTree>
    <p:extLst>
      <p:ext uri="{BB962C8B-B14F-4D97-AF65-F5344CB8AC3E}">
        <p14:creationId xmlns:p14="http://schemas.microsoft.com/office/powerpoint/2010/main" xmlns="" val="602196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AU" dirty="0" smtClean="0"/>
              <a:t>This is similar to Merton’s theory, however Cohen said that instead of turning to crime as Merton said, they reject the norms and values of mainstream society and instead turn to the norms and values of a delinquent subculture. </a:t>
            </a:r>
            <a:endParaRPr lang="en-AU" dirty="0" smtClean="0"/>
          </a:p>
          <a:p>
            <a:endParaRPr lang="en-AU" dirty="0" smtClean="0"/>
          </a:p>
          <a:p>
            <a:r>
              <a:rPr lang="en-AU" dirty="0" smtClean="0"/>
              <a:t>In </a:t>
            </a:r>
            <a:r>
              <a:rPr lang="en-AU" dirty="0" smtClean="0"/>
              <a:t>this subculture the boys can achieve success because the social group has different norms and values from the rest of society.</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From this, we can identify that individuals may become a part of a deviant subculture like bikies, in an attempt to find social status, acceptance, power and authority that they may not find in the wider society.</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Cloward</a:t>
            </a:r>
            <a:r>
              <a:rPr lang="en-AU" dirty="0" smtClean="0"/>
              <a:t> and Ohlin</a:t>
            </a:r>
            <a:endParaRPr lang="en-AU" dirty="0"/>
          </a:p>
        </p:txBody>
      </p:sp>
      <p:sp>
        <p:nvSpPr>
          <p:cNvPr id="3" name="Content Placeholder 2"/>
          <p:cNvSpPr>
            <a:spLocks noGrp="1"/>
          </p:cNvSpPr>
          <p:nvPr>
            <p:ph idx="1"/>
          </p:nvPr>
        </p:nvSpPr>
        <p:spPr/>
        <p:txBody>
          <a:bodyPr/>
          <a:lstStyle/>
          <a:p>
            <a:r>
              <a:rPr lang="en-AU" dirty="0" err="1" smtClean="0"/>
              <a:t>Cloward</a:t>
            </a:r>
            <a:r>
              <a:rPr lang="en-AU" dirty="0" smtClean="0"/>
              <a:t> </a:t>
            </a:r>
            <a:r>
              <a:rPr lang="en-AU" dirty="0" smtClean="0"/>
              <a:t>and Ohlin attempt to take Merton's basic ideas and develop them into an explanation of why different social groups (specifically working class groups) choose to adopt different forms of deviance.</a:t>
            </a: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basic terms:</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People </a:t>
            </a:r>
            <a:r>
              <a:rPr lang="en-AU" dirty="0" smtClean="0"/>
              <a:t>are socialised to value "success". </a:t>
            </a:r>
            <a:endParaRPr lang="en-AU" dirty="0" smtClean="0"/>
          </a:p>
          <a:p>
            <a:endParaRPr lang="en-AU" dirty="0" smtClean="0"/>
          </a:p>
          <a:p>
            <a:r>
              <a:rPr lang="en-AU" dirty="0" smtClean="0"/>
              <a:t>Those </a:t>
            </a:r>
            <a:r>
              <a:rPr lang="en-AU" dirty="0" smtClean="0"/>
              <a:t>who have the means to achieve success do so legitimately (they follow "legitimate opportunity structures" - education, work and so forth</a:t>
            </a:r>
            <a:r>
              <a:rPr lang="en-AU" dirty="0" smtClean="0"/>
              <a:t>).</a:t>
            </a:r>
            <a:r>
              <a:rPr lang="en-AU" dirty="0" smtClean="0"/>
              <a:t> </a:t>
            </a:r>
            <a:endParaRPr lang="en-AU" dirty="0" smtClean="0"/>
          </a:p>
          <a:p>
            <a:endParaRPr lang="en-AU" dirty="0" smtClean="0"/>
          </a:p>
          <a:p>
            <a:r>
              <a:rPr lang="en-AU" dirty="0" smtClean="0"/>
              <a:t>Those  who </a:t>
            </a:r>
            <a:r>
              <a:rPr lang="en-AU" dirty="0" smtClean="0"/>
              <a:t>are denied legitimate means still desire success, so they pursue illegitimate means ("illegitimate opportunity structures" - crime, in simple terms).</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Independent Sub-Cultures</a:t>
            </a:r>
            <a:endParaRPr lang="en-AU" dirty="0"/>
          </a:p>
        </p:txBody>
      </p:sp>
      <p:sp>
        <p:nvSpPr>
          <p:cNvPr id="3" name="Content Placeholder 2"/>
          <p:cNvSpPr>
            <a:spLocks noGrp="1"/>
          </p:cNvSpPr>
          <p:nvPr>
            <p:ph idx="1"/>
          </p:nvPr>
        </p:nvSpPr>
        <p:spPr/>
        <p:txBody>
          <a:bodyPr>
            <a:normAutofit fontScale="92500"/>
          </a:bodyPr>
          <a:lstStyle/>
          <a:p>
            <a:r>
              <a:rPr lang="en-AU" dirty="0" smtClean="0"/>
              <a:t>In this form of sub-cultural grouping the members of the group are held to adopt a set of norms and values which are effectively "self-contained" and specific to the group. </a:t>
            </a:r>
            <a:endParaRPr lang="en-AU" dirty="0" smtClean="0"/>
          </a:p>
          <a:p>
            <a:endParaRPr lang="en-AU" dirty="0" smtClean="0"/>
          </a:p>
          <a:p>
            <a:r>
              <a:rPr lang="en-AU" dirty="0" smtClean="0"/>
              <a:t>Where </a:t>
            </a:r>
            <a:r>
              <a:rPr lang="en-AU" dirty="0" smtClean="0"/>
              <a:t>these values, in particular, differ from those of the wider culture within which the sub-culture exists, they may not necessarily (or consciously) be in opposition to such values. </a:t>
            </a: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r>
              <a:rPr lang="en-AU" dirty="0" smtClean="0"/>
              <a:t>However, what such sub-cultural values represent is an "independent" product of - and solution to - the problems faced by people in their everyday lives</a:t>
            </a:r>
            <a:r>
              <a:rPr lang="en-AU" dirty="0" smtClean="0"/>
              <a:t>.</a:t>
            </a:r>
          </a:p>
          <a:p>
            <a:endParaRPr lang="en-AU" dirty="0" smtClean="0"/>
          </a:p>
          <a:p>
            <a:r>
              <a:rPr lang="en-AU" dirty="0" smtClean="0"/>
              <a:t>An example of this type of argument is provided by Walter Miller in his article "Lower Class Cultures as a Generating Milieu of Gang Delinquency", 1962. </a:t>
            </a:r>
            <a:endParaRPr lang="en-AU" dirty="0" smtClean="0"/>
          </a:p>
          <a:p>
            <a:endParaRPr lang="en-AU" dirty="0" smtClean="0"/>
          </a:p>
          <a:p>
            <a:r>
              <a:rPr lang="en-AU" dirty="0" smtClean="0"/>
              <a:t>As </a:t>
            </a:r>
            <a:r>
              <a:rPr lang="en-AU" dirty="0" smtClean="0"/>
              <a:t>the title suggests, Miller rejects the idea that delinquent sub-cultures arise as some kind of "reaction" to the pervasive, dominating, influence of "middle class value systems".</a:t>
            </a: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Miller asserts 2 things:</a:t>
            </a:r>
            <a:endParaRPr lang="en-AU" dirty="0"/>
          </a:p>
        </p:txBody>
      </p:sp>
      <p:sp>
        <p:nvSpPr>
          <p:cNvPr id="3" name="Content Placeholder 2"/>
          <p:cNvSpPr>
            <a:spLocks noGrp="1"/>
          </p:cNvSpPr>
          <p:nvPr>
            <p:ph idx="1"/>
          </p:nvPr>
        </p:nvSpPr>
        <p:spPr/>
        <p:txBody>
          <a:bodyPr/>
          <a:lstStyle/>
          <a:p>
            <a:pPr marL="514350" indent="-514350">
              <a:buFont typeface="+mj-lt"/>
              <a:buAutoNum type="arabicPeriod"/>
            </a:pPr>
            <a:r>
              <a:rPr lang="en-AU" dirty="0" smtClean="0"/>
              <a:t>It </a:t>
            </a:r>
            <a:r>
              <a:rPr lang="en-AU" dirty="0" smtClean="0"/>
              <a:t>is possible to identify at least two distinct cultural groups; middle class and lower class. </a:t>
            </a:r>
            <a:endParaRPr lang="en-AU" dirty="0" smtClean="0"/>
          </a:p>
          <a:p>
            <a:pPr marL="514350" indent="-514350">
              <a:buFont typeface="+mj-lt"/>
              <a:buAutoNum type="arabicPeriod"/>
            </a:pPr>
            <a:endParaRPr lang="en-AU" dirty="0" smtClean="0"/>
          </a:p>
          <a:p>
            <a:pPr marL="514350" indent="-514350">
              <a:buNone/>
            </a:pPr>
            <a:r>
              <a:rPr lang="en-AU" dirty="0" smtClean="0"/>
              <a:t>	</a:t>
            </a:r>
            <a:r>
              <a:rPr lang="en-AU" dirty="0" smtClean="0"/>
              <a:t>Each </a:t>
            </a:r>
            <a:r>
              <a:rPr lang="en-AU" dirty="0" smtClean="0"/>
              <a:t>has its own distinctive set of basic values, beliefs, norms of behaviour and so forth, although it is evident that there must be some correspondence between the two - although what this might be is not specified</a:t>
            </a:r>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514350" indent="-514350">
              <a:buFont typeface="+mj-lt"/>
              <a:buAutoNum type="arabicPeriod" startAt="2"/>
            </a:pPr>
            <a:r>
              <a:rPr lang="en-AU" dirty="0" smtClean="0"/>
              <a:t>that lower class culture has certain values which do not exist within middle class culture.</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Key Concepts</a:t>
            </a:r>
            <a:endParaRPr lang="en-AU"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AU" b="1" dirty="0" smtClean="0"/>
              <a:t>Non-Conformity</a:t>
            </a:r>
          </a:p>
          <a:p>
            <a:pPr marL="514350" indent="-514350">
              <a:buNone/>
            </a:pPr>
            <a:r>
              <a:rPr lang="en-AU" dirty="0" smtClean="0"/>
              <a:t>	Because </a:t>
            </a:r>
            <a:r>
              <a:rPr lang="en-AU" dirty="0" smtClean="0"/>
              <a:t>people are seen as basically rational, their non-conformity to wider cultural values represents a calculated response to the behaviour of those in authority. </a:t>
            </a:r>
            <a:endParaRPr lang="en-AU" dirty="0" smtClean="0"/>
          </a:p>
          <a:p>
            <a:pPr marL="514350" indent="-514350">
              <a:buNone/>
            </a:pPr>
            <a:endParaRPr lang="en-AU" dirty="0" smtClean="0"/>
          </a:p>
          <a:p>
            <a:pPr marL="514350" indent="-514350">
              <a:buNone/>
            </a:pPr>
            <a:r>
              <a:rPr lang="en-AU" dirty="0" smtClean="0"/>
              <a:t>	Thus</a:t>
            </a:r>
            <a:r>
              <a:rPr lang="en-AU" dirty="0" smtClean="0"/>
              <a:t>, the delinquent school-child trades-off the disapproval of teachers for the approval of peers. In this sense, conformity to school norms will get the child very little, While conformity to deviant norms will at least provide some form of social reward.</a:t>
            </a:r>
            <a:endParaRPr lang="en-AU"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60640"/>
          </a:xfrm>
        </p:spPr>
        <p:txBody>
          <a:bodyPr>
            <a:normAutofit lnSpcReduction="10000"/>
          </a:bodyPr>
          <a:lstStyle/>
          <a:p>
            <a:pPr>
              <a:buNone/>
            </a:pPr>
            <a:r>
              <a:rPr lang="en-AU" dirty="0" smtClean="0"/>
              <a:t>	For </a:t>
            </a:r>
            <a:r>
              <a:rPr lang="en-AU" dirty="0" smtClean="0"/>
              <a:t>theorists like </a:t>
            </a:r>
            <a:r>
              <a:rPr lang="en-AU" dirty="0" err="1" smtClean="0"/>
              <a:t>Cloward</a:t>
            </a:r>
            <a:r>
              <a:rPr lang="en-AU" dirty="0" smtClean="0"/>
              <a:t> and Ohlin, non-conformity to "mainstream" social norms is a result of the culture into which people are born. </a:t>
            </a:r>
            <a:endParaRPr lang="en-AU" dirty="0" smtClean="0"/>
          </a:p>
          <a:p>
            <a:pPr>
              <a:buNone/>
            </a:pPr>
            <a:endParaRPr lang="en-AU" dirty="0" smtClean="0"/>
          </a:p>
          <a:p>
            <a:pPr>
              <a:buNone/>
            </a:pPr>
            <a:r>
              <a:rPr lang="en-AU" dirty="0" smtClean="0"/>
              <a:t>	If </a:t>
            </a:r>
            <a:r>
              <a:rPr lang="en-AU" dirty="0" smtClean="0"/>
              <a:t>they are socialised into a "deviant" working class culture, then they will exhibit deviant behaviour (in terms of wider cultural norms). </a:t>
            </a:r>
            <a:endParaRPr lang="en-AU" dirty="0" smtClean="0"/>
          </a:p>
          <a:p>
            <a:pPr>
              <a:buNone/>
            </a:pPr>
            <a:endParaRPr lang="en-AU" dirty="0" smtClean="0"/>
          </a:p>
          <a:p>
            <a:pPr>
              <a:buNone/>
            </a:pPr>
            <a:r>
              <a:rPr lang="en-AU" dirty="0" smtClean="0"/>
              <a:t>	For </a:t>
            </a:r>
            <a:r>
              <a:rPr lang="en-AU" dirty="0" smtClean="0"/>
              <a:t>Miller, deviant behaviour is the result of over-socialisation into cultural norms that conflict with wider (middle class?) norms.</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Subcultures Defined</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While small societies tend to be culturally uniform, large industrial societies are culturally diverse and involve numerous subcultures. </a:t>
            </a:r>
          </a:p>
          <a:p>
            <a:endParaRPr lang="en-AU" dirty="0"/>
          </a:p>
          <a:p>
            <a:r>
              <a:rPr lang="en-AU" dirty="0" smtClean="0"/>
              <a:t>Subcultures are values and norms distinct from those of the majority and are held by a group within a wider society. </a:t>
            </a:r>
          </a:p>
          <a:p>
            <a:endParaRPr lang="en-AU" dirty="0"/>
          </a:p>
          <a:p>
            <a:r>
              <a:rPr lang="en-AU" dirty="0" smtClean="0"/>
              <a:t>In Australia, subcultures might include hippies, Goths, fans of hip hop or heavy metal and even bikers - the examples are endless. </a:t>
            </a:r>
          </a:p>
          <a:p>
            <a:endParaRPr lang="en-AU" dirty="0"/>
          </a:p>
        </p:txBody>
      </p:sp>
    </p:spTree>
    <p:extLst>
      <p:ext uri="{BB962C8B-B14F-4D97-AF65-F5344CB8AC3E}">
        <p14:creationId xmlns:p14="http://schemas.microsoft.com/office/powerpoint/2010/main" xmlns="" val="42493761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 Power</a:t>
            </a:r>
            <a:endParaRPr lang="en-AU" dirty="0"/>
          </a:p>
        </p:txBody>
      </p:sp>
      <p:sp>
        <p:nvSpPr>
          <p:cNvPr id="3" name="Content Placeholder 2"/>
          <p:cNvSpPr>
            <a:spLocks noGrp="1"/>
          </p:cNvSpPr>
          <p:nvPr>
            <p:ph idx="1"/>
          </p:nvPr>
        </p:nvSpPr>
        <p:spPr/>
        <p:txBody>
          <a:bodyPr>
            <a:normAutofit lnSpcReduction="10000"/>
          </a:bodyPr>
          <a:lstStyle/>
          <a:p>
            <a:r>
              <a:rPr lang="en-AU" dirty="0" smtClean="0"/>
              <a:t>In common with Functionalist and ecological theories, there is again little discussion of a possible relationship between power, deviance and social control. </a:t>
            </a:r>
            <a:endParaRPr lang="en-AU" dirty="0" smtClean="0"/>
          </a:p>
          <a:p>
            <a:endParaRPr lang="en-AU" dirty="0" smtClean="0"/>
          </a:p>
          <a:p>
            <a:r>
              <a:rPr lang="en-AU" dirty="0" smtClean="0"/>
              <a:t>Once </a:t>
            </a:r>
            <a:r>
              <a:rPr lang="en-AU" dirty="0" smtClean="0"/>
              <a:t>again, sub-cultural theories tend to reflect the idea that there is a basic consensus in society over what constitutes crime and deviance</a:t>
            </a: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AU" dirty="0" smtClean="0"/>
              <a:t>In addition, there is little, if any, discussion over how laws come to be created in the first place and little sense in which various cultures possess differential access to power in society. </a:t>
            </a:r>
            <a:endParaRPr lang="en-AU" dirty="0" smtClean="0"/>
          </a:p>
          <a:p>
            <a:endParaRPr lang="en-AU" dirty="0" smtClean="0"/>
          </a:p>
          <a:p>
            <a:r>
              <a:rPr lang="en-AU" dirty="0" smtClean="0"/>
              <a:t>For </a:t>
            </a:r>
            <a:r>
              <a:rPr lang="en-AU" dirty="0" smtClean="0"/>
              <a:t>example, although reactive sub-cultures are clearly oppositional in their impact, there is little or no analysis of the basis of the power which some groups clearly possess in order for such reactive sub-cultures to develop.</a:t>
            </a:r>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Your turn..</a:t>
            </a:r>
            <a:endParaRPr lang="en-AU" dirty="0"/>
          </a:p>
        </p:txBody>
      </p:sp>
      <p:sp>
        <p:nvSpPr>
          <p:cNvPr id="3" name="Content Placeholder 2"/>
          <p:cNvSpPr>
            <a:spLocks noGrp="1"/>
          </p:cNvSpPr>
          <p:nvPr>
            <p:ph idx="1"/>
          </p:nvPr>
        </p:nvSpPr>
        <p:spPr/>
        <p:txBody>
          <a:bodyPr/>
          <a:lstStyle/>
          <a:p>
            <a:r>
              <a:rPr lang="en-AU" dirty="0" smtClean="0"/>
              <a:t>What type of subculture do you think ‘bikies’ belong to? Reactive or independent? Give reasons for your answers!</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4929411"/>
          </a:xfrm>
        </p:spPr>
        <p:txBody>
          <a:bodyPr/>
          <a:lstStyle/>
          <a:p>
            <a:r>
              <a:rPr lang="en-AU" dirty="0" smtClean="0"/>
              <a:t>A deviant subculture is a subculture, which has values and norms that differ substantially from the majority of people in a society. </a:t>
            </a:r>
          </a:p>
          <a:p>
            <a:endParaRPr lang="en-AU" dirty="0"/>
          </a:p>
          <a:p>
            <a:r>
              <a:rPr lang="en-AU" dirty="0" smtClean="0"/>
              <a:t>When the structure of a neighbourhood or community favours criminal activity, a criminal subculture is likely to develop, such as the Mafia in the 1930s or inner city gangs today. </a:t>
            </a:r>
            <a:endParaRPr lang="en-AU" dirty="0"/>
          </a:p>
        </p:txBody>
      </p:sp>
    </p:spTree>
    <p:extLst>
      <p:ext uri="{BB962C8B-B14F-4D97-AF65-F5344CB8AC3E}">
        <p14:creationId xmlns:p14="http://schemas.microsoft.com/office/powerpoint/2010/main" xmlns="" val="984243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Bikies</a:t>
            </a:r>
            <a:endParaRPr lang="en-AU" dirty="0"/>
          </a:p>
        </p:txBody>
      </p:sp>
      <p:sp>
        <p:nvSpPr>
          <p:cNvPr id="3" name="Content Placeholder 2"/>
          <p:cNvSpPr>
            <a:spLocks noGrp="1"/>
          </p:cNvSpPr>
          <p:nvPr>
            <p:ph idx="1"/>
          </p:nvPr>
        </p:nvSpPr>
        <p:spPr/>
        <p:txBody>
          <a:bodyPr>
            <a:normAutofit fontScale="77500" lnSpcReduction="20000"/>
          </a:bodyPr>
          <a:lstStyle/>
          <a:p>
            <a:r>
              <a:rPr lang="en-AU" dirty="0"/>
              <a:t>OCMGs are active in all states and territories and lists 44 as being of interest, with a total of 179 chapters and 4,483 members</a:t>
            </a:r>
            <a:r>
              <a:rPr lang="en-AU" dirty="0" smtClean="0"/>
              <a:t>.</a:t>
            </a:r>
          </a:p>
          <a:p>
            <a:endParaRPr lang="en-AU" dirty="0"/>
          </a:p>
          <a:p>
            <a:r>
              <a:rPr lang="en-AU" dirty="0" smtClean="0"/>
              <a:t>There </a:t>
            </a:r>
            <a:r>
              <a:rPr lang="en-AU" dirty="0"/>
              <a:t>has been a 48 per cent increase of OMCG chapters since 2007, according to the ACC</a:t>
            </a:r>
            <a:r>
              <a:rPr lang="en-AU" dirty="0" smtClean="0"/>
              <a:t>.</a:t>
            </a:r>
          </a:p>
          <a:p>
            <a:endParaRPr lang="en-AU" dirty="0"/>
          </a:p>
          <a:p>
            <a:r>
              <a:rPr lang="en-AU" dirty="0" smtClean="0"/>
              <a:t>Associated with criminal </a:t>
            </a:r>
            <a:r>
              <a:rPr lang="en-AU" dirty="0"/>
              <a:t>offences ranging from serious assault and kidnapping, to firearms, weapons, drugs, property and traffic </a:t>
            </a:r>
            <a:r>
              <a:rPr lang="en-AU" dirty="0" smtClean="0"/>
              <a:t>offences</a:t>
            </a:r>
          </a:p>
          <a:p>
            <a:endParaRPr lang="en-AU" dirty="0"/>
          </a:p>
          <a:p>
            <a:r>
              <a:rPr lang="en-AU" dirty="0" smtClean="0"/>
              <a:t>Have links or ties with overseas chapters</a:t>
            </a:r>
            <a:endParaRPr lang="en-AU" dirty="0"/>
          </a:p>
        </p:txBody>
      </p:sp>
    </p:spTree>
    <p:extLst>
      <p:ext uri="{BB962C8B-B14F-4D97-AF65-F5344CB8AC3E}">
        <p14:creationId xmlns:p14="http://schemas.microsoft.com/office/powerpoint/2010/main" xmlns="" val="1040398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1920" y="1628800"/>
            <a:ext cx="5194920" cy="4525963"/>
          </a:xfrm>
        </p:spPr>
        <p:txBody>
          <a:bodyPr/>
          <a:lstStyle/>
          <a:p>
            <a:r>
              <a:rPr lang="en-AU" dirty="0" smtClean="0"/>
              <a:t>Only OMCG originating in Australia</a:t>
            </a:r>
          </a:p>
          <a:p>
            <a:r>
              <a:rPr lang="en-AU" dirty="0" smtClean="0"/>
              <a:t>Started in Brisbane a few decade ago</a:t>
            </a:r>
          </a:p>
          <a:p>
            <a:r>
              <a:rPr lang="en-AU" dirty="0" smtClean="0"/>
              <a:t>Associated with drug manufacturing, tax evasion, theft and even murder!</a:t>
            </a:r>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303" y="1844824"/>
            <a:ext cx="3556408" cy="34563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73227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Types of </a:t>
            </a:r>
            <a:r>
              <a:rPr lang="en-AU" dirty="0" err="1" smtClean="0"/>
              <a:t>Subcultural</a:t>
            </a:r>
            <a:r>
              <a:rPr lang="en-AU" dirty="0" smtClean="0"/>
              <a:t> Theory</a:t>
            </a:r>
            <a:endParaRPr lang="en-AU" dirty="0"/>
          </a:p>
        </p:txBody>
      </p:sp>
      <p:sp>
        <p:nvSpPr>
          <p:cNvPr id="3" name="Content Placeholder 2"/>
          <p:cNvSpPr>
            <a:spLocks noGrp="1"/>
          </p:cNvSpPr>
          <p:nvPr>
            <p:ph idx="1"/>
          </p:nvPr>
        </p:nvSpPr>
        <p:spPr/>
        <p:txBody>
          <a:bodyPr/>
          <a:lstStyle/>
          <a:p>
            <a:r>
              <a:rPr lang="en-AU" dirty="0" smtClean="0"/>
              <a:t>When looking at subcultures, we need to acknowledge two types of subcultures:</a:t>
            </a:r>
          </a:p>
          <a:p>
            <a:endParaRPr lang="en-AU" dirty="0" smtClean="0"/>
          </a:p>
          <a:p>
            <a:pPr marL="514350" indent="-514350" algn="ctr">
              <a:buFont typeface="+mj-lt"/>
              <a:buAutoNum type="arabicPeriod"/>
            </a:pPr>
            <a:r>
              <a:rPr lang="en-AU" dirty="0" smtClean="0"/>
              <a:t>Reactive </a:t>
            </a:r>
            <a:endParaRPr lang="en-AU" dirty="0" smtClean="0"/>
          </a:p>
          <a:p>
            <a:pPr marL="514350" indent="-514350" algn="ctr">
              <a:buNone/>
            </a:pPr>
            <a:r>
              <a:rPr lang="en-AU" dirty="0" smtClean="0"/>
              <a:t>and </a:t>
            </a:r>
          </a:p>
          <a:p>
            <a:pPr marL="514350" indent="-514350" algn="ctr">
              <a:buNone/>
            </a:pPr>
            <a:r>
              <a:rPr lang="en-AU" dirty="0" smtClean="0"/>
              <a:t>2. Independent</a:t>
            </a:r>
            <a:r>
              <a:rPr lang="en-AU" dirty="0" smtClean="0"/>
              <a:t>..</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Reactive Sub-Cultures</a:t>
            </a:r>
            <a:endParaRPr lang="en-AU" dirty="0"/>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r>
              <a:rPr lang="en-AU" dirty="0" smtClean="0"/>
              <a:t>A "reactive sub-culture" is one in which the members of a particular sub-cultural group develop norms and values that are both a response to and opposition against the prevailing norms and values that exist in a wider (predominantly middle- class or "conventional") culture. </a:t>
            </a:r>
            <a:endParaRPr lang="en-AU" dirty="0" smtClean="0"/>
          </a:p>
          <a:p>
            <a:endParaRPr lang="en-AU" dirty="0" smtClean="0"/>
          </a:p>
          <a:p>
            <a:r>
              <a:rPr lang="en-AU" dirty="0" smtClean="0"/>
              <a:t>In </a:t>
            </a:r>
            <a:r>
              <a:rPr lang="en-AU" dirty="0" smtClean="0"/>
              <a:t>this respect, this form of sub-culture is sometimes called "oppositional" rather than reactive.</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Merton</a:t>
            </a:r>
            <a:endParaRPr lang="en-AU" dirty="0"/>
          </a:p>
        </p:txBody>
      </p:sp>
      <p:sp>
        <p:nvSpPr>
          <p:cNvPr id="3" name="Content Placeholder 2"/>
          <p:cNvSpPr>
            <a:spLocks noGrp="1"/>
          </p:cNvSpPr>
          <p:nvPr>
            <p:ph idx="1"/>
          </p:nvPr>
        </p:nvSpPr>
        <p:spPr/>
        <p:txBody>
          <a:bodyPr>
            <a:normAutofit lnSpcReduction="10000"/>
          </a:bodyPr>
          <a:lstStyle/>
          <a:p>
            <a:r>
              <a:rPr lang="en-AU" dirty="0" err="1" smtClean="0"/>
              <a:t>Subcultural</a:t>
            </a:r>
            <a:r>
              <a:rPr lang="en-AU" dirty="0" smtClean="0"/>
              <a:t> theories build upon the work of Merton. </a:t>
            </a:r>
            <a:endParaRPr lang="en-AU" dirty="0" smtClean="0"/>
          </a:p>
          <a:p>
            <a:endParaRPr lang="en-AU" dirty="0" smtClean="0"/>
          </a:p>
          <a:p>
            <a:r>
              <a:rPr lang="en-AU" dirty="0" smtClean="0"/>
              <a:t>They </a:t>
            </a:r>
            <a:r>
              <a:rPr lang="en-AU" dirty="0" smtClean="0"/>
              <a:t>say that deviance is the result of individuals conforming to the values and norms of a social group to which they belong, if you belong to a social group whose norms differ from those of the main society then you will become a deviant.</a:t>
            </a: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Cohen</a:t>
            </a:r>
            <a:endParaRPr lang="en-AU" dirty="0"/>
          </a:p>
        </p:txBody>
      </p:sp>
      <p:sp>
        <p:nvSpPr>
          <p:cNvPr id="3" name="Content Placeholder 2"/>
          <p:cNvSpPr>
            <a:spLocks noGrp="1"/>
          </p:cNvSpPr>
          <p:nvPr>
            <p:ph idx="1"/>
          </p:nvPr>
        </p:nvSpPr>
        <p:spPr/>
        <p:txBody>
          <a:bodyPr>
            <a:normAutofit fontScale="92500" lnSpcReduction="20000"/>
          </a:bodyPr>
          <a:lstStyle/>
          <a:p>
            <a:r>
              <a:rPr lang="en-AU" b="1" u="sng" dirty="0" smtClean="0"/>
              <a:t>Cohen </a:t>
            </a:r>
            <a:r>
              <a:rPr lang="en-AU" dirty="0" smtClean="0"/>
              <a:t>said </a:t>
            </a:r>
            <a:r>
              <a:rPr lang="en-AU" dirty="0" smtClean="0"/>
              <a:t>lower-working-class boys want to achieve the success which is valued by mainstream culture. </a:t>
            </a:r>
            <a:endParaRPr lang="en-AU" dirty="0" smtClean="0"/>
          </a:p>
          <a:p>
            <a:endParaRPr lang="en-AU" dirty="0" smtClean="0"/>
          </a:p>
          <a:p>
            <a:r>
              <a:rPr lang="en-AU" dirty="0" smtClean="0"/>
              <a:t>But </a:t>
            </a:r>
            <a:r>
              <a:rPr lang="en-AU" dirty="0" smtClean="0"/>
              <a:t>due to educational failure and the dead-end jobs that result from this they have little chance of achieving these goals. </a:t>
            </a:r>
            <a:endParaRPr lang="en-AU" dirty="0" smtClean="0"/>
          </a:p>
          <a:p>
            <a:endParaRPr lang="en-AU" dirty="0" smtClean="0"/>
          </a:p>
          <a:p>
            <a:r>
              <a:rPr lang="en-AU" dirty="0" smtClean="0"/>
              <a:t>This </a:t>
            </a:r>
            <a:r>
              <a:rPr lang="en-AU" dirty="0" smtClean="0"/>
              <a:t>results in </a:t>
            </a:r>
            <a:r>
              <a:rPr lang="en-AU" b="1" dirty="0" smtClean="0"/>
              <a:t>status frustration</a:t>
            </a:r>
            <a:r>
              <a:rPr lang="en-AU" dirty="0" smtClean="0"/>
              <a:t>, the boys are at the bottom of the social structure and have little chance of gaining a higher status in society. </a:t>
            </a:r>
            <a:endParaRPr lang="en-AU"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ustralian Subculture&amp;quot;&quot;/&gt;&lt;property id=&quot;20307&quot; value=&quot;256&quot;/&gt;&lt;/object&gt;&lt;object type=&quot;3&quot; unique_id=&quot;10005&quot;&gt;&lt;property id=&quot;20148&quot; value=&quot;5&quot;/&gt;&lt;property id=&quot;20300&quot; value=&quot;Slide 2 - &amp;quot;Subcultures Defined&amp;quot;&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quot;/&gt;&lt;property id=&quot;20307&quot; value=&quot;259&quot;/&gt;&lt;/object&gt;&lt;/object&gt;&lt;/object&gt;&lt;/database&gt;"/>
  <p:tag name="SECTOMILLISECCONVERTED" val="1"/>
</p:tagLst>
</file>

<file path=ppt/theme/theme1.xml><?xml version="1.0" encoding="utf-8"?>
<a:theme xmlns:a="http://schemas.openxmlformats.org/drawingml/2006/main" name="Office Theme">
  <a:themeElements>
    <a:clrScheme name="Custom 2">
      <a:dk1>
        <a:sysClr val="windowText" lastClr="000000"/>
      </a:dk1>
      <a:lt1>
        <a:srgbClr val="000000"/>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990</Words>
  <Application>Microsoft Office PowerPoint</Application>
  <PresentationFormat>On-screen Show (4:3)</PresentationFormat>
  <Paragraphs>87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Australian Subculture</vt:lpstr>
      <vt:lpstr>Subcultures Defined</vt:lpstr>
      <vt:lpstr>Slide 3</vt:lpstr>
      <vt:lpstr>Bikies</vt:lpstr>
      <vt:lpstr>Slide 5</vt:lpstr>
      <vt:lpstr>Types of Subcultural Theory</vt:lpstr>
      <vt:lpstr>Reactive Sub-Cultures</vt:lpstr>
      <vt:lpstr>Merton</vt:lpstr>
      <vt:lpstr>Cohen</vt:lpstr>
      <vt:lpstr>Slide 10</vt:lpstr>
      <vt:lpstr>Slide 11</vt:lpstr>
      <vt:lpstr>Cloward and Ohlin</vt:lpstr>
      <vt:lpstr>In basic terms:</vt:lpstr>
      <vt:lpstr>Independent Sub-Cultures</vt:lpstr>
      <vt:lpstr>Slide 15</vt:lpstr>
      <vt:lpstr>Miller asserts 2 things:</vt:lpstr>
      <vt:lpstr>Slide 17</vt:lpstr>
      <vt:lpstr>Key Concepts</vt:lpstr>
      <vt:lpstr>Slide 19</vt:lpstr>
      <vt:lpstr>2. Power</vt:lpstr>
      <vt:lpstr>Slide 21</vt:lpstr>
      <vt:lpstr>Your turn..</vt:lpstr>
    </vt:vector>
  </TitlesOfParts>
  <Company>NSW, Department of Education and Training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Australian Subculture</dc:title>
  <dc:creator>Hammond, Kelly</dc:creator>
  <cp:lastModifiedBy>Kelly</cp:lastModifiedBy>
  <cp:revision>9</cp:revision>
  <dcterms:created xsi:type="dcterms:W3CDTF">2015-05-26T04:39:30Z</dcterms:created>
  <dcterms:modified xsi:type="dcterms:W3CDTF">2015-05-27T09:13:08Z</dcterms:modified>
</cp:coreProperties>
</file>