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2" r:id="rId5"/>
    <p:sldId id="263" r:id="rId6"/>
    <p:sldId id="264" r:id="rId7"/>
    <p:sldId id="265" r:id="rId8"/>
    <p:sldId id="266" r:id="rId9"/>
    <p:sldId id="258" r:id="rId10"/>
    <p:sldId id="268" r:id="rId11"/>
    <p:sldId id="270" r:id="rId12"/>
    <p:sldId id="271" r:id="rId13"/>
    <p:sldId id="277" r:id="rId14"/>
    <p:sldId id="272" r:id="rId15"/>
    <p:sldId id="273" r:id="rId16"/>
    <p:sldId id="274" r:id="rId17"/>
    <p:sldId id="283" r:id="rId18"/>
    <p:sldId id="284" r:id="rId19"/>
    <p:sldId id="285" r:id="rId20"/>
    <p:sldId id="286" r:id="rId21"/>
    <p:sldId id="275" r:id="rId22"/>
    <p:sldId id="278" r:id="rId23"/>
    <p:sldId id="279" r:id="rId24"/>
    <p:sldId id="280" r:id="rId25"/>
    <p:sldId id="281" r:id="rId26"/>
    <p:sldId id="282" r:id="rId27"/>
    <p:sldId id="287" r:id="rId28"/>
    <p:sldId id="276" r:id="rId29"/>
    <p:sldId id="260" r:id="rId30"/>
    <p:sldId id="261" r:id="rId31"/>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02" y="-7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F164C-C9AD-4CBF-83B9-0AF2764520FB}" type="datetimeFigureOut">
              <a:rPr lang="en-AU" smtClean="0"/>
              <a:pPr/>
              <a:t>15/02/2015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75D461-8528-4FE7-9797-1C670D06BD79}"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F164C-C9AD-4CBF-83B9-0AF2764520FB}" type="datetimeFigureOut">
              <a:rPr lang="en-AU" smtClean="0"/>
              <a:pPr/>
              <a:t>15/02/2015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5D461-8528-4FE7-9797-1C670D06BD79}"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televisionau.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E:\The%20Origins%20of%20Television.mp4" TargetMode="External"/></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67544" y="1509536"/>
            <a:ext cx="8244317" cy="5348464"/>
          </a:xfrm>
          <a:prstGeom prst="rect">
            <a:avLst/>
          </a:prstGeom>
          <a:noFill/>
          <a:ln w="9525">
            <a:noFill/>
            <a:miter lim="800000"/>
            <a:headEnd/>
            <a:tailEnd/>
          </a:ln>
        </p:spPr>
      </p:pic>
      <p:sp>
        <p:nvSpPr>
          <p:cNvPr id="2" name="Title 1"/>
          <p:cNvSpPr>
            <a:spLocks noGrp="1"/>
          </p:cNvSpPr>
          <p:nvPr>
            <p:ph type="ctrTitle"/>
          </p:nvPr>
        </p:nvSpPr>
        <p:spPr>
          <a:xfrm>
            <a:off x="251520" y="2924944"/>
            <a:ext cx="7772400" cy="1470025"/>
          </a:xfrm>
        </p:spPr>
        <p:txBody>
          <a:bodyPr>
            <a:normAutofit/>
          </a:bodyPr>
          <a:lstStyle/>
          <a:p>
            <a:r>
              <a:rPr lang="en-AU" sz="6000" b="1" dirty="0" smtClean="0">
                <a:latin typeface="Algerian" pitchFamily="82" charset="0"/>
              </a:rPr>
              <a:t>Television</a:t>
            </a:r>
            <a:endParaRPr lang="en-AU" sz="6000" b="1" dirty="0">
              <a:latin typeface="Algerian" pitchFamily="82" charset="0"/>
            </a:endParaRPr>
          </a:p>
        </p:txBody>
      </p:sp>
      <p:sp>
        <p:nvSpPr>
          <p:cNvPr id="3" name="Subtitle 2"/>
          <p:cNvSpPr>
            <a:spLocks noGrp="1"/>
          </p:cNvSpPr>
          <p:nvPr>
            <p:ph type="subTitle" idx="1"/>
          </p:nvPr>
        </p:nvSpPr>
        <p:spPr>
          <a:xfrm>
            <a:off x="1115616" y="332656"/>
            <a:ext cx="6400800" cy="1124744"/>
          </a:xfrm>
        </p:spPr>
        <p:txBody>
          <a:bodyPr/>
          <a:lstStyle/>
          <a:p>
            <a:r>
              <a:rPr lang="en-AU" b="1" dirty="0" smtClean="0">
                <a:solidFill>
                  <a:srgbClr val="FFFF00"/>
                </a:solidFill>
              </a:rPr>
              <a:t>the creation and development of the popular culture</a:t>
            </a:r>
          </a:p>
          <a:p>
            <a:endParaRPr lang="en-AU" dirty="0"/>
          </a:p>
        </p:txBody>
      </p:sp>
      <p:sp>
        <p:nvSpPr>
          <p:cNvPr id="3074" name="AutoShape 2" descr="data:image/jpeg;base64,/9j/4AAQSkZJRgABAQAAAQABAAD/2wCEAAkGBxQSEhQUExQVFhQUGBcXFxQXGBgXFBcXHBUWFxQUFBQYHCggGBolHBUUITEhJSkrLi4uFx8zODMsNygtLiwBCgoKDg0OGxAQGy0kHCQuLCwsLCwsLCwsLCwsMCwsLCwsLCwsLCwsLCwsLCwsLCwsLCwsLCwsLCwsLCwsLCwsLP/AABEIALUBFwMBIgACEQEDEQH/xAAcAAABBQEBAQAAAAAAAAAAAAAGAAMEBQcCAQj/xABYEAABAwACCQsPCQUHBAMAAAABAAIDBBEFBhIhMUFRkaEHExUiUlNhcZLR4RQjMkJicnOBk6KxssHS8BYXM0NUgrPT4iQ0NXTCCCVEY6PU42SDw+SkxPH/xAAaAQACAwEBAAAAAAAAAAAAAAAAAQIDBAUG/8QALxEAAgIBAQYEBQUBAQAAAAAAAAECEQMEEiEiMTJBEzNxgQUUQlGxFWGRwfDxUv/aAAwDAQACEQMRAD8A3FCtuNt3UL42CO7LwXYaqgDUipZXqtvqpEPBEfXKTGiS3VOefqBnKcGqU/eW5ygyx9KhY1sk8kcbX1lgcCSajUTUDlU35Q0DFND5Mn2qNjoJTqkybyzOUvnIk3lnKKHBbLQd+i8l0rsW00IfXR+KFvtRYUEPzjy7wzlHmXQ1RpN4ZyjzIc+V1CH1rfFBH7SvflrQx9bmo8XOiwoJG6okm8M5R5l0NUKTeG8o8yGvlzQ99d5CHnXvy8oe+P8AIQosKCYaoL94byjzL35wH7w3lHmQ2LfaHvknkYuZdfL2ib5J5KP3UWFBH8v37y3lHmS+X795byjzIbNvtF3cnkme4vW2+0XdyeSZ7iLCgj+X795bnK8+X795bnKHvl7RN3J5JnuL35eUTdyeSZ+WiwoIDqgP3lvKKXzgP3hvKPMh42+0TfJPJM9xL5d0PfH+SZ7qLCi/OqE/eG8o8y8+cN+8N5R5lQ/Lqh76/wAjHzLh1vFD35/kYkWFF+dUSTeG8o8y5+caTeGcoofdbrRN9Pjgi5158sqHvv8AoxosKCD5x5N4byjzLz5yJN4ZyjzIfFttDOGZo/7LF4bZaEfr4/IgIthQRN1R5N4ZyjzLr5xpN4byjzIa+UdBOGePyS5dZmgOvCkRA96R7UrY6Cgaor94byjzLoaort4byjzITsrY/Wrg1gtkF01wwEZRzKnFMJvtaSDgNbfQi2GyaQ3VCdvI5R5l184P+UOV0LNm0h+9nlN5111Q/e3cpnOjaY9n9jSPnCG86Vz84zd6OdZsaS/enZ2e8mzSXj6t2dnvI2mGz+xpzNUVp+qOcIusPZAUiFkoFQeMGSokH0LBqJTA5xaWua4AOv1GsG9WC0nGFtFox/Yofveu5OLZFovkkklMiJZJqyuqnj8C71itbWP6tTuvx+BPrFJjRn9tzC6CgkYqOK/G4lUtGsPI5jX1XnFwrrGKqu940RWdvw0T+Xb6SnqA25osZ7mR/nO91RskDRsaGmpzgDkrv5gno7Hx5XHia4ottWsIHtDnAlzr5NVZrRxQrBMyHMpUKzIjQYmitzJSMtwfavWNgH1Mh5I9q1W2ixTGQV1Hshi40KdSNGXMVg1GqeKezRZGNqwdZJCP8I48bwE8KcwYKC3xyHmRA2jN4cxXM9GbcnDgyHKFXj1jnNRrmyOVbEHJdkyibZsDBQIfG4n2JxtsBGCgUbx1lTNYbw5ium0dvDmK7HhI436hkIhtmkAr6hovJXHywl+xUTkKbNA25OHAcRVcIm8OYrJqJeG0kWY9ZOSO/lfL9jovIXTLbZCQOoqJfvdgOZNay3hzFP0KFuuMw9kMRyqlZW3RbHUzbSHXWZkOGg0Xk1Lw2ZdjsfRvFWEQGit4cxXBoreHMV1/lonc+XRQGyzcdjofE9w9irjbJRThsfmlPMi51Fbw5is9cxvwCs2fGsdUSWlT7lkbMUA4aHK3ieD6VwaXY4/V0hviaVWmNvwCudbb8Aqix/KL7liW2POCWVvHET6CuDY+iO7GlsHfh7fSFXvjb8BR5Yh8BdD5PdaZyXmp1Ra0i11wF0xzXtOBzHAg+NV09BeyQxkVEVV4MYBwjgKsLTpiJnRVm5c0mrFdCq+OHCp9mof2p3CyM+YB7FkknF0y1O1YeWxPGtUQV4Ije5KzqOeodl5wH/2B6Ajy2BhBoxxGCrM7pWfupQAFTq7wr64RUclQkFWZQSsknQ/1Sd35/wD7C7bSTvh5f/OozKaN1/qv/MUllIBB2w8q/wDMT2WPaR71Q7dnln85dGVxPZnln81OANubq7Ya8QlkLsxkqTYnv1V+efbIig2kSrFO666+TtBhJPbd8Vu9oR/YYfv/AIjlhVEYBLWCDWyogODqr4xhxW56n/7hD9/8RyFzISCJJJJTIiWN6tv7xF4E+sVsixnVwP7RD4F3rFJjQIWVZXFRP5ZiuqVQWssax2MwtHLfUdDiqeyZ6zRf5aP0Iis2aqFC3K2jj0FQ7kuwQ2o0Jtw29o6Ec0OiMqwaOhC1qwqY33UY0c3sPmqwgUluVGZ1P2PbtxcfAgcUVm5Px91Hduj/ANnw9u3teNAweKsPmLgfEr8b2RpxdJ6KOzc6P0ryk0eO4dexDEMver27GXzVzO7aG/5nCqNKn40PVfkhqvJn6P8ABXCBm5Px91ONo7MnxyUmHh81PNHD5q9eeQUWMT0dlybxwZP0qu6nZk+OSriZu1N/Ee1UAMGXzVzdarkvQ14IuiN1K04vjkqRY6jN11l49kMPGO5XRj4fNTtBYNcZf7YdrwrJFcSNMI8SL40dmTR0LnqdmTR0KS4cPmps8fmr1Fnr7IzqOzJo/SszdE3IfjxLUXm9h80LL5Bw6Fg130+/9F2Noa1puT4zLgxtyfGZdnj0Lhx4dCwF1o5kjbfvfGZMSRtyfGZOvdhv6EzJ8Xl6lVso8dPrfqSLUmDq6EboubnaR6akV252PDJ4yO2iGhzgg61+S5ptGP8AmN9K0C37s6Of8t4zP6VxNUqyGrF0kq2Q9bongz/Ss6dSQ0DAcVV3fHGLq8tAtjPW6J4M+kIEhaSBfOnmWdFqGWU5uTzh7ys4rh2Bwq4xX66jVHh873F2GHIeS78pO0On9yeyFhJF1eHCyuvlrx8DACTex1Vsr8e2UMMOQ8l/5ScETsh5D/yUbhVL7nVj3AyVgVbWrtco3J4VvGp7+4Q/f/EesIobSJTWCK2YwR23dMb7VvGp9+4Qff8AxHJrmKQRJJJKRASxbV0P7RB4F3rraVi2rt+8QeBd66TGgTso7rNG/lo/VRFZ93WYG8MIzMB9iGLKO61Rv5eL1QiKzz/oB3bNERUO5J8g/taj2gvDP0IthZewDP0IYtccbhu1xZQiqJ7qux0jnVhAo7dW/s+Adk3Hx9ygho7kYMo91HNuTndT3mV7dt6urKgoOdvfndK8/wDEvO9kacXSchg3Izj3UpoxcO2uniwbVOtc7e/OXUxNw7aYsvCOFU6Xzoeq/JDVeTP0f4K2OPg0/pT7IxudI91dRA7jSpMYO40r1x5SKI8sW1N7Fl/SoYh4NI91XL2m5O1xZVFaw7jSufq+pGzCtxBMHBp/Su6JD1xm17YY+HvVNuDudK6ozDrjdrjGPhWeK3o0RXEiwfHwaehNOjGTT0Kc+vc6Uy+vc6V6JM9QmQizgGf9KzCRnBp6FqrydzpWYSg7nSsWt+n3/o0YiE5oyaehNlt/Bp/SpLwdzpTLidzpWA0L/bhh4vm9p6ExIODT0KVLXWdrpUeQnc6V6tLhR4yfW/UiUV1zPCckjPWHAtH1QD+7HglHnBZo9xEkZqwPZ6wWjW9OrZRj4T+kriaxcZqw8h62F/WqJ4I+kIGirqx8l35ZRjZx3WaJ4L2oKijbVfaOQDp1k+krL2L0SmsOQ8l35Sc1vuTyXfkphsbdyOQP9unBE3ct5A/2yRIc1ruTyXfkpCLufNP5C81lu5HIH+1XhYNyOR/6qYiRQhVJgq2uSrGO4b7VvOp5+4Q/f/EesBoH0hvVbXJVj8Gz0Fb9qefw+D7/AOI5NcyEgjSSSUyAli2rsf2mj+Bd662lYpq8/vNH8C710mNAfZX6Oi+Ai9UK9s0a5IR3fojCHrJO63RfAxegK7sma5oe+PqNUFzJPkada9ELgXzyulFMMQqwu5R50L2AY24G1xZUUQsFXY6VYQKa3KEGj4Xdk3tuPukEtowyu5X6kbW5Mb1Pfb27cfGgpgZuNK4PxG/G9kacXSdto+Qu5X6l1LR9q6+7F236l4wN3GldyhtydpiyqrS34sfVENT5MvRkeODhdn/UpkUHHn6VGiDdzpUyG53OleqPMxscfBeOHBl6Uy2j8efpUohtydriypptWTSsWo6kbMV0NGDjz9K6o0O3bhwjHw8advZNKUFV23a4x6VQuaLo80T3xcJz9KjviGU5+lS5AMmlRpANzpXcR6JESSEZTn6VmcsPHn6Vp0jRudKzOarJpWXWfT7mnEQ3xcefpTLoePP0p95G5TD6tzpWA0JL/f8ABmSLjz9KYfHx5+lSJCKztdKjy1ZNK9UktlHjp9b9SvnbU5uHsm4+6HCtDt0d1mj8b/QFndLqrF7GPSjy259cMHfO9ULjazrRqw8h6zTq4aJ4H+ooOibewDN+hFtmj1mieB/qKDWSNAvuZ4ywHSsi5FxJa3uW8kflp657kcn/AI1BEzN1Hyo05r7N1Hyo+dBImtZ3LeSPy17rIPatzD3VEjnjyx8qPnXZmZuo+XHzoAmUZlT7wA2uIVY+ILftTv8Ah8HE78Ry+eqE8F5qIO17UtIw9yvoPU4/h1H4n/iPTjzISCVJJJTICWJ6vn7xRvBP9dbYsU1ffp6N4J/rhJjQDWSO1o3gY1e001zRd8fVCHrJu2lG8Cz0lXczuuxd9/QodyT5Gt2vxG5F/R0oniiNWHR0oWtfubkXkUREblWECntxiOsYe3bi4+FBLYjl0dKNLcbnqcVt7dvtQUwN3J0rgfEfO9kacXSPNYcujpTkrDcm/iycPGmWlu5OnmXUlzcnan4IVWl82PqiGp8mfoziNnDo6VMibw6OlQIi3IdPMpUZbkXqzzEWTS28b+jpTLePR0pOIuTeKjB4yFYtT1I2YXuJXj0dK9gG3bfxjFw8ajXYyLqjOF229jGXKqE95fF70XUjT8DpUaRpy6OlOPIyKPIRkXcR6JIbfGcujpWYzt9uLpWlyFuRZjNVfvLLrPp9/wCjViGHjh0dKYc3h0dKdcBkKYIGQ6VgL0cSN4dHSo8jfirpT8gFZvFR5asi9UulHjp9b9SupgwcYxcKNbaHdZh753qhBNLqrF7GPSjC2R3Wou+d6oXG1nWjVh5EizcnWaKP8kesVaWv24zNiihbRqO4MYBduBrNQrrcasKo7OHa0Yf9O313KsLXGJlTXOaCwvY3C5gqrbXz5FkRcaTYm218lKhglokAExID479y65c4VgiojanQiO2CytEoUYfOIwXXmsDGl7zkY0CsrOLX5oXWRozoInRQmYXLHYQdakujVgFZyZEMW32XdS6VLM9rrkvLIH3RDWMYarzcddyXYjWU0rIsMZ9VKIE3Nj62A1EuLGu5Nwas6JbWrcaHTHa02JsU+KGVjGuN6s3BAqderN6/wLGaFRuqBKWit0bbtxJJc4cArGRNi7PXGXeutqe2QON3GGXy4iq+KqqjequSL6bihWanqmQhstHIaxpcyWu5AFdTmXOACvsjnWi6m/8ADqPxP/Eesmtqsv1VBY+c3nPiluxiDw6Jr9IK1jU2P93Ufif+I9KI3yCdJJJTIiWKav309F8G/wBcLa1iv9oAdeovg5PWakxoz+y30dF8C31nK3e6uSPvm+oVUWV+io3gR670/ZWlGNoeACW62ajgvir2qCXEiT5G32usBYMOcorhjFWPOV8/WL1RKRG0ARQnju/eVzFqrUkfUQZpPeW1aTIyh5Ymn25RV0fH2bcZ4UDCHvuOsoeszqk0iZgY6GHsgaxrmKvhVM22ubeo/PXE+IaDO81pdl3NOHLHZD5sffZyvZohcnDgy8SBG21Tb1H/AKnOrOwlnHzyCN7GBrgb7buvBXer4lRp9Dmjli390PK/Eg4R5tNIvmR8JzqTG3jzrxtBZw6eZOtoTOHTzL0nhs46+E6pdl/J7I3anDgyqIPHnUiyMLWQyOFdbWkjDk4kLCyL9y3M5YdViltKixaPNi3SCK6486con0jMOEY+FDQsi7cjzl7BZJ4ew3I7Ju6yhZ1inY1imnbD57ePOUy9vHnVc+ndyPOTT6bf7Eecu0pxOj+raZd3/BPe3jzlZjI3jzo6dTe5HnLM3yvyNzOWXVcVUa9N8T0+S9l8v2JL2cedNFnHnUUyPyDM5cXb8jczlj2JGz53CSXx38edR5Gceda9Y7UtossMUhmmBkjY8gVVVuaHGra4L65pepVRWj6abR7q7q1eLZSPOSxycmzEqS3bNw9kPSEVWxO2kffO9AUi2i1GGjkFr3uIc3sqso4FDs8drHxv9i5mpmpzTRoxRaW8fs12cP8ALRes9MQ0p0bIrghpeY2XR7AXVQrdwJ2yn0sX8vF6XryizRNjbrzbppDRVfrN4XgBhKoLC3sRC9lk6PG97JCybsmdhfieahkODBlQVZ2xPU8ssNUhlje+sVAs1sAkOvX67ktOSooztaMfVtEETCxrZexIId9G7C04PEje3S0+Omi6DtbmAubsYHDcvAxcPpTToTRglj6SGSMca7msXVRvkViv/wDOBWtmaEyOd4uiY5AXxvZVc3wHG6r7UA4MIrCu59TSnggCOFwbeDg8VEVm+6sAnDkRVadqcCFzZKU4Pc01tiaSYw7K4kC6v1GqoC9jTckRoo7NWPdR6LY9jhU4xzvIOEF7431HOtk1NP4bR+J/4j1nOqr2dG72b0xLRtTX+G0bvXeu5KI3yCdJJJTIiWMf2gG9coh7iQec1bOsa/tAdnRO9l9LEmNGd2UHWKKf8o/iPXlmRXB/22HMQvaeTrFG7x34j17SxdQtGWKrNf8A6VC6dk+xUUV97pUxj/itVlEhBAvKayijIdPOupDVSS5HNnJJjlJdgqBN/FXXg4ApEViKU4BzaJSnAisEQzkEZQQyohR20MZDp519NWq0cChUa99THl3IWbUTc5bTLsE73HzkLDUv7HS/IT/lq9tRsVSRSWl1FpTQA6+6GZrcBxuYAF9CayMnpXusjIqYunZqhLZkmZvPE6NpdIx7GtwucC1o43EVBQ22Wg36PyjedFWqjCNi6Ve7Ues1fOLWhbseRzV0aXrX9jXLMWUiMEoErCSx1QDwSb2KooGFLHw7oVA0LsKOTE5uzPlzeI7ovm0ivBWeInmXUU5um1g1Vis36sIv3wqygwhwNdelSOpRkOnnWSS2ZUVtWqDQ2Qj3beUE2bIR4LtvLCC3UQZDp51waGMh086l4hzv02P/AKDU0lt6+OUgAh9XYP8AO5lcGgtyHTzps0FuQ+dzqEp2atNpFhundlO5jt7f53MuDWMLHjlcyudj25Dp51Ep1jxULxzO51GzU0fQ1hLPUUUWAGkQAiKMEGZgIqY0EEE3jwJuyFn6LfqpEHlme8vnA2PbkyX7/Omn0FuQ6edMiaFbtZCKRzQyRjiXNvNe12PgKGbOOrEf3jpCH7HQAUiOrEa1eWXN6PvT6VCXMnHkTbM3pIv5eP0vUUUZz2x3HZNuXNrwVtFd8HCOBTbOs28Jy0eP0vUCdlccYvltbLsN7IsvXVWU8CSGFFh7IyT2Ro8kzWtkMgbctFQAEb6r2VX9u1uZhe6CjlokaOuSuvtjJF5rRgc/jwIasDFCLI0fqa7EOuC5DwQ6vWn3V43wK0L0yUvaZXVlz3Oe7viayNKAJ01mJXi6NJpJdVfIcQK+9aKhjVra5b7PR3tbSn67A41a4QNcj4SQNsMtd8IVsJRm0rXGveWubVcC6aDfuq7hjrxqqv3wb4ypx1FqY5hcHiu86ogjuSMGXHiTaXIQfaqbwXUUgggtlIIwEVxVELS9Tf8AhtG70+u5YfZKkufRLH3WFsc7b+RskbW6Atv1Nv4bRu9PruRET5BMkkkpkRLG/wC0CNtQ+KX0xrZFkH9oFt6hnhm/8aTGjNqaP2ejd4/8Ry6hNbIhwOb6R7V7SR+zUbik/EcuKI11y0gYHHixFQZNA5DeJFeAkaVLY7uhm6VfWUtYbM7XaNLGC/soZXFjmuqv3LqqnAqtdaxTG4IC/hjcHjzXK6M0Y54nYw13dDMvpO1Wk1UOjC6aaoo79Q3IXzRJQqQw7ajyiruJPStUsHbg1kETHGotY0EGuu8BlKJOx4YOLdmtCk8IzDnXonGVuYc6zuK3Fh7YfHjUhltjTjHx41EvLTVSm/uulXx2IxDdBfN4fwrYrfbYWyWPpDAQa2jLuhwrEhJ8X+dacLpEWTQ/hXWucKg678X+de678X+dW7Qi5oMt47YYcgUguO7GYc6p6LPeN7SfeT3VHc6Xe8smTqZJFgX92M3SvC/uxmHOq8z9zpd7y8M/Bpd7ygMIC/uxm6VwX19sMw51XGlcGl3vLk0zg0u95RJlld90Mw51FpjsG2GPEOdRHU4ZNLveTUszn1XLHO727OgFMTO3V7oZulNyO7oZhzp+CxNKk7CizH7sg9YhTY7Taa7somx+FlDNF0Si0RINgWXUxNfYscfGagPariybay3gYFPo1gWUWO51xss777yyu4aMTWuPZKJT2GuqrEPQoN2ya5EyzztvCP8Ap4/S5QXUkxtjuQHOdctAIrF8Ywpdnh1yPwEf9Sl0NlBkgZrsr2SXADmiCRwByhzbx40dhk+wlCmhshR2TsDXh4dUKrmosfckVE1YDerxKFbbYQ0WZ7S0mCVxdE4YiayWcYrIqxirhVvYGmUKF7ZH0meV7TWHPhmLyai0AvIJqAODiRHSrbaDI0seXOacLTBKRmuErAw2ax1+8QrSwUtIuxR6OS90l64NTmAY3OB7FovmtF1KsXYp7i4CcV9q0UgNzXN7xK2sVZGg0cXMTXxjGWwy3R43FtZ8ablu5BRUW7WPFHbQoQaxHFI2vKa4ro+M1rXNTb+G0bvT67ljtu1lY55IdbLzcMfWXtc3snNqqugK+xOBbHqcD+7aN3h9dycRSCVJJJTICWSf2gBtKH303ojWtrKNX5hMVENWB8gztbzJMaAWw1j3UiGjsbiMlZxAB5r9KPaNHHBFrTGtcO2JANZq4VkNj7OUijAiJwuSayx7A9teUA3weIqYLdaVuKP5Jw9D1BxbJWaBSIISdtDGfFV6pCimx9FOGIjvXuHprQT8s58cUB+7IP8AyLttucu8Q55R/WjZYWHjKJCLzZKSzikrGapP9Sg/4qb7zGPGkoAbbvL9mi5UvOuxb1L9lj8pIjZYWHexV19fEe/ozPSAkbAA46E7jjkZ6tSCPl7L9lZ5STmXQt9k+yjyrvdRTEGMtqjXgtdHQnA4QJJm+1Qzqd0c/wCGo/3aVKEOi3+T7KPKn8tdDVBk+zf6v/EnvAv/AJtYPszPFTHe1IamUH2YeKlqjGqHJ9mPlR+UuhqiyfZT5Ufko4g3F63Uyg+z/wDy1182cG8Dx0sqiGqNJ9lPlR+SvRqkSfZM8o/KRvAvfm2o+8M8dMf7F0zU/o4+oo/3qRK5D7tUeQ/4MeV/4k0dUCX7KPKn8tFMApFp0Dfq6F49cd7V221+BuA0RvFCXetWhA2+SfZG+Vd7i4NvMn2RnlZPdSpjDdtCjbgmYO8o8bdK7Nxv854rlvoQIbd5PscflJeZcm3SX7LFypedLZYWHJEB7LX3d9IumUajDBCPvFx9qA/llPio0P8Aqn+pI250neaP42yn+tGyws0Vkkbb7Yowe9B9KqLYqDrwMjABIMLRgcBkGVCItzpmKOjeSf7ZF4bcKae1gHFBf0ko2WA9bE3rrMusx1jlKiho5uQdrgGNtfqKQZZZHOfJdPe6+XEegAVAcAXJgJwx+b7alIaG9YIxNzt/LXdxwN838tdCiHevM6F0KC7FEeQeZA7OLkDEPM9Gtrxr219iM0f5adFj3707kHmS2Ok3p3JPMkFjT236wKhVhAAFdeC80X8GdfRGpz/DaL3n9RXz/wBQzb2+93J5l9A6nkZbY6jBwIIZfBvHsnYlJEZBGkkkpEBLL9VSz7ddZR2XN1FtnkloqLgC1tTjuaj41qCqafazRJ3mSWjxPe6qtzmguNQAFZ4gB4kmhqu588U8PmvEx8pg9BVc+wh3TfKN9pW06oNo8LqI8UOGKKcFpa4bWsA7ZtYrwitYbTLDU5huTG4kZKiM6VMlcRzYR2J48oz3ktgn7vz286hCg04fVSZgveoadvT8wRvDhJmwMmJ55bedeiwM27PLHOoYodO3p+Zq9FDp28vzNRvDhJ2wM++O5Y5162wM++O5ahdS0/eXZmrrqan7y7M1HEHCTBYGkb67lL3YOkb67lKJrFkN6fmauepKfvLszUcQcJOFhaTvz+V0pbD0nfn8s86hGi0/eXeakKJT95OZqN4cJPFiKVv7+WedeGxNK3+TlnnUPqSn7yfNXgoNP3k+ajeLhJuxNJ3+TlnnSFiaRv8AJy+lRW0Snj6n1UjQqefqfVCN4cJK2HpG/P5fSvdiZ9/fy+lR20ayA+q0MXBoVkD9Uc7UcQ+Eliw02/P5Y513sHLjmdyxzqD1DZDej5i92PshvZzsRxBwlkLAP315++PeXhsKRhldyx7yrtjrIb2c7UtjbIb2c7UVIOEsxYkb87lj3k6yxgF/XT45G+16qBYyyG96WpGxdkN785qKYXENKHZK4FV2w8boveXMtmZSbz46u/i99BuxVP3vzmrzYun70eU1LZYXELnWUm31g+/H7yaNkpa/p28tvsQxsbZDejymrs2MsgfqsHdNGkIphwhLsjIfrm8roXTKbJjmFXGeZDkFgKdI4AsqrvEl+DMtk1MrSzRmSOpOtzOfc3ALboMArrAL8pOKpGyx3EBI7IkG/KOKs8y0vU5tgbM00e6rdGC8YexugDWaqrxcM/AijYaj7xD5NnMpNHozIxUxjWDI1oaMwQouxNqh1JJJTICSSSQAzSIg4VFVj7DxHtQkkgDzYWLchLYWLcheJIA92Fi3IS2Fi3ISSQAthYtyEthYtyEkkALYWLchLYWLchJJAC2Fi3IS2Fi3ISSQAthYtyEthYtyEkkALYWLchLYWLchJJAC2Gi3IS2Fi3ISSQAthYtyEthotyEkkALYaLchLYaLchJJAHuw0W5CWw8W5CSSAFsPFuUth4tyEkkALYeLcpbDxblJJAHTbExjErGjxBoqCSSAHkkkkAJJJJ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Activity – Television in </a:t>
            </a:r>
            <a:br>
              <a:rPr lang="en-AU" dirty="0" smtClean="0"/>
            </a:br>
            <a:r>
              <a:rPr lang="en-AU" dirty="0" smtClean="0"/>
              <a:t>Australia</a:t>
            </a:r>
            <a:endParaRPr lang="en-AU" dirty="0"/>
          </a:p>
        </p:txBody>
      </p:sp>
      <p:sp>
        <p:nvSpPr>
          <p:cNvPr id="3" name="Content Placeholder 2"/>
          <p:cNvSpPr>
            <a:spLocks noGrp="1"/>
          </p:cNvSpPr>
          <p:nvPr>
            <p:ph idx="1"/>
          </p:nvPr>
        </p:nvSpPr>
        <p:spPr>
          <a:xfrm>
            <a:off x="457200" y="1628800"/>
            <a:ext cx="8229600" cy="4497363"/>
          </a:xfrm>
        </p:spPr>
        <p:txBody>
          <a:bodyPr/>
          <a:lstStyle/>
          <a:p>
            <a:pPr>
              <a:lnSpc>
                <a:spcPct val="150000"/>
              </a:lnSpc>
            </a:pPr>
            <a:r>
              <a:rPr lang="en-AU" dirty="0" smtClean="0"/>
              <a:t>Go to </a:t>
            </a:r>
            <a:r>
              <a:rPr lang="en-AU" dirty="0" smtClean="0">
                <a:hlinkClick r:id="rId2"/>
              </a:rPr>
              <a:t>http://televisionau.com</a:t>
            </a:r>
            <a:r>
              <a:rPr lang="en-AU" dirty="0" smtClean="0"/>
              <a:t> </a:t>
            </a:r>
          </a:p>
          <a:p>
            <a:r>
              <a:rPr lang="en-AU" dirty="0" smtClean="0"/>
              <a:t>Answer the following questions while navigating the site...</a:t>
            </a:r>
          </a:p>
          <a:p>
            <a:endParaRPr lang="en-AU" dirty="0"/>
          </a:p>
        </p:txBody>
      </p:sp>
      <p:pic>
        <p:nvPicPr>
          <p:cNvPr id="22530" name="Picture 2"/>
          <p:cNvPicPr>
            <a:picLocks noChangeAspect="1" noChangeArrowheads="1"/>
          </p:cNvPicPr>
          <p:nvPr/>
        </p:nvPicPr>
        <p:blipFill>
          <a:blip r:embed="rId3" cstate="print"/>
          <a:srcRect/>
          <a:stretch>
            <a:fillRect/>
          </a:stretch>
        </p:blipFill>
        <p:spPr bwMode="auto">
          <a:xfrm>
            <a:off x="179512" y="260648"/>
            <a:ext cx="1584176" cy="1143762"/>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xmlns="" val="2789389546"/>
              </p:ext>
            </p:extLst>
          </p:nvPr>
        </p:nvGraphicFramePr>
        <p:xfrm>
          <a:off x="251520" y="3645024"/>
          <a:ext cx="8712968" cy="3108960"/>
        </p:xfrm>
        <a:graphic>
          <a:graphicData uri="http://schemas.openxmlformats.org/drawingml/2006/table">
            <a:tbl>
              <a:tblPr firstRow="1" bandRow="1">
                <a:tableStyleId>{5C22544A-7EE6-4342-B048-85BDC9FD1C3A}</a:tableStyleId>
              </a:tblPr>
              <a:tblGrid>
                <a:gridCol w="4392488"/>
                <a:gridCol w="4320480"/>
              </a:tblGrid>
              <a:tr h="2520280">
                <a:tc>
                  <a:txBody>
                    <a:bodyPr/>
                    <a:lstStyle/>
                    <a:p>
                      <a:pPr marL="342900" indent="-342900">
                        <a:buAutoNum type="arabicPeriod"/>
                      </a:pPr>
                      <a:r>
                        <a:rPr lang="en-AU" dirty="0" smtClean="0"/>
                        <a:t>What impact did WWII have on television coming to Australia?</a:t>
                      </a:r>
                    </a:p>
                    <a:p>
                      <a:pPr marL="342900" indent="-342900">
                        <a:buAutoNum type="arabicPeriod"/>
                      </a:pPr>
                      <a:r>
                        <a:rPr lang="en-AU" dirty="0" smtClean="0"/>
                        <a:t>When did the first transmission tests occur in Australia?</a:t>
                      </a:r>
                    </a:p>
                    <a:p>
                      <a:pPr marL="342900" indent="-342900">
                        <a:buAutoNum type="arabicPeriod"/>
                      </a:pPr>
                      <a:r>
                        <a:rPr lang="en-AU" dirty="0" smtClean="0"/>
                        <a:t>Name 2 of the first television</a:t>
                      </a:r>
                      <a:r>
                        <a:rPr lang="en-AU" baseline="0" dirty="0" smtClean="0"/>
                        <a:t> programs to be aired in Australia?</a:t>
                      </a:r>
                    </a:p>
                    <a:p>
                      <a:pPr marL="342900" indent="-342900">
                        <a:buAutoNum type="arabicPeriod"/>
                      </a:pPr>
                      <a:r>
                        <a:rPr lang="en-AU" baseline="0" dirty="0" smtClean="0"/>
                        <a:t>What is the significance of ‘soaps’ on Australian </a:t>
                      </a:r>
                      <a:r>
                        <a:rPr lang="en-AU" baseline="0" dirty="0" err="1" smtClean="0"/>
                        <a:t>tv</a:t>
                      </a:r>
                      <a:r>
                        <a:rPr lang="en-AU" baseline="0" dirty="0" smtClean="0"/>
                        <a:t>?</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AU" dirty="0" smtClean="0"/>
                        <a:t>When were ‘soaps’ popular? Why is this popularity declining now?</a:t>
                      </a:r>
                    </a:p>
                    <a:p>
                      <a:endParaRPr lang="en-AU" dirty="0"/>
                    </a:p>
                  </a:txBody>
                  <a:tcPr/>
                </a:tc>
                <a:tc>
                  <a:txBody>
                    <a:bodyPr/>
                    <a:lstStyle/>
                    <a:p>
                      <a:pPr marL="342900" indent="-342900">
                        <a:buFont typeface="+mj-lt"/>
                        <a:buAutoNum type="arabicPeriod" startAt="6"/>
                      </a:pPr>
                      <a:r>
                        <a:rPr lang="en-AU" dirty="0" smtClean="0"/>
                        <a:t>Click on the ‘flashbacks’ tab. What can these pictures tell us about Australian Television? </a:t>
                      </a:r>
                    </a:p>
                    <a:p>
                      <a:pPr marL="342900" indent="-342900">
                        <a:buFont typeface="+mj-lt"/>
                        <a:buAutoNum type="arabicPeriod" startAt="6"/>
                      </a:pPr>
                      <a:r>
                        <a:rPr lang="en-AU" dirty="0" smtClean="0"/>
                        <a:t>Can these pictures be used to study societal progress?</a:t>
                      </a:r>
                      <a:r>
                        <a:rPr lang="en-AU" baseline="0" dirty="0" smtClean="0"/>
                        <a:t> How?</a:t>
                      </a:r>
                    </a:p>
                    <a:p>
                      <a:pPr marL="342900" indent="-342900">
                        <a:buFont typeface="+mj-lt"/>
                        <a:buAutoNum type="arabicPeriod" startAt="6"/>
                      </a:pPr>
                      <a:r>
                        <a:rPr lang="en-AU" baseline="0" dirty="0" smtClean="0"/>
                        <a:t>Write a page in your books explaining what you can learn from these flashbacks. Include things like representation of society, fashion, values, attitudes etc.</a:t>
                      </a:r>
                      <a:endParaRPr lang="en-AU" dirty="0" smtClean="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the process of </a:t>
            </a:r>
            <a:r>
              <a:rPr lang="en-AU" b="1" dirty="0" err="1" smtClean="0"/>
              <a:t>commodification</a:t>
            </a:r>
            <a:r>
              <a:rPr lang="en-AU" b="1" dirty="0" smtClean="0"/>
              <a:t> for television</a:t>
            </a:r>
            <a:endParaRPr lang="en-AU" b="1" dirty="0"/>
          </a:p>
        </p:txBody>
      </p:sp>
      <p:sp>
        <p:nvSpPr>
          <p:cNvPr id="3" name="Content Placeholder 2"/>
          <p:cNvSpPr>
            <a:spLocks noGrp="1"/>
          </p:cNvSpPr>
          <p:nvPr>
            <p:ph idx="1"/>
          </p:nvPr>
        </p:nvSpPr>
        <p:spPr>
          <a:xfrm>
            <a:off x="457200" y="2420888"/>
            <a:ext cx="8229600" cy="3705275"/>
          </a:xfrm>
        </p:spPr>
        <p:txBody>
          <a:bodyPr/>
          <a:lstStyle/>
          <a:p>
            <a:r>
              <a:rPr lang="en-AU" dirty="0"/>
              <a:t>“</a:t>
            </a:r>
            <a:r>
              <a:rPr lang="en-AU" dirty="0" err="1"/>
              <a:t>Commodification</a:t>
            </a:r>
            <a:r>
              <a:rPr lang="en-AU" dirty="0"/>
              <a:t>” is a term that only </a:t>
            </a:r>
            <a:r>
              <a:rPr lang="en-AU" dirty="0" smtClean="0"/>
              <a:t>came </a:t>
            </a:r>
            <a:r>
              <a:rPr lang="en-AU" dirty="0"/>
              <a:t>into currency in 1977, but expresses a concept fundamental to Marx’s understanding of the way capitalism develops.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Examples of </a:t>
            </a:r>
            <a:r>
              <a:rPr lang="en-AU" dirty="0" err="1"/>
              <a:t>commodification</a:t>
            </a:r>
            <a:r>
              <a:rPr lang="en-AU" dirty="0"/>
              <a:t> include:</a:t>
            </a:r>
          </a:p>
        </p:txBody>
      </p:sp>
      <p:sp>
        <p:nvSpPr>
          <p:cNvPr id="3" name="Content Placeholder 2"/>
          <p:cNvSpPr>
            <a:spLocks noGrp="1"/>
          </p:cNvSpPr>
          <p:nvPr>
            <p:ph idx="1"/>
          </p:nvPr>
        </p:nvSpPr>
        <p:spPr/>
        <p:txBody>
          <a:bodyPr>
            <a:normAutofit/>
          </a:bodyPr>
          <a:lstStyle/>
          <a:p>
            <a:r>
              <a:rPr lang="en-AU" dirty="0" smtClean="0"/>
              <a:t>The socialisation</a:t>
            </a:r>
            <a:r>
              <a:rPr lang="en-AU" dirty="0"/>
              <a:t> of women’s labour, with work such as preparing meals, caring for children, repairing and cleaning clothes and so on, now being purchased on the market, very often from women who are selling their labour power for a wage rather than offering the same service within a relationship of domestic servitude called marriage</a:t>
            </a:r>
            <a:r>
              <a:rPr lang="en-AU" dirty="0" smtClean="0"/>
              <a:t>;</a:t>
            </a:r>
          </a:p>
          <a:p>
            <a:endParaRPr lang="en-AU" dirty="0"/>
          </a:p>
          <a:p>
            <a:pPr>
              <a:buNone/>
            </a:pP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The </a:t>
            </a:r>
            <a:r>
              <a:rPr lang="en-AU" dirty="0" err="1" smtClean="0"/>
              <a:t>privitisation</a:t>
            </a:r>
            <a:r>
              <a:rPr lang="en-AU" dirty="0" smtClean="0"/>
              <a:t> of government services, with work such as education, public transport and health care, water supply, road works being provided on a “user-pays” system, instead of as public services, which in many cases were provided out of tax revenue and delivered to the public free of charge;</a:t>
            </a: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en-AU" dirty="0" smtClean="0"/>
              <a:t>The commercialisation of </a:t>
            </a:r>
            <a:r>
              <a:rPr lang="en-AU" dirty="0"/>
              <a:t>scientific and cultural activities through the increasing pressure conveyed through “funding mechanisms” to orient activity towards serving commercial rather than human </a:t>
            </a:r>
            <a:r>
              <a:rPr lang="en-AU" dirty="0" smtClean="0"/>
              <a:t>interests;</a:t>
            </a:r>
          </a:p>
          <a:p>
            <a:endParaRPr lang="en-AU" dirty="0"/>
          </a:p>
          <a:p>
            <a:r>
              <a:rPr lang="en-AU" dirty="0" smtClean="0"/>
              <a:t>The </a:t>
            </a:r>
            <a:r>
              <a:rPr lang="en-AU" dirty="0" err="1" smtClean="0"/>
              <a:t>professionalisation</a:t>
            </a:r>
            <a:r>
              <a:rPr lang="en-AU" dirty="0" smtClean="0"/>
              <a:t> of </a:t>
            </a:r>
            <a:r>
              <a:rPr lang="en-AU" dirty="0"/>
              <a:t>amateur sports and services, to a point when playing a “game” involves working out at 5 a.m., and your teenage neighbour needs a degree in early childhood development and a salary before she will be allowed to baby-sit;</a:t>
            </a:r>
          </a:p>
          <a:p>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are some examples of the </a:t>
            </a:r>
            <a:r>
              <a:rPr lang="en-AU" dirty="0" err="1" smtClean="0"/>
              <a:t>commodification</a:t>
            </a:r>
            <a:r>
              <a:rPr lang="en-AU" dirty="0" smtClean="0"/>
              <a:t> of television?</a:t>
            </a:r>
            <a:endParaRPr lang="en-AU" dirty="0"/>
          </a:p>
        </p:txBody>
      </p:sp>
      <p:sp>
        <p:nvSpPr>
          <p:cNvPr id="3" name="Content Placeholder 2"/>
          <p:cNvSpPr>
            <a:spLocks noGrp="1"/>
          </p:cNvSpPr>
          <p:nvPr>
            <p:ph idx="1"/>
          </p:nvPr>
        </p:nvSpPr>
        <p:spPr>
          <a:xfrm>
            <a:off x="457200" y="1988840"/>
            <a:ext cx="8229600" cy="4137323"/>
          </a:xfrm>
        </p:spPr>
        <p:txBody>
          <a:bodyPr>
            <a:normAutofit lnSpcReduction="10000"/>
          </a:bodyPr>
          <a:lstStyle/>
          <a:p>
            <a:r>
              <a:rPr lang="en-AU" dirty="0" err="1" smtClean="0"/>
              <a:t>Foxtel</a:t>
            </a:r>
            <a:endParaRPr lang="en-AU" dirty="0" smtClean="0"/>
          </a:p>
          <a:p>
            <a:r>
              <a:rPr lang="en-AU" dirty="0" smtClean="0"/>
              <a:t>Pay-per-view</a:t>
            </a:r>
          </a:p>
          <a:p>
            <a:r>
              <a:rPr lang="en-AU" dirty="0" smtClean="0"/>
              <a:t>Companies making a product, </a:t>
            </a:r>
            <a:r>
              <a:rPr lang="en-AU" dirty="0" err="1" smtClean="0"/>
              <a:t>eg</a:t>
            </a:r>
            <a:r>
              <a:rPr lang="en-AU" dirty="0" smtClean="0"/>
              <a:t>. Television show, and selling these to broadcasting companies (NBC, </a:t>
            </a:r>
            <a:r>
              <a:rPr lang="en-AU" dirty="0" err="1" smtClean="0"/>
              <a:t>Harpo</a:t>
            </a:r>
            <a:r>
              <a:rPr lang="en-AU" dirty="0" smtClean="0"/>
              <a:t> productions, fox, Disney etc)</a:t>
            </a:r>
          </a:p>
          <a:p>
            <a:r>
              <a:rPr lang="en-AU" dirty="0" smtClean="0"/>
              <a:t>Now read through Article on </a:t>
            </a:r>
            <a:r>
              <a:rPr lang="en-AU" dirty="0" err="1" smtClean="0"/>
              <a:t>commodification</a:t>
            </a:r>
            <a:r>
              <a:rPr lang="en-AU" dirty="0" smtClean="0"/>
              <a:t> of television.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fontScale="90000"/>
          </a:bodyPr>
          <a:lstStyle/>
          <a:p>
            <a:r>
              <a:rPr lang="en-AU" dirty="0" smtClean="0"/>
              <a:t>the role of mythology in the creation and perpetuation of the popular culture</a:t>
            </a:r>
            <a:endParaRPr lang="en-AU" dirty="0"/>
          </a:p>
        </p:txBody>
      </p:sp>
      <p:sp>
        <p:nvSpPr>
          <p:cNvPr id="3" name="Content Placeholder 2"/>
          <p:cNvSpPr>
            <a:spLocks noGrp="1"/>
          </p:cNvSpPr>
          <p:nvPr>
            <p:ph idx="1"/>
          </p:nvPr>
        </p:nvSpPr>
        <p:spPr>
          <a:xfrm>
            <a:off x="457200" y="2708920"/>
            <a:ext cx="8229600" cy="3417243"/>
          </a:xfrm>
        </p:spPr>
        <p:txBody>
          <a:bodyPr/>
          <a:lstStyle/>
          <a:p>
            <a:r>
              <a:rPr lang="en-AU" dirty="0"/>
              <a:t>A mythology is the entirety of all the myths</a:t>
            </a:r>
            <a:r>
              <a:rPr lang="en-AU" dirty="0" smtClean="0"/>
              <a:t>, legends, </a:t>
            </a:r>
            <a:r>
              <a:rPr lang="en-AU" dirty="0"/>
              <a:t>and traditional beliefs of a specific culture, people, or region. </a:t>
            </a:r>
            <a:endParaRPr lang="en-AU" dirty="0" smtClean="0"/>
          </a:p>
          <a:p>
            <a:endParaRPr lang="en-AU" dirty="0"/>
          </a:p>
          <a:p>
            <a:r>
              <a:rPr lang="en-AU" dirty="0" smtClean="0"/>
              <a:t>The </a:t>
            </a:r>
            <a:r>
              <a:rPr lang="en-AU" dirty="0"/>
              <a:t>term can also mean "the study of myths</a:t>
            </a:r>
            <a:r>
              <a:rPr lang="en-AU" dirty="0" smtClean="0"/>
              <a:t>,“.</a:t>
            </a:r>
            <a:r>
              <a:rPr lang="en-AU"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Mythology theory</a:t>
            </a:r>
            <a:endParaRPr lang="en-AU" dirty="0"/>
          </a:p>
        </p:txBody>
      </p:sp>
      <p:sp>
        <p:nvSpPr>
          <p:cNvPr id="3" name="Content Placeholder 2"/>
          <p:cNvSpPr>
            <a:spLocks noGrp="1"/>
          </p:cNvSpPr>
          <p:nvPr>
            <p:ph idx="1"/>
          </p:nvPr>
        </p:nvSpPr>
        <p:spPr/>
        <p:txBody>
          <a:bodyPr>
            <a:normAutofit lnSpcReduction="10000"/>
          </a:bodyPr>
          <a:lstStyle/>
          <a:p>
            <a:r>
              <a:rPr lang="en-AU" dirty="0" smtClean="0"/>
              <a:t>Mythology theory can be applied to understand the appeal of certain television genres and the kinds of meanings they encode.</a:t>
            </a:r>
          </a:p>
          <a:p>
            <a:endParaRPr lang="en-AU" dirty="0" smtClean="0"/>
          </a:p>
          <a:p>
            <a:r>
              <a:rPr lang="en-AU" dirty="0" smtClean="0"/>
              <a:t>The myth of the hero continues on in contemporary adventure series, the journey myth is recycled in programs that show far away places to visit etc.</a:t>
            </a:r>
          </a:p>
          <a:p>
            <a:endParaRPr lang="en-AU" dirty="0" smtClean="0"/>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In addition, some of the genres employ mythological concepts that reflect social change.</a:t>
            </a:r>
          </a:p>
          <a:p>
            <a:endParaRPr lang="en-AU" dirty="0" smtClean="0"/>
          </a:p>
          <a:p>
            <a:r>
              <a:rPr lang="en-AU" dirty="0" smtClean="0"/>
              <a:t>Consider, as an example, the “mythology of fatherhood” that television has constructed and continually reshaped from the 1950’s to present day.</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lnSpcReduction="10000"/>
          </a:bodyPr>
          <a:lstStyle/>
          <a:p>
            <a:r>
              <a:rPr lang="en-AU" dirty="0" smtClean="0"/>
              <a:t>Early sitcoms sculpted the father figure to fit the template of the traditional patriarchal family.</a:t>
            </a:r>
          </a:p>
          <a:p>
            <a:endParaRPr lang="en-AU" dirty="0" smtClean="0"/>
          </a:p>
          <a:p>
            <a:r>
              <a:rPr lang="en-AU" dirty="0" smtClean="0"/>
              <a:t>The father was in charge, with his wife working behind the scenes to maintain harmony among the family members.</a:t>
            </a:r>
          </a:p>
          <a:p>
            <a:endParaRPr lang="en-AU" dirty="0" smtClean="0"/>
          </a:p>
          <a:p>
            <a:r>
              <a:rPr lang="en-AU" dirty="0" smtClean="0"/>
              <a:t>This image of fatherhood has changed throughout the years to reflect societies changes.</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The Origins of Television.mp4">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itcom fathers"/>
          <p:cNvPicPr>
            <a:picLocks noChangeAspect="1" noChangeArrowheads="1"/>
          </p:cNvPicPr>
          <p:nvPr/>
        </p:nvPicPr>
        <p:blipFill>
          <a:blip r:embed="rId2" cstate="print"/>
          <a:srcRect/>
          <a:stretch>
            <a:fillRect/>
          </a:stretch>
        </p:blipFill>
        <p:spPr bwMode="auto">
          <a:xfrm>
            <a:off x="1619672" y="836712"/>
            <a:ext cx="7056784" cy="5292588"/>
          </a:xfrm>
          <a:prstGeom prst="rect">
            <a:avLst/>
          </a:prstGeom>
          <a:noFill/>
        </p:spPr>
      </p:pic>
      <p:sp>
        <p:nvSpPr>
          <p:cNvPr id="1028" name="AutoShape 4" descr="Image result for sitcom 1970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29" name="Picture 5"/>
          <p:cNvPicPr>
            <a:picLocks noChangeAspect="1" noChangeArrowheads="1"/>
          </p:cNvPicPr>
          <p:nvPr/>
        </p:nvPicPr>
        <p:blipFill>
          <a:blip r:embed="rId3" cstate="print"/>
          <a:srcRect/>
          <a:stretch>
            <a:fillRect/>
          </a:stretch>
        </p:blipFill>
        <p:spPr bwMode="auto">
          <a:xfrm>
            <a:off x="2555776" y="1844824"/>
            <a:ext cx="5698203" cy="3584029"/>
          </a:xfrm>
          <a:prstGeom prst="rect">
            <a:avLst/>
          </a:prstGeom>
          <a:noFill/>
          <a:ln w="9525">
            <a:noFill/>
            <a:miter lim="800000"/>
            <a:headEnd/>
            <a:tailEnd/>
          </a:ln>
        </p:spPr>
      </p:pic>
      <p:pic>
        <p:nvPicPr>
          <p:cNvPr id="1031" name="Picture 7" descr="Image result for sitcom 1970s"/>
          <p:cNvPicPr>
            <a:picLocks noChangeAspect="1" noChangeArrowheads="1"/>
          </p:cNvPicPr>
          <p:nvPr/>
        </p:nvPicPr>
        <p:blipFill>
          <a:blip r:embed="rId4" cstate="print"/>
          <a:srcRect/>
          <a:stretch>
            <a:fillRect/>
          </a:stretch>
        </p:blipFill>
        <p:spPr bwMode="auto">
          <a:xfrm>
            <a:off x="2123728" y="1124744"/>
            <a:ext cx="6451793" cy="4021014"/>
          </a:xfrm>
          <a:prstGeom prst="rect">
            <a:avLst/>
          </a:prstGeom>
          <a:noFill/>
        </p:spPr>
      </p:pic>
      <p:pic>
        <p:nvPicPr>
          <p:cNvPr id="1033" name="Picture 9" descr="Image result for brady bunch"/>
          <p:cNvPicPr>
            <a:picLocks noChangeAspect="1" noChangeArrowheads="1"/>
          </p:cNvPicPr>
          <p:nvPr/>
        </p:nvPicPr>
        <p:blipFill>
          <a:blip r:embed="rId5" cstate="print"/>
          <a:srcRect/>
          <a:stretch>
            <a:fillRect/>
          </a:stretch>
        </p:blipFill>
        <p:spPr bwMode="auto">
          <a:xfrm>
            <a:off x="0" y="1124744"/>
            <a:ext cx="8402116" cy="4705185"/>
          </a:xfrm>
          <a:prstGeom prst="rect">
            <a:avLst/>
          </a:prstGeom>
          <a:noFill/>
        </p:spPr>
      </p:pic>
      <p:sp>
        <p:nvSpPr>
          <p:cNvPr id="1035" name="AutoShape 11" descr="Image result for cosby sh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36" name="Picture 12"/>
          <p:cNvPicPr>
            <a:picLocks noChangeAspect="1" noChangeArrowheads="1"/>
          </p:cNvPicPr>
          <p:nvPr/>
        </p:nvPicPr>
        <p:blipFill>
          <a:blip r:embed="rId6" cstate="print"/>
          <a:srcRect/>
          <a:stretch>
            <a:fillRect/>
          </a:stretch>
        </p:blipFill>
        <p:spPr bwMode="auto">
          <a:xfrm>
            <a:off x="2195736" y="-182479"/>
            <a:ext cx="4702820" cy="7040479"/>
          </a:xfrm>
          <a:prstGeom prst="rect">
            <a:avLst/>
          </a:prstGeom>
          <a:noFill/>
          <a:ln w="9525">
            <a:noFill/>
            <a:miter lim="800000"/>
            <a:headEnd/>
            <a:tailEnd/>
          </a:ln>
        </p:spPr>
      </p:pic>
      <p:sp>
        <p:nvSpPr>
          <p:cNvPr id="1038" name="AutoShape 14" descr="Image result for full hou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39" name="Picture 15"/>
          <p:cNvPicPr>
            <a:picLocks noChangeAspect="1" noChangeArrowheads="1"/>
          </p:cNvPicPr>
          <p:nvPr/>
        </p:nvPicPr>
        <p:blipFill>
          <a:blip r:embed="rId7" cstate="print"/>
          <a:srcRect/>
          <a:stretch>
            <a:fillRect/>
          </a:stretch>
        </p:blipFill>
        <p:spPr bwMode="auto">
          <a:xfrm>
            <a:off x="2915816" y="1916832"/>
            <a:ext cx="5811379" cy="4352925"/>
          </a:xfrm>
          <a:prstGeom prst="rect">
            <a:avLst/>
          </a:prstGeom>
          <a:noFill/>
          <a:ln w="9525">
            <a:noFill/>
            <a:miter lim="800000"/>
            <a:headEnd/>
            <a:tailEnd/>
          </a:ln>
        </p:spPr>
      </p:pic>
      <p:pic>
        <p:nvPicPr>
          <p:cNvPr id="1040" name="Picture 16"/>
          <p:cNvPicPr>
            <a:picLocks noChangeAspect="1" noChangeArrowheads="1"/>
          </p:cNvPicPr>
          <p:nvPr/>
        </p:nvPicPr>
        <p:blipFill>
          <a:blip r:embed="rId8" cstate="print"/>
          <a:srcRect/>
          <a:stretch>
            <a:fillRect/>
          </a:stretch>
        </p:blipFill>
        <p:spPr bwMode="auto">
          <a:xfrm>
            <a:off x="539552" y="404664"/>
            <a:ext cx="7511112" cy="5604445"/>
          </a:xfrm>
          <a:prstGeom prst="rect">
            <a:avLst/>
          </a:prstGeom>
          <a:noFill/>
          <a:ln w="9525">
            <a:noFill/>
            <a:miter lim="800000"/>
            <a:headEnd/>
            <a:tailEnd/>
          </a:ln>
        </p:spPr>
      </p:pic>
      <p:pic>
        <p:nvPicPr>
          <p:cNvPr id="1041" name="Picture 17"/>
          <p:cNvPicPr>
            <a:picLocks noChangeAspect="1" noChangeArrowheads="1"/>
          </p:cNvPicPr>
          <p:nvPr/>
        </p:nvPicPr>
        <p:blipFill>
          <a:blip r:embed="rId9" cstate="print"/>
          <a:srcRect/>
          <a:stretch>
            <a:fillRect/>
          </a:stretch>
        </p:blipFill>
        <p:spPr bwMode="auto">
          <a:xfrm>
            <a:off x="0" y="245443"/>
            <a:ext cx="8828104" cy="66125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029"/>
                                        </p:tgtEl>
                                        <p:attrNameLst>
                                          <p:attrName>style.visibility</p:attrName>
                                        </p:attrNameLst>
                                      </p:cBhvr>
                                      <p:to>
                                        <p:strVal val="visible"/>
                                      </p:to>
                                    </p:set>
                                    <p:animEffect transition="in" filter="box(in)">
                                      <p:cBhvr>
                                        <p:cTn id="13" dur="500"/>
                                        <p:tgtEl>
                                          <p:spTgt spid="102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031"/>
                                        </p:tgtEl>
                                        <p:attrNameLst>
                                          <p:attrName>style.visibility</p:attrName>
                                        </p:attrNameLst>
                                      </p:cBhvr>
                                      <p:to>
                                        <p:strVal val="visible"/>
                                      </p:to>
                                    </p:set>
                                    <p:animEffect transition="in" filter="blinds(horizontal)">
                                      <p:cBhvr>
                                        <p:cTn id="18" dur="500"/>
                                        <p:tgtEl>
                                          <p:spTgt spid="1031"/>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033"/>
                                        </p:tgtEl>
                                        <p:attrNameLst>
                                          <p:attrName>style.visibility</p:attrName>
                                        </p:attrNameLst>
                                      </p:cBhvr>
                                      <p:to>
                                        <p:strVal val="visible"/>
                                      </p:to>
                                    </p:set>
                                    <p:animEffect transition="in" filter="diamond(in)">
                                      <p:cBhvr>
                                        <p:cTn id="23" dur="2000"/>
                                        <p:tgtEl>
                                          <p:spTgt spid="103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036"/>
                                        </p:tgtEl>
                                        <p:attrNameLst>
                                          <p:attrName>style.visibility</p:attrName>
                                        </p:attrNameLst>
                                      </p:cBhvr>
                                      <p:to>
                                        <p:strVal val="visible"/>
                                      </p:to>
                                    </p:set>
                                    <p:anim calcmode="lin" valueType="num">
                                      <p:cBhvr additive="base">
                                        <p:cTn id="28" dur="500" fill="hold"/>
                                        <p:tgtEl>
                                          <p:spTgt spid="1036"/>
                                        </p:tgtEl>
                                        <p:attrNameLst>
                                          <p:attrName>ppt_x</p:attrName>
                                        </p:attrNameLst>
                                      </p:cBhvr>
                                      <p:tavLst>
                                        <p:tav tm="0">
                                          <p:val>
                                            <p:strVal val="#ppt_x"/>
                                          </p:val>
                                        </p:tav>
                                        <p:tav tm="100000">
                                          <p:val>
                                            <p:strVal val="#ppt_x"/>
                                          </p:val>
                                        </p:tav>
                                      </p:tavLst>
                                    </p:anim>
                                    <p:anim calcmode="lin" valueType="num">
                                      <p:cBhvr additive="base">
                                        <p:cTn id="29" dur="500" fill="hold"/>
                                        <p:tgtEl>
                                          <p:spTgt spid="103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3" presetClass="entr" presetSubtype="16" fill="hold" nodeType="clickEffect">
                                  <p:stCondLst>
                                    <p:cond delay="0"/>
                                  </p:stCondLst>
                                  <p:childTnLst>
                                    <p:set>
                                      <p:cBhvr>
                                        <p:cTn id="33" dur="1" fill="hold">
                                          <p:stCondLst>
                                            <p:cond delay="0"/>
                                          </p:stCondLst>
                                        </p:cTn>
                                        <p:tgtEl>
                                          <p:spTgt spid="1039"/>
                                        </p:tgtEl>
                                        <p:attrNameLst>
                                          <p:attrName>style.visibility</p:attrName>
                                        </p:attrNameLst>
                                      </p:cBhvr>
                                      <p:to>
                                        <p:strVal val="visible"/>
                                      </p:to>
                                    </p:set>
                                    <p:animEffect transition="in" filter="plus(in)">
                                      <p:cBhvr>
                                        <p:cTn id="34" dur="2000"/>
                                        <p:tgtEl>
                                          <p:spTgt spid="1039"/>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040"/>
                                        </p:tgtEl>
                                        <p:attrNameLst>
                                          <p:attrName>style.visibility</p:attrName>
                                        </p:attrNameLst>
                                      </p:cBhvr>
                                      <p:to>
                                        <p:strVal val="visible"/>
                                      </p:to>
                                    </p:set>
                                    <p:animEffect transition="in" filter="blinds(horizontal)">
                                      <p:cBhvr>
                                        <p:cTn id="39" dur="500"/>
                                        <p:tgtEl>
                                          <p:spTgt spid="1040"/>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1041"/>
                                        </p:tgtEl>
                                        <p:attrNameLst>
                                          <p:attrName>style.visibility</p:attrName>
                                        </p:attrNameLst>
                                      </p:cBhvr>
                                      <p:to>
                                        <p:strVal val="visible"/>
                                      </p:to>
                                    </p:set>
                                    <p:animEffect transition="in" filter="box(in)">
                                      <p:cBhvr>
                                        <p:cTn id="44" dur="500"/>
                                        <p:tgtEl>
                                          <p:spTgt spid="1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r>
              <a:rPr lang="en-AU" dirty="0" smtClean="0"/>
              <a:t>When we talk about mythology of television, we are talking about the archetypal characters, familiar scenarios and the lessons to be learned from television.</a:t>
            </a:r>
          </a:p>
          <a:p>
            <a:endParaRPr lang="en-AU" dirty="0" smtClean="0"/>
          </a:p>
          <a:p>
            <a:r>
              <a:rPr lang="en-AU" dirty="0" smtClean="0"/>
              <a:t>Take for instance the television series ‘Dexter’</a:t>
            </a:r>
            <a:endParaRPr lang="en-A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AU" dirty="0" smtClean="0"/>
              <a:t>In Dexter we see a vigilante serial killer who works for Miami metro homicide as a blood spatter analyst.</a:t>
            </a:r>
          </a:p>
          <a:p>
            <a:endParaRPr lang="en-AU" dirty="0" smtClean="0"/>
          </a:p>
          <a:p>
            <a:r>
              <a:rPr lang="en-AU" dirty="0" smtClean="0"/>
              <a:t>Yes, there are many incongruities within this statement alone!</a:t>
            </a:r>
          </a:p>
          <a:p>
            <a:endParaRPr lang="en-AU" dirty="0" smtClean="0"/>
          </a:p>
          <a:p>
            <a:r>
              <a:rPr lang="en-AU" dirty="0" smtClean="0"/>
              <a:t>How does Dexter represent mythology of television?</a:t>
            </a:r>
          </a:p>
          <a:p>
            <a:endParaRPr lang="en-AU" dirty="0" smtClean="0"/>
          </a:p>
          <a:p>
            <a:endParaRPr lang="en-A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To start with we have the age old battle between good and evil. Dexter must wrestle with these concepts on an episodic basis. Should he kill? Should he do his job within the law? If he chooses to kill, who will fit his ‘code’ and make that killing justifiable?</a:t>
            </a:r>
            <a:endParaRPr lang="en-AU" dirty="0"/>
          </a:p>
        </p:txBody>
      </p:sp>
      <p:pic>
        <p:nvPicPr>
          <p:cNvPr id="8194" name="Picture 2" descr="Image result for dexter morgan"/>
          <p:cNvPicPr>
            <a:picLocks noChangeAspect="1" noChangeArrowheads="1"/>
          </p:cNvPicPr>
          <p:nvPr/>
        </p:nvPicPr>
        <p:blipFill>
          <a:blip r:embed="rId2" cstate="print"/>
          <a:srcRect/>
          <a:stretch>
            <a:fillRect/>
          </a:stretch>
        </p:blipFill>
        <p:spPr bwMode="auto">
          <a:xfrm>
            <a:off x="6372200" y="4365104"/>
            <a:ext cx="2395788" cy="219189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On top of this, Dexter also struggles to fulfil the roles in life that have been assigned to him. Husband, father, brother, son.</a:t>
            </a:r>
          </a:p>
          <a:p>
            <a:endParaRPr lang="en-AU" dirty="0" smtClean="0"/>
          </a:p>
          <a:p>
            <a:r>
              <a:rPr lang="en-AU" dirty="0" smtClean="0"/>
              <a:t>It is through these roles and the struggles Dexter faces that we can recognise the mythology of roles within society.</a:t>
            </a:r>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AU" dirty="0" smtClean="0"/>
              <a:t>Another example of mythology in Dexter can be seen in his sister Debra Morgan.</a:t>
            </a:r>
          </a:p>
          <a:p>
            <a:r>
              <a:rPr lang="en-AU" dirty="0" smtClean="0"/>
              <a:t>Deb is a hard arsed, ball baring foul mouthed police officer who also struggles to fulfil her assigned roles in life. Daughter, sister, officer, lover.</a:t>
            </a:r>
          </a:p>
          <a:p>
            <a:r>
              <a:rPr lang="en-AU" dirty="0" smtClean="0"/>
              <a:t>Although Deb does not seem to fit the usual female role of television character, closer inspection reveals she does so with ease.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AU" dirty="0" smtClean="0"/>
              <a:t>Deb is symbolic of young professional women. She struggles with relationships as many other single female characters do (</a:t>
            </a:r>
            <a:r>
              <a:rPr lang="en-AU" dirty="0" err="1" smtClean="0"/>
              <a:t>eg</a:t>
            </a:r>
            <a:r>
              <a:rPr lang="en-AU" dirty="0" smtClean="0"/>
              <a:t>. Carrie of Sex and The City). She must always remain calm and confident and vulnerability is a sign of weakness.</a:t>
            </a:r>
          </a:p>
          <a:p>
            <a:endParaRPr lang="en-AU" dirty="0" smtClean="0"/>
          </a:p>
        </p:txBody>
      </p:sp>
      <p:pic>
        <p:nvPicPr>
          <p:cNvPr id="5122" name="Picture 2" descr="Image result for debra morgan"/>
          <p:cNvPicPr>
            <a:picLocks noChangeAspect="1" noChangeArrowheads="1"/>
          </p:cNvPicPr>
          <p:nvPr/>
        </p:nvPicPr>
        <p:blipFill>
          <a:blip r:embed="rId2" cstate="print"/>
          <a:srcRect/>
          <a:stretch>
            <a:fillRect/>
          </a:stretch>
        </p:blipFill>
        <p:spPr bwMode="auto">
          <a:xfrm>
            <a:off x="3419872" y="3573016"/>
            <a:ext cx="4873724" cy="272928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solidFill>
                  <a:srgbClr val="FF0000"/>
                </a:solidFill>
              </a:rPr>
              <a:t>What characters from television can you identify that fit archetypal or stereotypical roles that are a reflection of our society? </a:t>
            </a:r>
            <a:endParaRPr lang="en-AU" dirty="0" smtClean="0">
              <a:solidFill>
                <a:srgbClr val="FF0000"/>
              </a:solidFill>
            </a:endParaRPr>
          </a:p>
          <a:p>
            <a:endParaRPr lang="en-AU" dirty="0" smtClean="0">
              <a:solidFill>
                <a:srgbClr val="FF0000"/>
              </a:solidFill>
            </a:endParaRPr>
          </a:p>
          <a:p>
            <a:r>
              <a:rPr lang="en-AU" dirty="0" smtClean="0">
                <a:solidFill>
                  <a:srgbClr val="FF0000"/>
                </a:solidFill>
              </a:rPr>
              <a:t>Have these mythologies changed? How?</a:t>
            </a:r>
            <a:endParaRPr lang="en-AU" dirty="0" smtClean="0">
              <a:solidFill>
                <a:srgbClr val="FF0000"/>
              </a:solidFill>
            </a:endParaRPr>
          </a:p>
          <a:p>
            <a:endParaRPr lang="en-A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continuities and changes to the popular culture</a:t>
            </a:r>
            <a:endParaRPr lang="en-AU" dirty="0"/>
          </a:p>
        </p:txBody>
      </p:sp>
      <p:sp>
        <p:nvSpPr>
          <p:cNvPr id="3" name="Content Placeholder 2"/>
          <p:cNvSpPr>
            <a:spLocks noGrp="1"/>
          </p:cNvSpPr>
          <p:nvPr>
            <p:ph idx="1"/>
          </p:nvPr>
        </p:nvSpPr>
        <p:spPr/>
        <p:txBody>
          <a:bodyPr/>
          <a:lstStyle/>
          <a:p>
            <a:endParaRPr lang="en-A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role of mythology in the creation and perpetuation of </a:t>
            </a:r>
            <a:r>
              <a:rPr lang="en-AU" dirty="0" err="1" smtClean="0"/>
              <a:t>tv</a:t>
            </a:r>
            <a:endParaRPr lang="en-AU" dirty="0"/>
          </a:p>
        </p:txBody>
      </p:sp>
      <p:sp>
        <p:nvSpPr>
          <p:cNvPr id="3" name="Content Placeholder 2"/>
          <p:cNvSpPr>
            <a:spLocks noGrp="1"/>
          </p:cNvSpPr>
          <p:nvPr>
            <p:ph idx="1"/>
          </p:nvPr>
        </p:nvSpPr>
        <p:spPr/>
        <p:txBody>
          <a:bodyPr/>
          <a:lstStyle/>
          <a:p>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origins</a:t>
            </a:r>
            <a:endParaRPr lang="en-AU" dirty="0"/>
          </a:p>
        </p:txBody>
      </p:sp>
      <p:sp>
        <p:nvSpPr>
          <p:cNvPr id="3" name="Content Placeholder 2"/>
          <p:cNvSpPr>
            <a:spLocks noGrp="1"/>
          </p:cNvSpPr>
          <p:nvPr>
            <p:ph idx="1"/>
          </p:nvPr>
        </p:nvSpPr>
        <p:spPr/>
        <p:txBody>
          <a:bodyPr>
            <a:normAutofit/>
          </a:bodyPr>
          <a:lstStyle/>
          <a:p>
            <a:r>
              <a:rPr lang="en-AU" dirty="0"/>
              <a:t>The television has become such an integral part of homes in the modern world that it is hard to imagine life without television. </a:t>
            </a:r>
            <a:endParaRPr lang="en-AU" dirty="0" smtClean="0"/>
          </a:p>
          <a:p>
            <a:endParaRPr lang="en-AU" dirty="0"/>
          </a:p>
          <a:p>
            <a:r>
              <a:rPr lang="en-AU" dirty="0"/>
              <a:t>Not just for entertainment value, but TV is also a valuable resource for advertising and different kinds of programming.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continuities and changes to </a:t>
            </a:r>
            <a:r>
              <a:rPr lang="en-AU" dirty="0" err="1" smtClean="0"/>
              <a:t>tv</a:t>
            </a:r>
            <a:r>
              <a:rPr lang="en-AU" dirty="0" smtClean="0"/>
              <a:t/>
            </a:r>
            <a:br>
              <a:rPr lang="en-AU" dirty="0" smtClean="0"/>
            </a:br>
            <a:endParaRPr lang="en-AU" dirty="0"/>
          </a:p>
        </p:txBody>
      </p:sp>
      <p:sp>
        <p:nvSpPr>
          <p:cNvPr id="3" name="Content Placeholder 2"/>
          <p:cNvSpPr>
            <a:spLocks noGrp="1"/>
          </p:cNvSpPr>
          <p:nvPr>
            <p:ph idx="1"/>
          </p:nvPr>
        </p:nvSpPr>
        <p:spPr/>
        <p:txBody>
          <a:bodyPr/>
          <a:lstStyle/>
          <a:p>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John Logie Baird </a:t>
            </a:r>
            <a:endParaRPr lang="en-AU" dirty="0"/>
          </a:p>
        </p:txBody>
      </p:sp>
      <p:sp>
        <p:nvSpPr>
          <p:cNvPr id="3" name="Content Placeholder 2"/>
          <p:cNvSpPr>
            <a:spLocks noGrp="1"/>
          </p:cNvSpPr>
          <p:nvPr>
            <p:ph idx="1"/>
          </p:nvPr>
        </p:nvSpPr>
        <p:spPr>
          <a:xfrm>
            <a:off x="0" y="1556792"/>
            <a:ext cx="5842992" cy="5069160"/>
          </a:xfrm>
        </p:spPr>
        <p:txBody>
          <a:bodyPr>
            <a:normAutofit fontScale="92500" lnSpcReduction="20000"/>
          </a:bodyPr>
          <a:lstStyle/>
          <a:p>
            <a:r>
              <a:rPr lang="en-AU" dirty="0"/>
              <a:t>John Logie Baird and the </a:t>
            </a:r>
            <a:r>
              <a:rPr lang="en-AU" dirty="0" smtClean="0"/>
              <a:t>invention</a:t>
            </a:r>
            <a:r>
              <a:rPr lang="en-AU" dirty="0"/>
              <a:t> of the television are part of History. </a:t>
            </a:r>
            <a:endParaRPr lang="en-AU" dirty="0" smtClean="0"/>
          </a:p>
          <a:p>
            <a:endParaRPr lang="en-AU" dirty="0"/>
          </a:p>
          <a:p>
            <a:r>
              <a:rPr lang="en-AU" dirty="0" smtClean="0"/>
              <a:t>But </a:t>
            </a:r>
            <a:r>
              <a:rPr lang="en-AU" dirty="0"/>
              <a:t>the idea of the television did not start with Logie Baird in the 1920’s. </a:t>
            </a:r>
            <a:endParaRPr lang="en-AU" dirty="0" smtClean="0"/>
          </a:p>
          <a:p>
            <a:endParaRPr lang="en-AU" dirty="0"/>
          </a:p>
          <a:p>
            <a:r>
              <a:rPr lang="en-AU" dirty="0" smtClean="0"/>
              <a:t>In </a:t>
            </a:r>
            <a:r>
              <a:rPr lang="en-AU" dirty="0"/>
              <a:t>the late C19th, a number of scientists had made important discoveries that Baird would use in his first version of a television.</a:t>
            </a:r>
          </a:p>
        </p:txBody>
      </p:sp>
      <p:sp>
        <p:nvSpPr>
          <p:cNvPr id="6146" name="AutoShape 2" descr="data:image/jpeg;base64,/9j/4AAQSkZJRgABAQAAAQABAAD/2wCEAAkGBxITEhIUEBIWFRIUFRIUFBIUDw8QFRQVFBQWFhQUFRQYHCggGBolHBQUITEhJSkrLi4uFx8zODMsNygtLi4BCgoKDQwNDgwMDjcZFBktLCsrLCssKyssLCwsKyssLCsrKyssKysrKyssLCsrLCsrKywrKysrKysrKysrKysrK//AABEIANoAsAMBIgACEQEDEQH/xAAcAAABBQEBAQAAAAAAAAAAAAAEAQIDBQYHAAj/xAA5EAABAwIEBAUCBQQABwEAAAABAAIDBBEFEiExBkFRYQcTIjJxgZFCUqGxwRQjM3Jic4LR4fDxQ//EABUBAQEAAAAAAAAAAAAAAAAAAAAB/8QAFBEBAAAAAAAAAAAAAAAAAAAAAP/aAAwDAQACEQMRAD8A40YwmOjHREEJmVBG2EWuVFlHRE5Ujo0EAGic7qdU4sSOagjcB0TD3U+VNcy6CEBOACkjhLjYb9E80rh7hZBGxvZSmIDonMhdsBryU1ThsrB/cY5vMXGhQCEBMsOicGGy95aBAB0TrDokyJ2VA3IE4NHReDU4IEDOyflHReATrc0CNaE9pA5Jl05A/KvBicWp4agibGnPU1lGWoIXNSBqlsvNbqgOwHAJatz2xfgbmceyPHDoaTnzC3bdazwyp3NhlLAA6X0ue64GUciVX4vI+/lF2ZubR43HY9kFHPPFAweRGXS5tXP0t8Dmq7Esbe8tEkYDh0HJbWjo2NDHPZmJNsxGg7lCY5gkc2eaNwIYNSBv2CDHYXTyzOcGmwajDUuaMj3l9jqSS6w6BRUrzGXBu7ufRW7KAMjFhmc4XzHkEBuE4FRzsc+zm5bc9yeiHqeFYWFv9wtzXIDhb7oPCK90Tj5bPMOwLiQ0HrotAMRLgP6gB7r7WsEGGxKjLJC0/fkQgjcLo2IRU0oHmMynbTdV2KcEuLTJTvzNAuWOFiB2sgxYCWylkaWkg7jRRoHApErRqkKBhKlYo1I3ZASQlATyxKGKhCxMLVO4JllBHk7qWmpS5wH3TA+2yv8AgzDjUTWJs0ak8rcxdBs+FYJHUbmh2WG502dm5H4TeD8JEkrgdWk2IOuvUIavme0lkQOTYAag/ZbPhCjdSxGSVl5HWyt/koKTjmiEAmYzRnl6/PZY/Ag80TWbOkJd3y9FvPEN+ZoBsQ4evr8LGUFSGXOXX2gdGoM2KX3At3eBm6C+oWvfhgkjPlnUNswdhus7JXlrtWjLdxy9zzVjgWNZcpI20t8oDuF+HmkDpmsb9eadx1gTo/LDHNBfffTbmregq3NkGUaE3PZS41h7atzfNvZtwz67oOeYdVFhLXnMR7TY2+hWmw7FMwyO9PX4RFdgXkxFgIIJuLi9lQupyDZx9VtO6Co4uwsMkzx+x/7rOkWWuxsl9PzLmH507rJf+2QeaF4uXrpbIGhKEoCUNRRl9VK1McEgVRNmUbymJLKDzwtdwPVXa6na0l0hFng2IvvdZJb3wdpc1YTa9htvZB0fh/hMeZr7IwOW7loMSZlbe3YK7p4g0ac0Bj1vLQYXFaVshsf+6BPCzDbkFYg3crmhGioyUnBsbgfT9UuGeH1nZjoOQK30ACJL1Bn6HhxjDdxufhG1GFsPJWF1G5yDLYthPpIF1yviFj4pQSSGjawOpXeHgEFc645wwFhLeV/TZBzp9bvmGTMN73ae1uqzr47FWNU4tY5pF2/qD2VY19wCgdsvZbr10oKBXm/Ky8El066A0BLlSsUoYqIMid5anDF50agEcF1XwWyxCSV+7i1repK5Y8LYeH2JZZoYifSXg26a7oPo4LN8TzG1laNqy/27XsO6pOJDsDugzcF7q3pbqric0FXFNM2yoMgJRIJQTagXRDZgVBMFFObJfPAUTpQ7ZAuawWM4vk07EFat8nJY7i4O9IHM2+EHLKxrXl4G/JUBGXS1uoWygwhzak5j6bXN9BZZbF2gTSBvtubIByV5J2S2QLdOYUyy8Cir1sSlYxOypbKoUMCRzNE+69dQV07VZ8GzMbVx+Zex0FuqDnarjgzFYqMVNU+ISyRta2NjtvVe5/ZB37A5w9gcBYA2+yzHGuNsEgsL8lZcB1zZqKOUHSS7rXAseYXM/E6peKhojaSDcFwBIB79EFuMah3c7L9QlZxHETlY8E8tVzmDBquWYR+3mX65bI6nwJ8M0Mr9i4tyC+rgL3CDp7J35cyqqzjeKLS9yOS0UMzW0rpHC1t22ubLmmL8LedeaGT0v1t0VGho+LPPuczWt+VZsxV34TfuDcH7LEHgrM1nkvIeBZ1za91ocH4ZMFnQymzR62bhyg1dDXF7bn3LP8UYiGuY0jVxsFfsjOQFoyg87alUuM0TH2NvU3YqiunoIWNfPWvJbbSNg1sufcW0VPlZVULnGCQkOa7eNw5Lr+AzwvbIzR0zNCCL2CwviBhTYaRxYA0Ofew6kqDm6ddRtKddA+6aXJoSlBsPLTHBHSR6od7UA5ao3hTkJj0Acq9hzxmcx3teLfVPlCCJIc0jkQg7d4bYdlooY5LgteS0g20vsVJxc5rHSMbGHF49TiLkHso8CrCyNjdvSCPqEFicji4nf5VFXSZsttb7aaKzwHAjUPdnJAYM1+TfjugtWglX+CVuWhLho6WTIO7QL3QWNIy8OU7HRQw4XE1haALXuR/KlYHNaL7EIZ8puD/9QeZRAaZQR1sjaSnAFhopKCVruakqXBoNlANWy2G+izlTJqrKuqgQVRSyqiypKRsc/mRD3j12691h/F+ut5MAPuLnu+NLLpNC1rY26XB36riPiNiAlr5Mu0YyD6KDO2SEJGnqnFAgCUrx0Xg5B0CQalDSBGyt1KgkYgBeUO96KlagpQgS91DLGn3SuVHQ8HxhsrIWiwLWWPU2siqyuA0XO8IrPKlY6+gNj0sd1rcTYRqOeo+qAurqAWHVUx4sORtOWZXQt/tv1yv7O6FMZLc2cbAIqopKUtHqF3aE3UAmHcdzz/24o8z9hcmw+q2/CsNQGl1aWmT8IZ7QFWRYJDTiN8DWgcyCD9SrKfiSkboZm5ul7qgrE5HROEjPafcFI/EMzb9UJFikUvpa4O7XSCmy/CAOqmJugag5WF3TVWE0SqMXltG5o6FBBVeIULac5TeS1gzndcmmmL3ue73OJJPcr0w9TvkpNFB4J2ZInWQKCkcV5eKDqU8WpQskaJlk1KHkcgAnYgJ4+ispUFMUABCQOUrwoHBUeksVt8BqvOp2l2rm+k/wsMVa8NYh5Tywn0v/AHUF3iuFte2wcWnqFjn4E4Os+R5HYrZGp1N1OcLDwCeeyCkwmGBvpnqJvL/IHCyv8Pp8OH+GnzO/M4koik4aiIu++itqLBoBsqIqbCIic7WZHciCf1RjJjqHckUQ1o02VDiWJtYTrqgKrJw0ElUFXd0ZPW9lEKt07tPaN1r+FcHbO+7heKK3wXdEHAqtpEjweRI6KMBdG8XeHGQ1WeMWztzFo6rnbFArW2SkJzUiBbJSErUpQdHqBqUM8qepdqUK4oIZigJQj5GoKdiAMuSJsgN14BUIQo5AnuUD3qAqoqZmhr3D0nZ3VX1DxMfKFyLj7qzxbBw2mw8n2yRlpv13usFjFIWOI2sg6JR8SMy6uUMXEbWn3C3yuYNfJsCp4YJXdUHTaripoGhBPILNu8yZxc47oXCcK5uutnw9gMlQ8Mhb6dM0lvS3/wAoIeHcKkkcIYR6j7nWuGjqV2DCsOio4LXs1ozPceZ5kpcEwSKlZkjF3H3PO7isP4n8Sku/pYXWH/6kfT0oMZxtihrKh0gHoHpb/qsHidB5br/hP6LXQx6dk2qpRI31DT9kGFbZeR+L4UYXen1MOx6KvabIJGuSqIFPYUHRKo6lDhTVJ1Q2ZA8hDTMCIzKGQIAXxKFzbIyV4G6BllvsEEUpQs2jHO5BFxwlx1UHEHojawDfUoO3T4SKrC6cD3NjDmHobLkeKv8AMuHjLNGcr2nQ3HNdu8P5hNhtKejAD2KreLvD1lVeSIZKgD3DZ/ZwQcPhpiSrmhgtbmTyVvScJ1TpRB5REl7G427/AAuscK8Bw0gDpbSzfmOzewCDMcJ8CyS2kqrxx8o9nO+ei6VR0ccDMkLA1vQfz1Uz3AboKtxJkbXPe4BrQSSgqONcf/pISWkedJowdP8AisuNNY4lz3Euc7VxOpJ6ozH8adWTvmdfKLtib0bdCxy9f0QSxi40+tkyQEKSMC9r20Qkh2uef3QMnkAtmFweSravCmP1b6SrCrYXOFhcAfZPp49NUGQraB8Z9Q06hDArbZGnMDrbkeSq6rBQ4+gWO/ZBfSv1KHJTZJNdEgiugUy9FBNI7YKYsPJM8s3QDiC+6WOnujcilhYByQLTUw0ACpJqR1TUBjRex1+FpQ3T6IjgKhHnTOO9rBBqvDeaSJ76f8GjmjpyRHiP4nNoCIaYNlqbXdf2x9L91A7EGUTaiod+CM5e7uQXAqupfNI+SU3e8lziepQdK4F8T6k4kx9fKHRS2iPoaAwk+ki3cr6HkYTt9Cvih7l9PeC/FTq2hDZXXngsx193Nt6Hd0GjrKWQa3XMPEOve57adp0IJfb9AuqcS4o2nhfI78INh1PILgbq58r5JJHepxuXduQQRNI0AGg0CQEtOu10jptCdhdJI8X/AFQSvfpmtfooS0n2tJN9ksR11Og1AUraoh1wBY6IPSAg6ixt7UkR5jvcL0p9X0JJUBvp0voeVkEjmXJ/UpzIC57Rt6fuvPbobKWGdodmNz6bIK6U2KmDrWQc7v7imaSUBQddTMaLKGmCWUOBFhcdkCluumyfHFc9kwzX0y2RLdRog8JSLjqtNwXS5Y3PO7j+yzU7L2tuulcKYZlgaHjldBmsfwg1LXmS4hY0kDbM6257Lho58zrqvoXxPxVtLRO5Okuxg72Xz5bRBuPBvhmCtq3/ANSM7Imh3lnZ5JI17aLrmIYQ+lnimw+MMI9L4m2DXM5gj42XNfACcNr5QTvH97Fdg4nxQU8D5XaOItGO52QYXxS4iM8zIISQ1gzP/wBjawPxqsc1wcA1v/Vf91G6SR7ySbucSXm/XdGUsDToNA06u/MgkkpgYwAO6BDgdm35KxikA30HIfmVfLI1ktrWG4HJBL5RHIE9yo5IdSMvwp6gg2O/cckPBUgXBBN+fNA7MfToL2IUTXcnH4SSMdlaGggXOpRYps1g3tdBGy2/JI1up9Xp6pXtDXgA3slDwM3puLoKkazEdEcULD/mejXIFpgpxU2NlA3ZM5hATK++69FfkU0p9PsUEsclyABc3H3XaMOgLYowdyBf7LjOD/5Wf7hdtfy/1/hBwPxoxnzq7yQfRALW5ZjuVz8vReOuJqagk3PmP1JvzKAOyDqHgE1pr5CRqItO2uq0PiPi/nzBrHXZHcWG2bms74E/5qw8/IH7lOqffIgCijIuL36kfsiWEF1th/Pwo6PYfVRSnX6oDHdzf8umyHrGh1g7cc0kOzvhQPOoQFBoyafRMhsT00v8JCfanN2KD0lQO5Gw0tbvZSsqAxp5utuOnRK0bfCAn5f7IPUjHak6Fxvc/oFaYdQyPu1oGYDMTfdCRe76FaLhL3n/AJZ/d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6147" name="Picture 3"/>
          <p:cNvPicPr>
            <a:picLocks noChangeAspect="1" noChangeArrowheads="1"/>
          </p:cNvPicPr>
          <p:nvPr/>
        </p:nvPicPr>
        <p:blipFill>
          <a:blip r:embed="rId2" cstate="print"/>
          <a:srcRect/>
          <a:stretch>
            <a:fillRect/>
          </a:stretch>
        </p:blipFill>
        <p:spPr bwMode="auto">
          <a:xfrm>
            <a:off x="5868144" y="1988840"/>
            <a:ext cx="2998440" cy="37139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AU" dirty="0"/>
              <a:t>Henri Becquerel found that light could be changed into electricity and, importantly, Ferdinand Braun had invented the cathode ray tube. </a:t>
            </a:r>
            <a:endParaRPr lang="en-AU" dirty="0" smtClean="0"/>
          </a:p>
          <a:p>
            <a:endParaRPr lang="en-AU" dirty="0"/>
          </a:p>
          <a:p>
            <a:r>
              <a:rPr lang="en-AU" dirty="0" smtClean="0"/>
              <a:t>By </a:t>
            </a:r>
            <a:r>
              <a:rPr lang="en-AU" dirty="0"/>
              <a:t>the 1920’s there were 50 serious attempts to invent the television from Russia, America, Germany, Britain and Japan.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AU" dirty="0"/>
              <a:t>By 1925, </a:t>
            </a:r>
            <a:r>
              <a:rPr lang="en-AU" dirty="0" smtClean="0"/>
              <a:t>John Logie Baird </a:t>
            </a:r>
            <a:r>
              <a:rPr lang="en-AU" dirty="0"/>
              <a:t>was ready to give the first public display of a working television. </a:t>
            </a:r>
            <a:endParaRPr lang="en-AU" dirty="0" smtClean="0"/>
          </a:p>
          <a:p>
            <a:endParaRPr lang="en-AU" dirty="0"/>
          </a:p>
          <a:p>
            <a:r>
              <a:rPr lang="en-AU" dirty="0" smtClean="0"/>
              <a:t>The </a:t>
            </a:r>
            <a:r>
              <a:rPr lang="en-AU" dirty="0"/>
              <a:t>chosen place was Selfridges in Oxford Street, London. </a:t>
            </a:r>
            <a:endParaRPr lang="en-AU" dirty="0" smtClean="0"/>
          </a:p>
          <a:p>
            <a:endParaRPr lang="en-AU" dirty="0"/>
          </a:p>
          <a:p>
            <a:r>
              <a:rPr lang="en-AU" dirty="0" smtClean="0"/>
              <a:t>Shoppers </a:t>
            </a:r>
            <a:r>
              <a:rPr lang="en-AU" dirty="0"/>
              <a:t>saw slightly blurred but recognisable images of letters.</a:t>
            </a:r>
          </a:p>
        </p:txBody>
      </p:sp>
      <p:pic>
        <p:nvPicPr>
          <p:cNvPr id="20482" name="Picture 2" descr="http://www.historylearningsite.co.uk/fileadmin/historyLearningSite/john_l3.gif"/>
          <p:cNvPicPr>
            <a:picLocks noChangeAspect="1" noChangeArrowheads="1"/>
          </p:cNvPicPr>
          <p:nvPr/>
        </p:nvPicPr>
        <p:blipFill>
          <a:blip r:embed="rId2" cstate="print"/>
          <a:srcRect/>
          <a:stretch>
            <a:fillRect/>
          </a:stretch>
        </p:blipFill>
        <p:spPr bwMode="auto">
          <a:xfrm>
            <a:off x="4139952" y="4632628"/>
            <a:ext cx="3275856" cy="222537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en-AU" dirty="0"/>
              <a:t>In 1927, Baird demonstrated colour television and a video-recording system he called a "</a:t>
            </a:r>
            <a:r>
              <a:rPr lang="en-AU" dirty="0" err="1"/>
              <a:t>Phonovision</a:t>
            </a:r>
            <a:r>
              <a:rPr lang="en-AU" dirty="0"/>
              <a:t>". </a:t>
            </a:r>
            <a:endParaRPr lang="en-AU" dirty="0" smtClean="0"/>
          </a:p>
          <a:p>
            <a:endParaRPr lang="en-AU" dirty="0"/>
          </a:p>
          <a:p>
            <a:r>
              <a:rPr lang="en-AU" dirty="0" smtClean="0"/>
              <a:t>In </a:t>
            </a:r>
            <a:r>
              <a:rPr lang="en-AU" dirty="0"/>
              <a:t>1928, Baird made the first transatlantic television transmission and one year later he started regular 30-line mechanical broadcasts.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760640"/>
          </a:xfrm>
        </p:spPr>
        <p:txBody>
          <a:bodyPr>
            <a:normAutofit fontScale="92500" lnSpcReduction="10000"/>
          </a:bodyPr>
          <a:lstStyle/>
          <a:p>
            <a:r>
              <a:rPr lang="en-AU" dirty="0"/>
              <a:t>In 1936, the BBC started the world’s first regular high-definition service from Alexandra Palace using the Baird system, though it was abandoned one year later in favour of a system developed by Marconi-EMI. </a:t>
            </a:r>
            <a:endParaRPr lang="en-AU" dirty="0" smtClean="0"/>
          </a:p>
          <a:p>
            <a:endParaRPr lang="en-AU" dirty="0"/>
          </a:p>
          <a:p>
            <a:r>
              <a:rPr lang="en-AU" dirty="0" smtClean="0"/>
              <a:t>BY </a:t>
            </a:r>
            <a:r>
              <a:rPr lang="en-AU" dirty="0"/>
              <a:t>1939, 20,000 television sets were in use in Great Britain, just 14 years after Baird’s first public demonstration of his system at work. </a:t>
            </a:r>
            <a:endParaRPr lang="en-AU" dirty="0" smtClean="0"/>
          </a:p>
          <a:p>
            <a:endParaRPr lang="en-AU" dirty="0"/>
          </a:p>
          <a:p>
            <a:r>
              <a:rPr lang="en-AU" dirty="0" smtClean="0"/>
              <a:t>In </a:t>
            </a:r>
            <a:r>
              <a:rPr lang="en-AU" dirty="0"/>
              <a:t>1940, Baird gave a demonstration of a high-definition full colour stereo television.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development of </a:t>
            </a:r>
            <a:r>
              <a:rPr lang="en-AU" dirty="0" err="1" smtClean="0"/>
              <a:t>tv</a:t>
            </a:r>
            <a:r>
              <a:rPr lang="en-AU" dirty="0" smtClean="0"/>
              <a:t> from a local to a global level</a:t>
            </a:r>
            <a:endParaRPr lang="en-AU" dirty="0"/>
          </a:p>
        </p:txBody>
      </p:sp>
      <p:sp>
        <p:nvSpPr>
          <p:cNvPr id="3" name="Content Placeholder 2"/>
          <p:cNvSpPr>
            <a:spLocks noGrp="1"/>
          </p:cNvSpPr>
          <p:nvPr>
            <p:ph idx="1"/>
          </p:nvPr>
        </p:nvSpPr>
        <p:spPr>
          <a:xfrm>
            <a:off x="457200" y="2276872"/>
            <a:ext cx="8229600" cy="3849291"/>
          </a:xfrm>
        </p:spPr>
        <p:txBody>
          <a:bodyPr>
            <a:normAutofit fontScale="92500" lnSpcReduction="20000"/>
          </a:bodyPr>
          <a:lstStyle/>
          <a:p>
            <a:r>
              <a:rPr lang="en-AU" dirty="0" smtClean="0"/>
              <a:t>As we have seen television started off small and has become a major product in society today.</a:t>
            </a:r>
          </a:p>
          <a:p>
            <a:endParaRPr lang="en-AU" dirty="0"/>
          </a:p>
          <a:p>
            <a:r>
              <a:rPr lang="en-AU" dirty="0" smtClean="0"/>
              <a:t>What do you think were the main reasons for the success of television? </a:t>
            </a:r>
          </a:p>
          <a:p>
            <a:endParaRPr lang="en-AU" dirty="0" smtClean="0"/>
          </a:p>
          <a:p>
            <a:r>
              <a:rPr lang="en-AU" dirty="0" smtClean="0"/>
              <a:t>What is the main factor that increased access to television, thus allowing it to become a global sensation?</a:t>
            </a:r>
            <a:endParaRPr lang="en-AU"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elevision&amp;quot;&quot;/&gt;&lt;property id=&quot;20307&quot; value=&quot;256&quot;/&gt;&lt;/object&gt;&lt;object type=&quot;3&quot; unique_id=&quot;10005&quot;&gt;&lt;property id=&quot;20148&quot; value=&quot;5&quot;/&gt;&lt;property id=&quot;20300&quot; value=&quot;Slide 2&quot;/&gt;&lt;property id=&quot;20307&quot; value=&quot;269&quot;/&gt;&lt;/object&gt;&lt;object type=&quot;3&quot; unique_id=&quot;10006&quot;&gt;&lt;property id=&quot;20148&quot; value=&quot;5&quot;/&gt;&lt;property id=&quot;20300&quot; value=&quot;Slide 3 - &amp;quot;the origins&amp;quot;&quot;/&gt;&lt;property id=&quot;20307&quot; value=&quot;257&quot;/&gt;&lt;/object&gt;&lt;object type=&quot;3&quot; unique_id=&quot;10007&quot;&gt;&lt;property id=&quot;20148&quot; value=&quot;5&quot;/&gt;&lt;property id=&quot;20300&quot; value=&quot;Slide 4 - &amp;quot;John Logie Baird &amp;quot;&quot;/&gt;&lt;property id=&quot;20307&quot; value=&quot;262&quot;/&gt;&lt;/object&gt;&lt;object type=&quot;3&quot; unique_id=&quot;10008&quot;&gt;&lt;property id=&quot;20148&quot; value=&quot;5&quot;/&gt;&lt;property id=&quot;20300&quot; value=&quot;Slide 5&quot;/&gt;&lt;property id=&quot;20307&quot; value=&quot;263&quot;/&gt;&lt;/object&gt;&lt;object type=&quot;3&quot; unique_id=&quot;10009&quot;&gt;&lt;property id=&quot;20148&quot; value=&quot;5&quot;/&gt;&lt;property id=&quot;20300&quot; value=&quot;Slide 6&quot;/&gt;&lt;property id=&quot;20307&quot; value=&quot;264&quot;/&gt;&lt;/object&gt;&lt;object type=&quot;3&quot; unique_id=&quot;10010&quot;&gt;&lt;property id=&quot;20148&quot; value=&quot;5&quot;/&gt;&lt;property id=&quot;20300&quot; value=&quot;Slide 7&quot;/&gt;&lt;property id=&quot;20307&quot; value=&quot;265&quot;/&gt;&lt;/object&gt;&lt;object type=&quot;3&quot; unique_id=&quot;10011&quot;&gt;&lt;property id=&quot;20148&quot; value=&quot;5&quot;/&gt;&lt;property id=&quot;20300&quot; value=&quot;Slide 8&quot;/&gt;&lt;property id=&quot;20307&quot; value=&quot;266&quot;/&gt;&lt;/object&gt;&lt;object type=&quot;3&quot; unique_id=&quot;10012&quot;&gt;&lt;property id=&quot;20148&quot; value=&quot;5&quot;/&gt;&lt;property id=&quot;20300&quot; value=&quot;Slide 9 - &amp;quot;the development of tv from a local to a global level&amp;quot;&quot;/&gt;&lt;property id=&quot;20307&quot; value=&quot;258&quot;/&gt;&lt;/object&gt;&lt;object type=&quot;3&quot; unique_id=&quot;10013&quot;&gt;&lt;property id=&quot;20148&quot; value=&quot;5&quot;/&gt;&lt;property id=&quot;20300&quot; value=&quot;Slide 10 - &amp;quot;Activity – Television in &amp;#x0D;&amp;#x0A;Australia&amp;quot;&quot;/&gt;&lt;property id=&quot;20307&quot; value=&quot;268&quot;/&gt;&lt;/object&gt;&lt;object type=&quot;3&quot; unique_id=&quot;10014&quot;&gt;&lt;property id=&quot;20148&quot; value=&quot;5&quot;/&gt;&lt;property id=&quot;20300&quot; value=&quot;Slide 11 - &amp;quot;the process of commodification for tv&amp;quot;&quot;/&gt;&lt;property id=&quot;20307&quot; value=&quot;259&quot;/&gt;&lt;/object&gt;&lt;object type=&quot;3&quot; unique_id=&quot;10015&quot;&gt;&lt;property id=&quot;20148&quot; value=&quot;5&quot;/&gt;&lt;property id=&quot;20300&quot; value=&quot;Slide 12 - &amp;quot;the role of mythology in the creation and perpetuation of tv&amp;quot;&quot;/&gt;&lt;property id=&quot;20307&quot; value=&quot;260&quot;/&gt;&lt;/object&gt;&lt;object type=&quot;3&quot; unique_id=&quot;10016&quot;&gt;&lt;property id=&quot;20148&quot; value=&quot;5&quot;/&gt;&lt;property id=&quot;20300&quot; value=&quot;Slide 13 - &amp;quot;&amp;#x0D;&amp;#x0A;continuities and changes to tv&amp;#x0D;&amp;#x0A;&amp;quot;&quot;/&gt;&lt;property id=&quot;20307&quot; value=&quot;26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1199</Words>
  <Application>Microsoft Office PowerPoint</Application>
  <PresentationFormat>On-screen Show (4:3)</PresentationFormat>
  <Paragraphs>96</Paragraphs>
  <Slides>30</Slides>
  <Notes>0</Notes>
  <HiddenSlides>0</HiddenSlides>
  <MMClips>1</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Television</vt:lpstr>
      <vt:lpstr>Slide 2</vt:lpstr>
      <vt:lpstr>the origins</vt:lpstr>
      <vt:lpstr>John Logie Baird </vt:lpstr>
      <vt:lpstr>Slide 5</vt:lpstr>
      <vt:lpstr>Slide 6</vt:lpstr>
      <vt:lpstr>Slide 7</vt:lpstr>
      <vt:lpstr>Slide 8</vt:lpstr>
      <vt:lpstr>the development of tv from a local to a global level</vt:lpstr>
      <vt:lpstr>Activity – Television in  Australia</vt:lpstr>
      <vt:lpstr>the process of commodification for television</vt:lpstr>
      <vt:lpstr>Examples of commodification include:</vt:lpstr>
      <vt:lpstr>Slide 13</vt:lpstr>
      <vt:lpstr>Slide 14</vt:lpstr>
      <vt:lpstr>What are some examples of the commodification of television?</vt:lpstr>
      <vt:lpstr>the role of mythology in the creation and perpetuation of the popular culture</vt:lpstr>
      <vt:lpstr>Mythology theory</vt:lpstr>
      <vt:lpstr>Slide 18</vt:lpstr>
      <vt:lpstr>Slide 19</vt:lpstr>
      <vt:lpstr>Slide 20</vt:lpstr>
      <vt:lpstr>Slide 21</vt:lpstr>
      <vt:lpstr>Slide 22</vt:lpstr>
      <vt:lpstr>Slide 23</vt:lpstr>
      <vt:lpstr>Slide 24</vt:lpstr>
      <vt:lpstr>Slide 25</vt:lpstr>
      <vt:lpstr>Slide 26</vt:lpstr>
      <vt:lpstr>Slide 27</vt:lpstr>
      <vt:lpstr>continuities and changes to the popular culture</vt:lpstr>
      <vt:lpstr>the role of mythology in the creation and perpetuation of tv</vt:lpstr>
      <vt:lpstr> continuities and changes to tv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Television</dc:title>
  <dc:creator>Kelly</dc:creator>
  <cp:lastModifiedBy>Kelly</cp:lastModifiedBy>
  <cp:revision>15</cp:revision>
  <dcterms:created xsi:type="dcterms:W3CDTF">2015-02-05T10:45:16Z</dcterms:created>
  <dcterms:modified xsi:type="dcterms:W3CDTF">2015-02-15T11:14:27Z</dcterms:modified>
</cp:coreProperties>
</file>