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74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27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5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03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1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8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28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8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82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1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214A-2BAC-4433-9D3A-7F403DC5B766}" type="datetimeFigureOut">
              <a:rPr lang="en-AU" smtClean="0"/>
              <a:t>23/05/2014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3BF18-EE25-41CE-9748-C47D78290E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2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345387">
            <a:off x="1385061" y="1426792"/>
            <a:ext cx="7772400" cy="1470025"/>
          </a:xfrm>
        </p:spPr>
        <p:txBody>
          <a:bodyPr/>
          <a:lstStyle/>
          <a:p>
            <a:r>
              <a:rPr lang="en-AU" dirty="0"/>
              <a:t>The Concept of Adolescence- A Social Construct</a:t>
            </a:r>
          </a:p>
        </p:txBody>
      </p:sp>
      <p:pic>
        <p:nvPicPr>
          <p:cNvPr id="16386" name="Picture 2" descr="https://encrypted-tbn0.gstatic.com/images?q=tbn:ANd9GcSuPUH-c2JcWE0wBm7hLpN41qSvxMp5zxUjBWnXlx-pOBF5y_Of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4774199" cy="3576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Adolescence is a recently constructed phenomenon experienced mainly in the Western World. </a:t>
            </a:r>
            <a:endParaRPr lang="en-AU" dirty="0" smtClean="0"/>
          </a:p>
          <a:p>
            <a:pPr lvl="0"/>
            <a:endParaRPr lang="en-AU" dirty="0"/>
          </a:p>
          <a:p>
            <a:pPr lvl="0"/>
            <a:r>
              <a:rPr lang="en-AU" dirty="0"/>
              <a:t>Even in western society, few people before the industrial revolution experienced an adolescence. 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93507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 smtClean="0"/>
              <a:t>Some explanations on why this life stage has developed in Western Societies:</a:t>
            </a:r>
          </a:p>
          <a:p>
            <a:pPr lvl="0">
              <a:buNone/>
            </a:pPr>
            <a:r>
              <a:rPr lang="en-AU" dirty="0" smtClean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AU" dirty="0" smtClean="0"/>
              <a:t>people </a:t>
            </a:r>
            <a:r>
              <a:rPr lang="en-AU" dirty="0"/>
              <a:t>are living longer thus have room for an extra stage</a:t>
            </a:r>
          </a:p>
          <a:p>
            <a:pPr lvl="0">
              <a:buFont typeface="Wingdings" pitchFamily="2" charset="2"/>
              <a:buChar char="v"/>
            </a:pPr>
            <a:r>
              <a:rPr lang="en-AU" dirty="0"/>
              <a:t>People are having fewer children making childhood more precious thus delaying adult status</a:t>
            </a:r>
          </a:p>
          <a:p>
            <a:pPr lvl="0">
              <a:buFont typeface="Wingdings" pitchFamily="2" charset="2"/>
              <a:buChar char="v"/>
            </a:pPr>
            <a:r>
              <a:rPr lang="en-AU" dirty="0"/>
              <a:t>As a consumer group they spend a lot of money, therefore marketers encourage a separate identity.</a:t>
            </a:r>
          </a:p>
          <a:p>
            <a:pPr>
              <a:buFont typeface="Wingdings" pitchFamily="2" charset="2"/>
              <a:buChar char="v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The nature of adolescence is undergoing rapid </a:t>
            </a:r>
            <a:r>
              <a:rPr lang="en-AU" dirty="0" smtClean="0"/>
              <a:t>change.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In Western mainstream society there is no ritual passing to adulthood, therefore leaving the whole structure and duration of adolescence open to change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Originally the belief was that adolescence was the teenage years 13-19, but now we see these boundaries being extended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AU" dirty="0" err="1" smtClean="0"/>
              <a:t>Tweenagers</a:t>
            </a:r>
            <a:r>
              <a:rPr lang="en-AU" dirty="0" smtClean="0"/>
              <a:t> </a:t>
            </a:r>
            <a:r>
              <a:rPr lang="en-AU" dirty="0" smtClean="0"/>
              <a:t>8-12</a:t>
            </a:r>
            <a:endParaRPr lang="en-AU" dirty="0" smtClean="0"/>
          </a:p>
          <a:p>
            <a:pPr lvl="0">
              <a:buFont typeface="Wingdings" pitchFamily="2" charset="2"/>
              <a:buChar char="Ø"/>
            </a:pPr>
            <a:r>
              <a:rPr lang="en-AU" dirty="0" err="1" smtClean="0"/>
              <a:t>Adultlescents</a:t>
            </a:r>
            <a:r>
              <a:rPr lang="en-AU" dirty="0" smtClean="0"/>
              <a:t> 	20-30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With </a:t>
            </a:r>
            <a:r>
              <a:rPr lang="en-AU" dirty="0"/>
              <a:t>social changes and no rite of passage into adulthood there seems to be no clear distinction between adolescence and adulthood.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sz="3900" dirty="0"/>
              <a:t>This has three major </a:t>
            </a:r>
            <a:r>
              <a:rPr lang="en-AU" sz="3900" dirty="0" smtClean="0"/>
              <a:t>consequences</a:t>
            </a:r>
          </a:p>
          <a:p>
            <a:pPr lvl="0"/>
            <a:endParaRPr lang="en-AU" sz="1900" dirty="0"/>
          </a:p>
          <a:p>
            <a:pPr lvl="2"/>
            <a:r>
              <a:rPr lang="en-AU" sz="3000" dirty="0"/>
              <a:t>Roles and privileges of adulthood without the responsibilities are now quite common in adolescence</a:t>
            </a:r>
            <a:r>
              <a:rPr lang="en-AU" sz="3000" dirty="0" smtClean="0"/>
              <a:t>.</a:t>
            </a:r>
          </a:p>
          <a:p>
            <a:pPr lvl="2"/>
            <a:endParaRPr lang="en-AU" sz="1500" dirty="0"/>
          </a:p>
          <a:p>
            <a:pPr lvl="2"/>
            <a:r>
              <a:rPr lang="en-AU" sz="3000" dirty="0"/>
              <a:t>Authority of Parents diminishing- being able to work at 15 is clearly altering power relationships in society. It seems that when students acquire substantial amounts of cash, parental authority diminishes. </a:t>
            </a:r>
            <a:endParaRPr lang="en-AU" sz="3000" dirty="0" smtClean="0"/>
          </a:p>
          <a:p>
            <a:pPr lvl="2"/>
            <a:endParaRPr lang="en-AU" sz="1500" dirty="0"/>
          </a:p>
          <a:p>
            <a:pPr lvl="2"/>
            <a:r>
              <a:rPr lang="en-AU" sz="3000" dirty="0"/>
              <a:t>The emergence of a group of older 'adolescents', who may be in their twenties and or even thirties avoiding the responsibilities of adult life </a:t>
            </a:r>
            <a:endParaRPr lang="en-AU" sz="1500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Using content analysis, examine they ways in which adolescenc</a:t>
            </a:r>
            <a:r>
              <a:rPr lang="en-AU" dirty="0" smtClean="0"/>
              <a:t>e is portrayed through media such as television, magazines, social networking sites, movies etc.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b="1" cap="all" dirty="0"/>
              <a:t>Adolescence</a:t>
            </a:r>
            <a:r>
              <a:rPr lang="en-AU" dirty="0"/>
              <a:t> is a transition phase between childhood and adulthood. </a:t>
            </a:r>
            <a:endParaRPr lang="en-AU" dirty="0" smtClean="0"/>
          </a:p>
          <a:p>
            <a:pPr lvl="0">
              <a:buNone/>
            </a:pPr>
            <a:endParaRPr lang="en-AU" dirty="0"/>
          </a:p>
          <a:p>
            <a:pPr lvl="0"/>
            <a:r>
              <a:rPr lang="en-AU" dirty="0"/>
              <a:t>In Australia adolescents are generally seen as those between 12 and 17 years of age. </a:t>
            </a:r>
            <a:endParaRPr lang="en-AU" dirty="0" smtClean="0"/>
          </a:p>
          <a:p>
            <a:pPr lvl="0">
              <a:buNone/>
            </a:pPr>
            <a:endParaRPr lang="en-AU" dirty="0"/>
          </a:p>
          <a:p>
            <a:pPr lvl="0"/>
            <a:r>
              <a:rPr lang="en-AU" dirty="0"/>
              <a:t>Essentially, adolescence is a time to acquire skills necessary for participation in the adult world. </a:t>
            </a:r>
            <a:endParaRPr lang="en-AU" dirty="0" smtClean="0"/>
          </a:p>
          <a:p>
            <a:pPr lvl="0">
              <a:buNone/>
            </a:pPr>
            <a:endParaRPr lang="en-AU" dirty="0"/>
          </a:p>
          <a:p>
            <a:pPr lvl="0"/>
            <a:r>
              <a:rPr lang="en-AU" dirty="0"/>
              <a:t>Acquiring these skills means successfully completing a number of development tasks.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4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Piaget, Maslow, Kohlberg, and Erikson offer some useful ideas in explaining how adolescents deal with these tasks.</a:t>
            </a:r>
          </a:p>
          <a:p>
            <a:pPr lvl="0">
              <a:buNone/>
            </a:pPr>
            <a:endParaRPr lang="en-AU" b="1" dirty="0" smtClean="0"/>
          </a:p>
          <a:p>
            <a:pPr lvl="0"/>
            <a:r>
              <a:rPr lang="en-AU" b="1" dirty="0" smtClean="0"/>
              <a:t>However</a:t>
            </a:r>
            <a:r>
              <a:rPr lang="en-AU" b="1" dirty="0"/>
              <a:t>, there are at least 2 major criticisms of their </a:t>
            </a:r>
            <a:r>
              <a:rPr lang="en-AU" b="1" dirty="0" smtClean="0"/>
              <a:t>theories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Westerners developed all the theories after they observed western individuals. 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People in other cultures do not necessarily follow the same developments.</a:t>
            </a:r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While the theories are useful as guidelines, they are too simple to fully explain the complex behaviour of, and differences between, individuals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Some people think that we no longer have one stage between childhood and adulthood.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6145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AU" dirty="0"/>
              <a:t>They believe there are three: </a:t>
            </a:r>
          </a:p>
          <a:p>
            <a:pPr lvl="0"/>
            <a:r>
              <a:rPr lang="en-AU" dirty="0"/>
              <a:t>early </a:t>
            </a:r>
            <a:r>
              <a:rPr lang="en-AU" baseline="30000" dirty="0"/>
              <a:t> </a:t>
            </a:r>
            <a:r>
              <a:rPr lang="en-AU" dirty="0"/>
              <a:t>teens (12-14)</a:t>
            </a:r>
          </a:p>
          <a:p>
            <a:pPr lvl="0"/>
            <a:r>
              <a:rPr lang="en-AU" dirty="0"/>
              <a:t>late teens (15-19)</a:t>
            </a:r>
          </a:p>
          <a:p>
            <a:pPr lvl="0"/>
            <a:r>
              <a:rPr lang="en-AU" dirty="0"/>
              <a:t>early twenties (20-23) (because many `people in their early twenties are dependent, living at home without full-time work). 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	Each </a:t>
            </a:r>
            <a:r>
              <a:rPr lang="en-AU" dirty="0"/>
              <a:t>of these phases is so different from </a:t>
            </a:r>
            <a:r>
              <a:rPr lang="en-AU" dirty="0" smtClean="0"/>
              <a:t>the others </a:t>
            </a:r>
            <a:r>
              <a:rPr lang="en-AU" dirty="0"/>
              <a:t>that they need to be recognised as separate stages.</a:t>
            </a:r>
          </a:p>
          <a:p>
            <a:pPr lvl="0"/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980731"/>
          <a:ext cx="9144000" cy="5877270"/>
        </p:xfrm>
        <a:graphic>
          <a:graphicData uri="http://schemas.openxmlformats.org/drawingml/2006/table">
            <a:tbl>
              <a:tblPr/>
              <a:tblGrid>
                <a:gridCol w="2285304"/>
                <a:gridCol w="2286232"/>
                <a:gridCol w="2286232"/>
                <a:gridCol w="2286232"/>
              </a:tblGrid>
              <a:tr h="781024"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 dirty="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Arial"/>
                          <a:ea typeface="Times New Roman"/>
                        </a:rPr>
                        <a:t>Early Teens</a:t>
                      </a: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Arial"/>
                          <a:ea typeface="Times New Roman"/>
                        </a:rPr>
                        <a:t>Late Teens</a:t>
                      </a: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Arial"/>
                          <a:ea typeface="Times New Roman"/>
                        </a:rPr>
                        <a:t>Early Twenties</a:t>
                      </a: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85"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Arial"/>
                          <a:ea typeface="Times New Roman"/>
                        </a:rPr>
                        <a:t>Dress</a:t>
                      </a:r>
                      <a:endParaRPr lang="en-AU" sz="1000" dirty="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191"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Arial"/>
                          <a:ea typeface="Times New Roman"/>
                        </a:rPr>
                        <a:t>Conversation Topics</a:t>
                      </a: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85"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Arial"/>
                          <a:ea typeface="Times New Roman"/>
                        </a:rPr>
                        <a:t>TV Shows</a:t>
                      </a: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85"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Arial"/>
                          <a:ea typeface="Times New Roman"/>
                        </a:rPr>
                        <a:t>Gender Relationships</a:t>
                      </a:r>
                      <a:endParaRPr lang="en-AU" sz="1000" dirty="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4320" algn="ctr">
                        <a:spcAft>
                          <a:spcPts val="0"/>
                        </a:spcAft>
                      </a:pPr>
                      <a:endParaRPr lang="en-AU" sz="1000" dirty="0">
                        <a:latin typeface="Times New Roman"/>
                        <a:ea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33467"/>
          </a:xfrm>
        </p:spPr>
        <p:txBody>
          <a:bodyPr/>
          <a:lstStyle/>
          <a:p>
            <a:pPr lvl="0"/>
            <a:r>
              <a:rPr lang="en-AU" dirty="0"/>
              <a:t>Adolescence is not a universal phenomenon. It is a </a:t>
            </a:r>
            <a:r>
              <a:rPr lang="en-AU" b="1" cap="all" dirty="0"/>
              <a:t>social construct</a:t>
            </a:r>
            <a:r>
              <a:rPr lang="en-AU" dirty="0"/>
              <a:t>. </a:t>
            </a:r>
            <a:endParaRPr lang="en-AU" dirty="0" smtClean="0"/>
          </a:p>
          <a:p>
            <a:pPr lvl="0">
              <a:buNone/>
            </a:pPr>
            <a:endParaRPr lang="en-AU" dirty="0"/>
          </a:p>
          <a:p>
            <a:pPr lvl="0"/>
            <a:r>
              <a:rPr lang="en-AU" dirty="0"/>
              <a:t>Social construct means that it is an idea created by a particular society</a:t>
            </a:r>
            <a:r>
              <a:rPr lang="en-AU" dirty="0" smtClean="0"/>
              <a:t>.</a:t>
            </a:r>
          </a:p>
          <a:p>
            <a:pPr lvl="0">
              <a:buNone/>
            </a:pPr>
            <a:endParaRPr lang="en-AU" dirty="0"/>
          </a:p>
          <a:p>
            <a:pPr lvl="0"/>
            <a:r>
              <a:rPr lang="en-AU" dirty="0"/>
              <a:t>Take for instance GENDER. In different societies and cultures they have constructed ideas of what males and females should be like.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dirty="0"/>
              <a:t>While all human beings pass through puberty only some cultures have ‘adolescence</a:t>
            </a:r>
            <a:r>
              <a:rPr lang="en-AU" dirty="0" smtClean="0"/>
              <a:t>’.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In many cultures there are only TWO life stages Childhood and Adulthood. </a:t>
            </a:r>
            <a:endParaRPr lang="en-AU" dirty="0" smtClean="0"/>
          </a:p>
          <a:p>
            <a:pPr lvl="0"/>
            <a:endParaRPr lang="en-AU" dirty="0"/>
          </a:p>
          <a:p>
            <a:pPr lvl="0"/>
            <a:r>
              <a:rPr lang="en-AU" dirty="0"/>
              <a:t>Our society has constructed a period between these two stages which extends childhood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For example, a fifteen year old in </a:t>
            </a:r>
            <a:r>
              <a:rPr lang="en-AU" dirty="0" err="1"/>
              <a:t>Yolongu</a:t>
            </a:r>
            <a:r>
              <a:rPr lang="en-AU" dirty="0"/>
              <a:t> culture has the same rights, roles and status as an adult after following rites of passage whereas, in our society a 15 year old is still a child.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List some of the challenges faced by adolescents in Australian society.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Do you believe there is a typical age when adolescence begins and ends for most individuals in Australia? If so, what ages are typical? If not, why not?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56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Concept of Adolescence- A Social Construct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 - &amp;quot;Questions&amp;quot;&quot;/&gt;&lt;property id=&quot;20307&quot; value=&quot;270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5&quot;/&gt;&lt;/object&gt;&lt;object type=&quot;3&quot; unique_id=&quot;10015&quot;&gt;&lt;property id=&quot;20148&quot; value=&quot;5&quot;/&gt;&lt;property id=&quot;20300&quot; value=&quot;Slide 12&quot;/&gt;&lt;property id=&quot;20307&quot; value=&quot;266&quot;/&gt;&lt;/object&gt;&lt;object type=&quot;3&quot; unique_id=&quot;10016&quot;&gt;&lt;property id=&quot;20148&quot; value=&quot;5&quot;/&gt;&lt;property id=&quot;20300&quot; value=&quot;Slide 13&quot;/&gt;&lt;property id=&quot;20307&quot; value=&quot;267&quot;/&gt;&lt;/object&gt;&lt;object type=&quot;3&quot; unique_id=&quot;10017&quot;&gt;&lt;property id=&quot;20148&quot; value=&quot;5&quot;/&gt;&lt;property id=&quot;20300&quot; value=&quot;Slide 14&quot;/&gt;&lt;property id=&quot;20307&quot; value=&quot;268&quot;/&gt;&lt;/object&gt;&lt;object type=&quot;3&quot; unique_id=&quot;10018&quot;&gt;&lt;property id=&quot;20148&quot; value=&quot;5&quot;/&gt;&lt;property id=&quot;20300&quot; value=&quot;Slide 15 - &amp;quot;Questions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637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Concept of Adolescence- A Social Construct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Adolescence- A Social Construct</dc:title>
  <dc:creator>Kelly</dc:creator>
  <cp:lastModifiedBy>Hammond, Kelly</cp:lastModifiedBy>
  <cp:revision>6</cp:revision>
  <dcterms:created xsi:type="dcterms:W3CDTF">2014-05-22T09:16:05Z</dcterms:created>
  <dcterms:modified xsi:type="dcterms:W3CDTF">2014-05-22T23:57:18Z</dcterms:modified>
</cp:coreProperties>
</file>