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62" r:id="rId3"/>
    <p:sldId id="257" r:id="rId4"/>
    <p:sldId id="258" r:id="rId5"/>
    <p:sldId id="259" r:id="rId6"/>
    <p:sldId id="260" r:id="rId7"/>
    <p:sldId id="261" r:id="rId8"/>
    <p:sldId id="263" r:id="rId9"/>
  </p:sldIdLst>
  <p:sldSz cx="9144000" cy="6858000" type="screen4x3"/>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C04CB08-39DB-40B2-A637-42CAA4E88702}" type="datetimeFigureOut">
              <a:rPr lang="en-AU" smtClean="0"/>
              <a:t>26/08/2013</a:t>
            </a:fld>
            <a:endParaRPr lang="en-A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0060FC1-33C2-434B-882D-95C4E71AD833}" type="slidenum">
              <a:rPr lang="en-AU" smtClean="0"/>
              <a:t>‹#›</a:t>
            </a:fld>
            <a:endParaRPr lang="en-A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4CB08-39DB-40B2-A637-42CAA4E88702}" type="datetimeFigureOut">
              <a:rPr lang="en-AU" smtClean="0"/>
              <a:t>26/08/2013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060FC1-33C2-434B-882D-95C4E71AD833}" type="slidenum">
              <a:rPr lang="en-AU" smtClean="0"/>
              <a:t>‹#›</a:t>
            </a:fld>
            <a:endParaRPr lang="en-A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4CB08-39DB-40B2-A637-42CAA4E88702}" type="datetimeFigureOut">
              <a:rPr lang="en-AU" smtClean="0"/>
              <a:t>26/08/2013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060FC1-33C2-434B-882D-95C4E71AD833}" type="slidenum">
              <a:rPr lang="en-AU" smtClean="0"/>
              <a:t>‹#›</a:t>
            </a:fld>
            <a:endParaRPr lang="en-A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4CB08-39DB-40B2-A637-42CAA4E88702}" type="datetimeFigureOut">
              <a:rPr lang="en-AU" smtClean="0"/>
              <a:t>26/08/2013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060FC1-33C2-434B-882D-95C4E71AD833}" type="slidenum">
              <a:rPr lang="en-AU" smtClean="0"/>
              <a:t>‹#›</a:t>
            </a:fld>
            <a:endParaRPr lang="en-AU"/>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04CB08-39DB-40B2-A637-42CAA4E88702}" type="datetimeFigureOut">
              <a:rPr lang="en-AU" smtClean="0"/>
              <a:t>26/08/2013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060FC1-33C2-434B-882D-95C4E71AD833}"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04CB08-39DB-40B2-A637-42CAA4E88702}" type="datetimeFigureOut">
              <a:rPr lang="en-AU" smtClean="0"/>
              <a:t>26/08/2013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060FC1-33C2-434B-882D-95C4E71AD833}" type="slidenum">
              <a:rPr lang="en-AU" smtClean="0"/>
              <a:t>‹#›</a:t>
            </a:fld>
            <a:endParaRPr lang="en-AU"/>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04CB08-39DB-40B2-A637-42CAA4E88702}" type="datetimeFigureOut">
              <a:rPr lang="en-AU" smtClean="0"/>
              <a:t>26/08/2013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0060FC1-33C2-434B-882D-95C4E71AD833}" type="slidenum">
              <a:rPr lang="en-AU" smtClean="0"/>
              <a:t>‹#›</a:t>
            </a:fld>
            <a:endParaRPr lang="en-A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04CB08-39DB-40B2-A637-42CAA4E88702}" type="datetimeFigureOut">
              <a:rPr lang="en-AU" smtClean="0"/>
              <a:t>26/08/2013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0060FC1-33C2-434B-882D-95C4E71AD833}" type="slidenum">
              <a:rPr lang="en-AU" smtClean="0"/>
              <a:t>‹#›</a:t>
            </a:fld>
            <a:endParaRPr lang="en-A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4CB08-39DB-40B2-A637-42CAA4E88702}" type="datetimeFigureOut">
              <a:rPr lang="en-AU" smtClean="0"/>
              <a:t>26/08/2013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0060FC1-33C2-434B-882D-95C4E71AD833}"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04CB08-39DB-40B2-A637-42CAA4E88702}" type="datetimeFigureOut">
              <a:rPr lang="en-AU" smtClean="0"/>
              <a:t>26/08/2013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060FC1-33C2-434B-882D-95C4E71AD833}"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04CB08-39DB-40B2-A637-42CAA4E88702}" type="datetimeFigureOut">
              <a:rPr lang="en-AU" smtClean="0"/>
              <a:t>26/08/2013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060FC1-33C2-434B-882D-95C4E71AD833}"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C04CB08-39DB-40B2-A637-42CAA4E88702}" type="datetimeFigureOut">
              <a:rPr lang="en-AU" smtClean="0"/>
              <a:t>26/08/2013</a:t>
            </a:fld>
            <a:endParaRPr lang="en-A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A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0060FC1-33C2-434B-882D-95C4E71AD833}"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404664"/>
            <a:ext cx="6777318" cy="1994975"/>
          </a:xfrm>
        </p:spPr>
        <p:txBody>
          <a:bodyPr/>
          <a:lstStyle/>
          <a:p>
            <a:r>
              <a:rPr lang="en-AU" sz="4800" dirty="0" smtClean="0"/>
              <a:t>THE CONSCRIPTION DEBATE </a:t>
            </a:r>
            <a:endParaRPr lang="en-AU" sz="4800" dirty="0"/>
          </a:p>
        </p:txBody>
      </p:sp>
      <p:sp>
        <p:nvSpPr>
          <p:cNvPr id="3" name="Subtitle 2"/>
          <p:cNvSpPr>
            <a:spLocks noGrp="1"/>
          </p:cNvSpPr>
          <p:nvPr>
            <p:ph type="subTitle" idx="1"/>
          </p:nvPr>
        </p:nvSpPr>
        <p:spPr>
          <a:xfrm>
            <a:off x="827584" y="2564904"/>
            <a:ext cx="7434202" cy="1752600"/>
          </a:xfrm>
        </p:spPr>
        <p:txBody>
          <a:bodyPr/>
          <a:lstStyle/>
          <a:p>
            <a:r>
              <a:rPr lang="en-AU" dirty="0" smtClean="0"/>
              <a:t>Australia’s involvement in World War I</a:t>
            </a:r>
            <a:endParaRPr lang="en-AU" dirty="0"/>
          </a:p>
        </p:txBody>
      </p:sp>
    </p:spTree>
    <p:extLst>
      <p:ext uri="{BB962C8B-B14F-4D97-AF65-F5344CB8AC3E}">
        <p14:creationId xmlns:p14="http://schemas.microsoft.com/office/powerpoint/2010/main" val="3084138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276997"/>
          </a:xfrm>
        </p:spPr>
        <p:txBody>
          <a:bodyPr>
            <a:normAutofit/>
          </a:bodyPr>
          <a:lstStyle/>
          <a:p>
            <a:r>
              <a:rPr lang="en-AU" sz="1800" dirty="0" smtClean="0">
                <a:latin typeface="Calibri" pitchFamily="34" charset="0"/>
                <a:cs typeface="Calibri" pitchFamily="34" charset="0"/>
              </a:rPr>
              <a:t>As the news came from Gallipoli that more troops were needed on the Front, the call for recruits was sent out across the Empire.</a:t>
            </a:r>
          </a:p>
          <a:p>
            <a:r>
              <a:rPr lang="en-AU" sz="1800" dirty="0" smtClean="0">
                <a:latin typeface="Calibri" pitchFamily="34" charset="0"/>
                <a:cs typeface="Calibri" pitchFamily="34" charset="0"/>
              </a:rPr>
              <a:t>Britain passed laws to introduce conscription in January 1916. Australian Prime Minister Billy Hughes wanted to follow suite and held the first referendum to poll the Australian population in October 1916. The voting was close  a NO vote was passed.</a:t>
            </a:r>
          </a:p>
          <a:p>
            <a:r>
              <a:rPr lang="en-AU" sz="1800" dirty="0" smtClean="0">
                <a:latin typeface="Calibri" pitchFamily="34" charset="0"/>
                <a:cs typeface="Calibri" pitchFamily="34" charset="0"/>
              </a:rPr>
              <a:t>A massive recruitment drive was launched across the Empire however supply could not meet demand as huge losses were experienced in the trenches and on the battlefields of </a:t>
            </a:r>
            <a:r>
              <a:rPr lang="en-AU" sz="1800" dirty="0" err="1" smtClean="0">
                <a:latin typeface="Calibri" pitchFamily="34" charset="0"/>
                <a:cs typeface="Calibri" pitchFamily="34" charset="0"/>
              </a:rPr>
              <a:t>Sommes</a:t>
            </a:r>
            <a:r>
              <a:rPr lang="en-AU" sz="1800" dirty="0" smtClean="0">
                <a:latin typeface="Calibri" pitchFamily="34" charset="0"/>
                <a:cs typeface="Calibri" pitchFamily="34" charset="0"/>
              </a:rPr>
              <a:t> and Ypres. </a:t>
            </a:r>
          </a:p>
          <a:p>
            <a:r>
              <a:rPr lang="en-AU" sz="1800" dirty="0" smtClean="0">
                <a:latin typeface="Calibri" pitchFamily="34" charset="0"/>
                <a:cs typeface="Calibri" pitchFamily="34" charset="0"/>
              </a:rPr>
              <a:t>A second referendum was held in December 1917 and this time, a resounding NO came from the Australian public. Many contributed this change in public opinion to the climbing death toll on the battlefields.</a:t>
            </a:r>
          </a:p>
          <a:p>
            <a:r>
              <a:rPr lang="en-AU" sz="1800" dirty="0" smtClean="0">
                <a:latin typeface="Calibri" pitchFamily="34" charset="0"/>
                <a:cs typeface="Calibri" pitchFamily="34" charset="0"/>
              </a:rPr>
              <a:t>As a result of two failed referendums, Conscription was not introduced in Australia during the Great War.</a:t>
            </a:r>
            <a:endParaRPr lang="en-AU" sz="1800" dirty="0">
              <a:latin typeface="Calibri" pitchFamily="34" charset="0"/>
              <a:cs typeface="Calibri" pitchFamily="34" charset="0"/>
            </a:endParaRPr>
          </a:p>
        </p:txBody>
      </p:sp>
      <p:sp>
        <p:nvSpPr>
          <p:cNvPr id="3" name="Title 2"/>
          <p:cNvSpPr>
            <a:spLocks noGrp="1"/>
          </p:cNvSpPr>
          <p:nvPr>
            <p:ph type="title"/>
          </p:nvPr>
        </p:nvSpPr>
        <p:spPr/>
        <p:txBody>
          <a:bodyPr/>
          <a:lstStyle/>
          <a:p>
            <a:r>
              <a:rPr lang="en-AU" sz="4400" dirty="0" smtClean="0">
                <a:latin typeface="Calibri" pitchFamily="34" charset="0"/>
                <a:cs typeface="Calibri" pitchFamily="34" charset="0"/>
              </a:rPr>
              <a:t>CONSCRIPTION IN AUSTRALIA</a:t>
            </a:r>
            <a:endParaRPr lang="en-AU" sz="4400" dirty="0">
              <a:latin typeface="Calibri" pitchFamily="34" charset="0"/>
              <a:cs typeface="Calibri" pitchFamily="34" charset="0"/>
            </a:endParaRPr>
          </a:p>
        </p:txBody>
      </p:sp>
    </p:spTree>
    <p:extLst>
      <p:ext uri="{BB962C8B-B14F-4D97-AF65-F5344CB8AC3E}">
        <p14:creationId xmlns:p14="http://schemas.microsoft.com/office/powerpoint/2010/main" val="1668571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4579" y="476673"/>
            <a:ext cx="3785893" cy="1512167"/>
          </a:xfrm>
        </p:spPr>
        <p:txBody>
          <a:bodyPr/>
          <a:lstStyle/>
          <a:p>
            <a:r>
              <a:rPr lang="en-US" b="1" u="sng" dirty="0">
                <a:latin typeface="Calibri" pitchFamily="34" charset="0"/>
                <a:cs typeface="Calibri" pitchFamily="34" charset="0"/>
              </a:rPr>
              <a:t>THE BLOOD VOTE</a:t>
            </a:r>
            <a:r>
              <a:rPr lang="en-AU" b="1" u="sng" dirty="0"/>
              <a:t/>
            </a:r>
            <a:br>
              <a:rPr lang="en-AU" b="1" u="sng" dirty="0"/>
            </a:br>
            <a:r>
              <a:rPr lang="en-AU" dirty="0"/>
              <a:t/>
            </a:r>
            <a:br>
              <a:rPr lang="en-AU" dirty="0"/>
            </a:br>
            <a:endParaRPr lang="en-A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558800"/>
            <a:ext cx="4326761" cy="5966544"/>
          </a:xfrm>
        </p:spPr>
      </p:pic>
      <p:sp>
        <p:nvSpPr>
          <p:cNvPr id="4" name="Text Placeholder 3"/>
          <p:cNvSpPr>
            <a:spLocks noGrp="1"/>
          </p:cNvSpPr>
          <p:nvPr>
            <p:ph type="body" sz="half" idx="2"/>
          </p:nvPr>
        </p:nvSpPr>
        <p:spPr>
          <a:xfrm>
            <a:off x="5034579" y="1196752"/>
            <a:ext cx="3569869" cy="4924349"/>
          </a:xfrm>
        </p:spPr>
        <p:txBody>
          <a:bodyPr>
            <a:normAutofit/>
          </a:bodyPr>
          <a:lstStyle/>
          <a:p>
            <a:pPr marL="342900" indent="-342900">
              <a:buFont typeface="+mj-lt"/>
              <a:buAutoNum type="arabicPeriod"/>
            </a:pPr>
            <a:r>
              <a:rPr lang="en-US" sz="1800" dirty="0">
                <a:latin typeface="Calibri" pitchFamily="34" charset="0"/>
                <a:cs typeface="Calibri" pitchFamily="34" charset="0"/>
              </a:rPr>
              <a:t>What impression do the title and graphics of the poem give the </a:t>
            </a:r>
            <a:r>
              <a:rPr lang="en-US" sz="1800" dirty="0" smtClean="0">
                <a:latin typeface="Calibri" pitchFamily="34" charset="0"/>
                <a:cs typeface="Calibri" pitchFamily="34" charset="0"/>
              </a:rPr>
              <a:t>reader?</a:t>
            </a:r>
            <a:endParaRPr lang="en-AU" sz="1800" dirty="0" smtClean="0">
              <a:latin typeface="Calibri" pitchFamily="34" charset="0"/>
              <a:cs typeface="Calibri" pitchFamily="34" charset="0"/>
            </a:endParaRPr>
          </a:p>
          <a:p>
            <a:pPr marL="342900" indent="-342900">
              <a:buFont typeface="+mj-lt"/>
              <a:buAutoNum type="arabicPeriod"/>
            </a:pPr>
            <a:r>
              <a:rPr lang="en-US" sz="1800" dirty="0" smtClean="0">
                <a:latin typeface="Calibri" pitchFamily="34" charset="0"/>
                <a:cs typeface="Calibri" pitchFamily="34" charset="0"/>
              </a:rPr>
              <a:t>In </a:t>
            </a:r>
            <a:r>
              <a:rPr lang="en-US" sz="1800" dirty="0">
                <a:latin typeface="Calibri" pitchFamily="34" charset="0"/>
                <a:cs typeface="Calibri" pitchFamily="34" charset="0"/>
              </a:rPr>
              <a:t>your opinion, what has a greater impact on the reader – the poem itself or the graphics?</a:t>
            </a:r>
            <a:r>
              <a:rPr lang="en-AU" sz="1800" dirty="0">
                <a:latin typeface="Calibri" pitchFamily="34" charset="0"/>
                <a:cs typeface="Calibri" pitchFamily="34" charset="0"/>
              </a:rPr>
              <a:t/>
            </a:r>
            <a:br>
              <a:rPr lang="en-AU" sz="1800" dirty="0">
                <a:latin typeface="Calibri" pitchFamily="34" charset="0"/>
                <a:cs typeface="Calibri" pitchFamily="34" charset="0"/>
              </a:rPr>
            </a:br>
            <a:r>
              <a:rPr lang="en-US" sz="1800" dirty="0">
                <a:latin typeface="Calibri" pitchFamily="34" charset="0"/>
                <a:cs typeface="Calibri" pitchFamily="34" charset="0"/>
              </a:rPr>
              <a:t>Explain your </a:t>
            </a:r>
            <a:r>
              <a:rPr lang="en-US" sz="1800" dirty="0" smtClean="0">
                <a:latin typeface="Calibri" pitchFamily="34" charset="0"/>
                <a:cs typeface="Calibri" pitchFamily="34" charset="0"/>
              </a:rPr>
              <a:t>answer.</a:t>
            </a:r>
            <a:endParaRPr lang="en-AU" sz="1800" dirty="0" smtClean="0">
              <a:latin typeface="Calibri" pitchFamily="34" charset="0"/>
              <a:cs typeface="Calibri" pitchFamily="34" charset="0"/>
            </a:endParaRPr>
          </a:p>
          <a:p>
            <a:pPr marL="342900" indent="-342900">
              <a:buFont typeface="+mj-lt"/>
              <a:buAutoNum type="arabicPeriod"/>
            </a:pPr>
            <a:r>
              <a:rPr lang="en-US" sz="1800" dirty="0" smtClean="0">
                <a:latin typeface="Calibri" pitchFamily="34" charset="0"/>
                <a:cs typeface="Calibri" pitchFamily="34" charset="0"/>
              </a:rPr>
              <a:t>Why </a:t>
            </a:r>
            <a:r>
              <a:rPr lang="en-US" sz="1800" dirty="0">
                <a:latin typeface="Calibri" pitchFamily="34" charset="0"/>
                <a:cs typeface="Calibri" pitchFamily="34" charset="0"/>
              </a:rPr>
              <a:t>does the author make the reader feel personally responsible for killing men? </a:t>
            </a:r>
            <a:r>
              <a:rPr lang="en-US" sz="1800" dirty="0" smtClean="0">
                <a:latin typeface="Calibri" pitchFamily="34" charset="0"/>
                <a:cs typeface="Calibri" pitchFamily="34" charset="0"/>
              </a:rPr>
              <a:t>What impact </a:t>
            </a:r>
            <a:r>
              <a:rPr lang="en-US" sz="1800" dirty="0">
                <a:latin typeface="Calibri" pitchFamily="34" charset="0"/>
                <a:cs typeface="Calibri" pitchFamily="34" charset="0"/>
              </a:rPr>
              <a:t>does this have on you as a reader?</a:t>
            </a:r>
            <a:endParaRPr lang="en-AU" sz="1800" dirty="0">
              <a:latin typeface="Calibri" pitchFamily="34" charset="0"/>
              <a:cs typeface="Calibri" pitchFamily="34" charset="0"/>
            </a:endParaRPr>
          </a:p>
        </p:txBody>
      </p:sp>
    </p:spTree>
    <p:extLst>
      <p:ext uri="{BB962C8B-B14F-4D97-AF65-F5344CB8AC3E}">
        <p14:creationId xmlns:p14="http://schemas.microsoft.com/office/powerpoint/2010/main" val="608849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72" y="332657"/>
            <a:ext cx="3528392" cy="1080119"/>
          </a:xfrm>
        </p:spPr>
        <p:txBody>
          <a:bodyPr/>
          <a:lstStyle/>
          <a:p>
            <a:r>
              <a:rPr lang="en-US" b="1" u="sng" dirty="0">
                <a:latin typeface="Calibri" pitchFamily="34" charset="0"/>
                <a:cs typeface="Calibri" pitchFamily="34" charset="0"/>
              </a:rPr>
              <a:t>YOUR TURN NEXT!</a:t>
            </a:r>
            <a:r>
              <a:rPr lang="en-AU" b="1" u="sng" dirty="0">
                <a:latin typeface="Calibri" pitchFamily="34" charset="0"/>
                <a:cs typeface="Calibri" pitchFamily="34" charset="0"/>
              </a:rPr>
              <a:t/>
            </a:r>
            <a:br>
              <a:rPr lang="en-AU" b="1" u="sng" dirty="0">
                <a:latin typeface="Calibri" pitchFamily="34" charset="0"/>
                <a:cs typeface="Calibri" pitchFamily="34" charset="0"/>
              </a:rPr>
            </a:br>
            <a:endParaRPr lang="en-AU" dirty="0">
              <a:latin typeface="Calibri" pitchFamily="34" charset="0"/>
              <a:cs typeface="Calibri"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692696"/>
            <a:ext cx="4590510" cy="5400600"/>
          </a:xfrm>
        </p:spPr>
      </p:pic>
      <p:sp>
        <p:nvSpPr>
          <p:cNvPr id="4" name="Text Placeholder 3"/>
          <p:cNvSpPr>
            <a:spLocks noGrp="1"/>
          </p:cNvSpPr>
          <p:nvPr>
            <p:ph type="body" sz="half" idx="2"/>
          </p:nvPr>
        </p:nvSpPr>
        <p:spPr>
          <a:xfrm>
            <a:off x="5220072" y="1052736"/>
            <a:ext cx="3226232" cy="5068365"/>
          </a:xfrm>
        </p:spPr>
        <p:txBody>
          <a:bodyPr>
            <a:normAutofit/>
          </a:bodyPr>
          <a:lstStyle/>
          <a:p>
            <a:pPr marL="342900" lvl="0" indent="-342900">
              <a:buFont typeface="+mj-lt"/>
              <a:buAutoNum type="arabicPeriod"/>
            </a:pPr>
            <a:r>
              <a:rPr lang="en-US" sz="1800" dirty="0" smtClean="0">
                <a:latin typeface="Calibri" pitchFamily="34" charset="0"/>
                <a:cs typeface="Calibri" pitchFamily="34" charset="0"/>
              </a:rPr>
              <a:t>What </a:t>
            </a:r>
            <a:r>
              <a:rPr lang="en-US" sz="1800" dirty="0">
                <a:latin typeface="Calibri" pitchFamily="34" charset="0"/>
                <a:cs typeface="Calibri" pitchFamily="34" charset="0"/>
              </a:rPr>
              <a:t>is being depicted in this </a:t>
            </a:r>
            <a:r>
              <a:rPr lang="en-US" sz="1800" dirty="0" smtClean="0">
                <a:latin typeface="Calibri" pitchFamily="34" charset="0"/>
                <a:cs typeface="Calibri" pitchFamily="34" charset="0"/>
              </a:rPr>
              <a:t>cartoon?</a:t>
            </a:r>
            <a:endParaRPr lang="en-AU" sz="1800" dirty="0">
              <a:latin typeface="Calibri" pitchFamily="34" charset="0"/>
              <a:cs typeface="Calibri" pitchFamily="34" charset="0"/>
            </a:endParaRPr>
          </a:p>
          <a:p>
            <a:pPr marL="342900" lvl="0" indent="-342900">
              <a:buFont typeface="+mj-lt"/>
              <a:buAutoNum type="arabicPeriod"/>
            </a:pPr>
            <a:r>
              <a:rPr lang="en-US" sz="1800" dirty="0" smtClean="0">
                <a:latin typeface="Calibri" pitchFamily="34" charset="0"/>
                <a:cs typeface="Calibri" pitchFamily="34" charset="0"/>
              </a:rPr>
              <a:t>Why </a:t>
            </a:r>
            <a:r>
              <a:rPr lang="en-US" sz="1800" dirty="0">
                <a:latin typeface="Calibri" pitchFamily="34" charset="0"/>
                <a:cs typeface="Calibri" pitchFamily="34" charset="0"/>
              </a:rPr>
              <a:t>do you think the author has chosen to depict each nation the way he has? What symbols </a:t>
            </a:r>
            <a:r>
              <a:rPr lang="en-US" sz="1800" dirty="0" smtClean="0">
                <a:latin typeface="Calibri" pitchFamily="34" charset="0"/>
                <a:cs typeface="Calibri" pitchFamily="34" charset="0"/>
              </a:rPr>
              <a:t>would </a:t>
            </a:r>
            <a:r>
              <a:rPr lang="en-US" sz="1800" dirty="0">
                <a:latin typeface="Calibri" pitchFamily="34" charset="0"/>
                <a:cs typeface="Calibri" pitchFamily="34" charset="0"/>
              </a:rPr>
              <a:t>you have used to convey the same message?</a:t>
            </a:r>
            <a:endParaRPr lang="en-AU" sz="1800" dirty="0">
              <a:latin typeface="Calibri" pitchFamily="34" charset="0"/>
              <a:cs typeface="Calibri" pitchFamily="34" charset="0"/>
            </a:endParaRPr>
          </a:p>
          <a:p>
            <a:endParaRPr lang="en-AU" sz="1800" dirty="0">
              <a:latin typeface="Calibri" pitchFamily="34" charset="0"/>
              <a:cs typeface="Calibri" pitchFamily="34" charset="0"/>
            </a:endParaRPr>
          </a:p>
        </p:txBody>
      </p:sp>
    </p:spTree>
    <p:extLst>
      <p:ext uri="{BB962C8B-B14F-4D97-AF65-F5344CB8AC3E}">
        <p14:creationId xmlns:p14="http://schemas.microsoft.com/office/powerpoint/2010/main" val="4089260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72" y="188641"/>
            <a:ext cx="3494491" cy="1224135"/>
          </a:xfrm>
        </p:spPr>
        <p:txBody>
          <a:bodyPr/>
          <a:lstStyle/>
          <a:p>
            <a:r>
              <a:rPr lang="en-US" b="1" u="sng" dirty="0">
                <a:latin typeface="Calibri" pitchFamily="34" charset="0"/>
                <a:cs typeface="Calibri" pitchFamily="34" charset="0"/>
              </a:rPr>
              <a:t>THE ANTI’S CREED</a:t>
            </a:r>
            <a:r>
              <a:rPr lang="en-AU" b="1" u="sng" dirty="0"/>
              <a:t/>
            </a:r>
            <a:br>
              <a:rPr lang="en-AU" b="1" u="sng" dirty="0"/>
            </a:br>
            <a:endParaRPr lang="en-A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332656"/>
            <a:ext cx="4196466" cy="6244342"/>
          </a:xfrm>
        </p:spPr>
      </p:pic>
      <p:sp>
        <p:nvSpPr>
          <p:cNvPr id="4" name="Text Placeholder 3"/>
          <p:cNvSpPr>
            <a:spLocks noGrp="1"/>
          </p:cNvSpPr>
          <p:nvPr>
            <p:ph type="body" sz="half" idx="2"/>
          </p:nvPr>
        </p:nvSpPr>
        <p:spPr>
          <a:xfrm>
            <a:off x="5220072" y="1124744"/>
            <a:ext cx="3226232" cy="4996357"/>
          </a:xfrm>
        </p:spPr>
        <p:txBody>
          <a:bodyPr/>
          <a:lstStyle/>
          <a:p>
            <a:pPr marL="342900" lvl="0" indent="-342900">
              <a:buFont typeface="+mj-lt"/>
              <a:buAutoNum type="arabicPeriod"/>
            </a:pPr>
            <a:r>
              <a:rPr lang="en-US" sz="1800" dirty="0" smtClean="0">
                <a:latin typeface="Calibri" pitchFamily="34" charset="0"/>
                <a:cs typeface="Calibri" pitchFamily="34" charset="0"/>
              </a:rPr>
              <a:t>Which </a:t>
            </a:r>
            <a:r>
              <a:rPr lang="en-US" sz="1800" dirty="0">
                <a:latin typeface="Calibri" pitchFamily="34" charset="0"/>
                <a:cs typeface="Calibri" pitchFamily="34" charset="0"/>
              </a:rPr>
              <a:t>belief, as listed on the poster, appeals most strongly to you and </a:t>
            </a:r>
            <a:r>
              <a:rPr lang="en-US" sz="1800" dirty="0" smtClean="0">
                <a:latin typeface="Calibri" pitchFamily="34" charset="0"/>
                <a:cs typeface="Calibri" pitchFamily="34" charset="0"/>
              </a:rPr>
              <a:t>why?</a:t>
            </a:r>
          </a:p>
          <a:p>
            <a:pPr marL="342900" lvl="0" indent="-342900">
              <a:buFont typeface="+mj-lt"/>
              <a:buAutoNum type="arabicPeriod"/>
            </a:pPr>
            <a:r>
              <a:rPr lang="en-US" sz="1800" dirty="0" smtClean="0">
                <a:latin typeface="Calibri" pitchFamily="34" charset="0"/>
                <a:cs typeface="Calibri" pitchFamily="34" charset="0"/>
              </a:rPr>
              <a:t>What is the impact of the use of language in this poster? (Pay particular attention to the use of repetition and emotive language…)</a:t>
            </a:r>
            <a:endParaRPr lang="en-AU" sz="1800" dirty="0">
              <a:latin typeface="Calibri" pitchFamily="34" charset="0"/>
              <a:cs typeface="Calibri" pitchFamily="34" charset="0"/>
            </a:endParaRPr>
          </a:p>
          <a:p>
            <a:pPr marL="342900" lvl="0" indent="-342900">
              <a:buFont typeface="+mj-lt"/>
              <a:buAutoNum type="arabicPeriod"/>
            </a:pPr>
            <a:r>
              <a:rPr lang="en-US" sz="1800" dirty="0" smtClean="0">
                <a:latin typeface="Calibri" pitchFamily="34" charset="0"/>
                <a:cs typeface="Calibri" pitchFamily="34" charset="0"/>
              </a:rPr>
              <a:t>How </a:t>
            </a:r>
            <a:r>
              <a:rPr lang="en-US" sz="1800" dirty="0">
                <a:latin typeface="Calibri" pitchFamily="34" charset="0"/>
                <a:cs typeface="Calibri" pitchFamily="34" charset="0"/>
              </a:rPr>
              <a:t>do you think a patriotic Australian at the time would have reacted to the line ‘</a:t>
            </a:r>
            <a:r>
              <a:rPr lang="en-US" sz="1800" i="1" dirty="0">
                <a:latin typeface="Calibri" pitchFamily="34" charset="0"/>
                <a:cs typeface="Calibri" pitchFamily="34" charset="0"/>
              </a:rPr>
              <a:t>I believe </a:t>
            </a:r>
            <a:r>
              <a:rPr lang="en-US" sz="1800" i="1" dirty="0" smtClean="0">
                <a:latin typeface="Calibri" pitchFamily="34" charset="0"/>
                <a:cs typeface="Calibri" pitchFamily="34" charset="0"/>
              </a:rPr>
              <a:t>I’m </a:t>
            </a:r>
            <a:r>
              <a:rPr lang="en-US" sz="1800" i="1" dirty="0">
                <a:latin typeface="Calibri" pitchFamily="34" charset="0"/>
                <a:cs typeface="Calibri" pitchFamily="34" charset="0"/>
              </a:rPr>
              <a:t>worm enough to vote no</a:t>
            </a:r>
            <a:r>
              <a:rPr lang="en-US" sz="1800" dirty="0">
                <a:latin typeface="Calibri" pitchFamily="34" charset="0"/>
                <a:cs typeface="Calibri" pitchFamily="34" charset="0"/>
              </a:rPr>
              <a:t>’? Explain your </a:t>
            </a:r>
            <a:r>
              <a:rPr lang="en-US" sz="1800" dirty="0" smtClean="0">
                <a:latin typeface="Calibri" pitchFamily="34" charset="0"/>
                <a:cs typeface="Calibri" pitchFamily="34" charset="0"/>
              </a:rPr>
              <a:t>answer.</a:t>
            </a:r>
            <a:endParaRPr lang="en-AU" sz="1800" dirty="0">
              <a:latin typeface="Calibri" pitchFamily="34" charset="0"/>
              <a:cs typeface="Calibri" pitchFamily="34" charset="0"/>
            </a:endParaRPr>
          </a:p>
          <a:p>
            <a:endParaRPr lang="en-AU" dirty="0"/>
          </a:p>
        </p:txBody>
      </p:sp>
    </p:spTree>
    <p:extLst>
      <p:ext uri="{BB962C8B-B14F-4D97-AF65-F5344CB8AC3E}">
        <p14:creationId xmlns:p14="http://schemas.microsoft.com/office/powerpoint/2010/main" val="3444211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260649"/>
            <a:ext cx="3422483" cy="792087"/>
          </a:xfrm>
        </p:spPr>
        <p:txBody>
          <a:bodyPr/>
          <a:lstStyle/>
          <a:p>
            <a:r>
              <a:rPr lang="en-AU" b="1" u="sng" dirty="0" smtClean="0">
                <a:latin typeface="Calibri" pitchFamily="34" charset="0"/>
                <a:cs typeface="Calibri" pitchFamily="34" charset="0"/>
              </a:rPr>
              <a:t>THE DEATH BALLOT</a:t>
            </a:r>
            <a:endParaRPr lang="en-AU" b="1" u="sng" dirty="0">
              <a:latin typeface="Calibri" pitchFamily="34" charset="0"/>
              <a:cs typeface="Calibri"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332656"/>
            <a:ext cx="4493140" cy="6211714"/>
          </a:xfrm>
        </p:spPr>
      </p:pic>
      <p:sp>
        <p:nvSpPr>
          <p:cNvPr id="4" name="Text Placeholder 3"/>
          <p:cNvSpPr>
            <a:spLocks noGrp="1"/>
          </p:cNvSpPr>
          <p:nvPr>
            <p:ph type="body" sz="half" idx="2"/>
          </p:nvPr>
        </p:nvSpPr>
        <p:spPr>
          <a:xfrm>
            <a:off x="5034579" y="1196752"/>
            <a:ext cx="3411725" cy="4924349"/>
          </a:xfrm>
        </p:spPr>
        <p:txBody>
          <a:bodyPr>
            <a:normAutofit/>
          </a:bodyPr>
          <a:lstStyle/>
          <a:p>
            <a:pPr marL="342900" indent="-342900">
              <a:buFont typeface="+mj-lt"/>
              <a:buAutoNum type="arabicPeriod"/>
            </a:pPr>
            <a:r>
              <a:rPr lang="en-AU" sz="1800" dirty="0" smtClean="0">
                <a:latin typeface="Calibri" pitchFamily="34" charset="0"/>
                <a:cs typeface="Calibri" pitchFamily="34" charset="0"/>
              </a:rPr>
              <a:t>What does the title of the cartoon suggest and what is the intended impact on the audience?</a:t>
            </a:r>
          </a:p>
          <a:p>
            <a:pPr marL="342900" indent="-342900">
              <a:buFont typeface="+mj-lt"/>
              <a:buAutoNum type="arabicPeriod"/>
            </a:pPr>
            <a:r>
              <a:rPr lang="en-AU" sz="1800" dirty="0" smtClean="0">
                <a:latin typeface="Calibri" pitchFamily="34" charset="0"/>
                <a:cs typeface="Calibri" pitchFamily="34" charset="0"/>
              </a:rPr>
              <a:t>How has the cartoonist used imagery to impact on the audience? </a:t>
            </a:r>
          </a:p>
          <a:p>
            <a:pPr marL="342900" indent="-342900">
              <a:buFont typeface="+mj-lt"/>
              <a:buAutoNum type="arabicPeriod"/>
            </a:pPr>
            <a:r>
              <a:rPr lang="en-AU" sz="1800" dirty="0" smtClean="0">
                <a:latin typeface="Calibri" pitchFamily="34" charset="0"/>
                <a:cs typeface="Calibri" pitchFamily="34" charset="0"/>
              </a:rPr>
              <a:t>Do you think this would have been an effective campaign? Give considered reasons to support your answer.</a:t>
            </a:r>
            <a:endParaRPr lang="en-AU" sz="1800" dirty="0">
              <a:latin typeface="Calibri" pitchFamily="34" charset="0"/>
              <a:cs typeface="Calibri" pitchFamily="34" charset="0"/>
            </a:endParaRPr>
          </a:p>
        </p:txBody>
      </p:sp>
    </p:spTree>
    <p:extLst>
      <p:ext uri="{BB962C8B-B14F-4D97-AF65-F5344CB8AC3E}">
        <p14:creationId xmlns:p14="http://schemas.microsoft.com/office/powerpoint/2010/main" val="3145848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332656"/>
            <a:ext cx="2702403" cy="576064"/>
          </a:xfrm>
        </p:spPr>
        <p:txBody>
          <a:bodyPr/>
          <a:lstStyle/>
          <a:p>
            <a:pPr algn="ctr"/>
            <a:r>
              <a:rPr lang="en-AU" u="sng" dirty="0" smtClean="0">
                <a:latin typeface="Calibri" pitchFamily="34" charset="0"/>
                <a:cs typeface="Calibri" pitchFamily="34" charset="0"/>
              </a:rPr>
              <a:t>VOTE NO MUM</a:t>
            </a:r>
            <a:endParaRPr lang="en-AU" u="sng" dirty="0">
              <a:latin typeface="Calibri" pitchFamily="34" charset="0"/>
              <a:cs typeface="Calibri"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980728"/>
            <a:ext cx="5904656" cy="4221828"/>
          </a:xfrm>
        </p:spPr>
      </p:pic>
      <p:sp>
        <p:nvSpPr>
          <p:cNvPr id="4" name="Text Placeholder 3"/>
          <p:cNvSpPr>
            <a:spLocks noGrp="1"/>
          </p:cNvSpPr>
          <p:nvPr>
            <p:ph type="body" sz="half" idx="2"/>
          </p:nvPr>
        </p:nvSpPr>
        <p:spPr>
          <a:xfrm>
            <a:off x="467544" y="5445224"/>
            <a:ext cx="7978760" cy="1224136"/>
          </a:xfrm>
        </p:spPr>
        <p:txBody>
          <a:bodyPr>
            <a:normAutofit/>
          </a:bodyPr>
          <a:lstStyle/>
          <a:p>
            <a:pPr marL="342900" indent="-342900">
              <a:buFont typeface="+mj-lt"/>
              <a:buAutoNum type="arabicPeriod"/>
            </a:pPr>
            <a:r>
              <a:rPr lang="en-AU" sz="1800" dirty="0" smtClean="0">
                <a:latin typeface="Calibri" pitchFamily="34" charset="0"/>
                <a:cs typeface="Calibri" pitchFamily="34" charset="0"/>
              </a:rPr>
              <a:t>Who is the intended audience of this cartoon and how do you know?</a:t>
            </a:r>
          </a:p>
          <a:p>
            <a:pPr marL="342900" indent="-342900">
              <a:buFont typeface="+mj-lt"/>
              <a:buAutoNum type="arabicPeriod"/>
            </a:pPr>
            <a:r>
              <a:rPr lang="en-AU" sz="1800" dirty="0" smtClean="0">
                <a:latin typeface="Calibri" pitchFamily="34" charset="0"/>
                <a:cs typeface="Calibri" pitchFamily="34" charset="0"/>
              </a:rPr>
              <a:t>Are the words or the image a more powerful form of persuasion in this poster? Provide considered reasons to support your answer.</a:t>
            </a:r>
          </a:p>
          <a:p>
            <a:endParaRPr lang="en-AU" sz="1800" dirty="0" smtClean="0">
              <a:latin typeface="Calibri" pitchFamily="34" charset="0"/>
              <a:cs typeface="Calibri" pitchFamily="34" charset="0"/>
            </a:endParaRPr>
          </a:p>
          <a:p>
            <a:pPr marL="342900" indent="-342900">
              <a:buFont typeface="+mj-lt"/>
              <a:buAutoNum type="arabicPeriod"/>
            </a:pPr>
            <a:endParaRPr lang="en-AU" sz="1800" dirty="0" smtClean="0">
              <a:latin typeface="Calibri" pitchFamily="34" charset="0"/>
              <a:cs typeface="Calibri" pitchFamily="34" charset="0"/>
            </a:endParaRPr>
          </a:p>
          <a:p>
            <a:pPr marL="342900" indent="-342900">
              <a:buFont typeface="+mj-lt"/>
              <a:buAutoNum type="arabicPeriod"/>
            </a:pPr>
            <a:endParaRPr lang="en-AU" sz="1800" dirty="0">
              <a:latin typeface="Calibri" pitchFamily="34" charset="0"/>
              <a:cs typeface="Calibri" pitchFamily="34" charset="0"/>
            </a:endParaRPr>
          </a:p>
        </p:txBody>
      </p:sp>
    </p:spTree>
    <p:extLst>
      <p:ext uri="{BB962C8B-B14F-4D97-AF65-F5344CB8AC3E}">
        <p14:creationId xmlns:p14="http://schemas.microsoft.com/office/powerpoint/2010/main" val="3985486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56263" cy="1054250"/>
          </a:xfrm>
        </p:spPr>
        <p:txBody>
          <a:bodyPr/>
          <a:lstStyle/>
          <a:p>
            <a:r>
              <a:rPr lang="en-AU" sz="2800" dirty="0" smtClean="0">
                <a:latin typeface="Calibri" pitchFamily="34" charset="0"/>
                <a:cs typeface="Calibri" pitchFamily="34" charset="0"/>
              </a:rPr>
              <a:t>WAS THE AUSTALIAN GOVERNMENT RIGHT TO CONSCRIPT TROOPS DURING WORLD WAR I?</a:t>
            </a:r>
            <a:endParaRPr lang="en-AU" sz="2800" dirty="0">
              <a:latin typeface="Calibri" pitchFamily="34" charset="0"/>
              <a:cs typeface="Calibri" pitchFamily="34" charset="0"/>
            </a:endParaRPr>
          </a:p>
        </p:txBody>
      </p:sp>
      <p:sp>
        <p:nvSpPr>
          <p:cNvPr id="3" name="Content Placeholder 2"/>
          <p:cNvSpPr>
            <a:spLocks noGrp="1"/>
          </p:cNvSpPr>
          <p:nvPr>
            <p:ph sz="quarter" idx="13"/>
          </p:nvPr>
        </p:nvSpPr>
        <p:spPr>
          <a:xfrm>
            <a:off x="685800" y="2240280"/>
            <a:ext cx="3803904" cy="4213056"/>
          </a:xfrm>
        </p:spPr>
        <p:txBody>
          <a:bodyPr/>
          <a:lstStyle/>
          <a:p>
            <a:pPr marL="0" indent="0" algn="ctr">
              <a:buNone/>
            </a:pPr>
            <a:r>
              <a:rPr lang="en-AU" dirty="0" smtClean="0">
                <a:latin typeface="Calibri" pitchFamily="34" charset="0"/>
                <a:cs typeface="Calibri" pitchFamily="34" charset="0"/>
              </a:rPr>
              <a:t>FOR</a:t>
            </a:r>
            <a:endParaRPr lang="en-AU" dirty="0">
              <a:latin typeface="Calibri" pitchFamily="34" charset="0"/>
              <a:cs typeface="Calibri" pitchFamily="34" charset="0"/>
            </a:endParaRPr>
          </a:p>
        </p:txBody>
      </p:sp>
      <p:sp>
        <p:nvSpPr>
          <p:cNvPr id="4" name="Content Placeholder 3"/>
          <p:cNvSpPr>
            <a:spLocks noGrp="1"/>
          </p:cNvSpPr>
          <p:nvPr>
            <p:ph sz="quarter" idx="14"/>
          </p:nvPr>
        </p:nvSpPr>
        <p:spPr>
          <a:xfrm>
            <a:off x="4645151" y="2240280"/>
            <a:ext cx="3803904" cy="4141048"/>
          </a:xfrm>
        </p:spPr>
        <p:txBody>
          <a:bodyPr/>
          <a:lstStyle/>
          <a:p>
            <a:pPr marL="0" indent="0" algn="ctr">
              <a:buNone/>
            </a:pPr>
            <a:r>
              <a:rPr lang="en-AU" dirty="0" smtClean="0">
                <a:latin typeface="Calibri" pitchFamily="34" charset="0"/>
                <a:cs typeface="Calibri" pitchFamily="34" charset="0"/>
              </a:rPr>
              <a:t>AGAINST</a:t>
            </a:r>
          </a:p>
          <a:p>
            <a:pPr marL="0" indent="0">
              <a:buNone/>
            </a:pPr>
            <a:endParaRPr lang="en-AU" dirty="0" smtClean="0">
              <a:latin typeface="Calibri" pitchFamily="34" charset="0"/>
              <a:cs typeface="Calibri" pitchFamily="34" charset="0"/>
            </a:endParaRPr>
          </a:p>
          <a:p>
            <a:endParaRPr lang="en-AU" dirty="0" smtClean="0">
              <a:latin typeface="Calibri" pitchFamily="34" charset="0"/>
              <a:cs typeface="Calibri" pitchFamily="34" charset="0"/>
            </a:endParaRPr>
          </a:p>
          <a:p>
            <a:pPr marL="0" indent="0">
              <a:buNone/>
            </a:pPr>
            <a:endParaRPr lang="en-AU" dirty="0" smtClean="0">
              <a:latin typeface="Calibri" pitchFamily="34" charset="0"/>
              <a:cs typeface="Calibri" pitchFamily="34" charset="0"/>
            </a:endParaRPr>
          </a:p>
        </p:txBody>
      </p:sp>
    </p:spTree>
    <p:extLst>
      <p:ext uri="{BB962C8B-B14F-4D97-AF65-F5344CB8AC3E}">
        <p14:creationId xmlns:p14="http://schemas.microsoft.com/office/powerpoint/2010/main" val="906363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HE CONSCRIPTION DEBATE &amp;quot;&quot;/&gt;&lt;property id=&quot;20307&quot; value=&quot;256&quot;/&gt;&lt;/object&gt;&lt;object type=&quot;3&quot; unique_id=&quot;10005&quot;&gt;&lt;property id=&quot;20148&quot; value=&quot;5&quot;/&gt;&lt;property id=&quot;20300&quot; value=&quot;Slide 2 - &amp;quot;CONSCRIPTION IN AUSTRALIA&amp;quot;&quot;/&gt;&lt;property id=&quot;20307&quot; value=&quot;262&quot;/&gt;&lt;/object&gt;&lt;object type=&quot;3&quot; unique_id=&quot;10006&quot;&gt;&lt;property id=&quot;20148&quot; value=&quot;5&quot;/&gt;&lt;property id=&quot;20300&quot; value=&quot;Slide 3 - &amp;quot;THE BLOOD VOTE&amp;#x0D;&amp;#x0A;&amp;#x0D;&amp;#x0A;&amp;quot;&quot;/&gt;&lt;property id=&quot;20307&quot; value=&quot;257&quot;/&gt;&lt;/object&gt;&lt;object type=&quot;3&quot; unique_id=&quot;10007&quot;&gt;&lt;property id=&quot;20148&quot; value=&quot;5&quot;/&gt;&lt;property id=&quot;20300&quot; value=&quot;Slide 4 - &amp;quot;YOUR TURN NEXT!&amp;#x0D;&amp;#x0A;&amp;quot;&quot;/&gt;&lt;property id=&quot;20307&quot; value=&quot;258&quot;/&gt;&lt;/object&gt;&lt;object type=&quot;3&quot; unique_id=&quot;10008&quot;&gt;&lt;property id=&quot;20148&quot; value=&quot;5&quot;/&gt;&lt;property id=&quot;20300&quot; value=&quot;Slide 5 - &amp;quot;THE ANTI’S CREED&amp;#x0D;&amp;#x0A;&amp;quot;&quot;/&gt;&lt;property id=&quot;20307&quot; value=&quot;259&quot;/&gt;&lt;/object&gt;&lt;object type=&quot;3&quot; unique_id=&quot;10009&quot;&gt;&lt;property id=&quot;20148&quot; value=&quot;5&quot;/&gt;&lt;property id=&quot;20300&quot; value=&quot;Slide 6 - &amp;quot;THE DEATH BALLOT&amp;quot;&quot;/&gt;&lt;property id=&quot;20307&quot; value=&quot;260&quot;/&gt;&lt;/object&gt;&lt;object type=&quot;3&quot; unique_id=&quot;10010&quot;&gt;&lt;property id=&quot;20148&quot; value=&quot;5&quot;/&gt;&lt;property id=&quot;20300&quot; value=&quot;Slide 7 - &amp;quot;VOTE NO MUM&amp;quot;&quot;/&gt;&lt;property id=&quot;20307&quot; value=&quot;261&quot;/&gt;&lt;/object&gt;&lt;object type=&quot;3&quot; unique_id=&quot;10011&quot;&gt;&lt;property id=&quot;20148&quot; value=&quot;5&quot;/&gt;&lt;property id=&quot;20300&quot; value=&quot;Slide 8 - &amp;quot;WAS THE AUSTALIAN GOVERNMENT RIGHT TO CONSCRIPT TROOPS DURING WORLD WAR I?&amp;quot;&quot;/&gt;&lt;property id=&quot;20307&quot; value=&quot;263&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58</TotalTime>
  <Words>431</Words>
  <Application>Microsoft Office PowerPoint</Application>
  <PresentationFormat>On-screen Show (4:3)</PresentationFormat>
  <Paragraphs>31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Hardcover</vt:lpstr>
      <vt:lpstr>THE CONSCRIPTION DEBATE </vt:lpstr>
      <vt:lpstr>CONSCRIPTION IN AUSTRALIA</vt:lpstr>
      <vt:lpstr>THE BLOOD VOTE  </vt:lpstr>
      <vt:lpstr>YOUR TURN NEXT! </vt:lpstr>
      <vt:lpstr>THE ANTI’S CREED </vt:lpstr>
      <vt:lpstr>THE DEATH BALLOT</vt:lpstr>
      <vt:lpstr>VOTE NO MUM</vt:lpstr>
      <vt:lpstr>WAS THE AUSTALIAN GOVERNMENT RIGHT TO CONSCRIPT TROOPS DURING WORLD WAR I?</vt:lpstr>
    </vt:vector>
  </TitlesOfParts>
  <Company>Department of Education and Early Childhood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CONSCRIPTION DEBATE</dc:title>
  <dc:creator>Education</dc:creator>
  <cp:lastModifiedBy>Hammond, Kelly</cp:lastModifiedBy>
  <cp:revision>9</cp:revision>
  <dcterms:created xsi:type="dcterms:W3CDTF">2011-08-04T23:19:54Z</dcterms:created>
  <dcterms:modified xsi:type="dcterms:W3CDTF">2013-08-26T00:31:29Z</dcterms:modified>
</cp:coreProperties>
</file>