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9" r:id="rId13"/>
    <p:sldId id="269" r:id="rId14"/>
    <p:sldId id="270" r:id="rId15"/>
    <p:sldId id="271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1CE6-1C4A-4F7A-8B49-0DFFD5A5842C}" type="datetimeFigureOut">
              <a:rPr lang="en-AU" smtClean="0"/>
              <a:t>20/03/2015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0D85-C438-4311-BF42-6F1892DE69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131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1CE6-1C4A-4F7A-8B49-0DFFD5A5842C}" type="datetimeFigureOut">
              <a:rPr lang="en-AU" smtClean="0"/>
              <a:t>20/03/2015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0D85-C438-4311-BF42-6F1892DE69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848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1CE6-1C4A-4F7A-8B49-0DFFD5A5842C}" type="datetimeFigureOut">
              <a:rPr lang="en-AU" smtClean="0"/>
              <a:t>20/03/2015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0D85-C438-4311-BF42-6F1892DE69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701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1CE6-1C4A-4F7A-8B49-0DFFD5A5842C}" type="datetimeFigureOut">
              <a:rPr lang="en-AU" smtClean="0"/>
              <a:t>20/03/2015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0D85-C438-4311-BF42-6F1892DE69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001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1CE6-1C4A-4F7A-8B49-0DFFD5A5842C}" type="datetimeFigureOut">
              <a:rPr lang="en-AU" smtClean="0"/>
              <a:t>20/03/2015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0D85-C438-4311-BF42-6F1892DE69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279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1CE6-1C4A-4F7A-8B49-0DFFD5A5842C}" type="datetimeFigureOut">
              <a:rPr lang="en-AU" smtClean="0"/>
              <a:t>20/03/2015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0D85-C438-4311-BF42-6F1892DE69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952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1CE6-1C4A-4F7A-8B49-0DFFD5A5842C}" type="datetimeFigureOut">
              <a:rPr lang="en-AU" smtClean="0"/>
              <a:t>20/03/2015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0D85-C438-4311-BF42-6F1892DE69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646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1CE6-1C4A-4F7A-8B49-0DFFD5A5842C}" type="datetimeFigureOut">
              <a:rPr lang="en-AU" smtClean="0"/>
              <a:t>20/03/2015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0D85-C438-4311-BF42-6F1892DE69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375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1CE6-1C4A-4F7A-8B49-0DFFD5A5842C}" type="datetimeFigureOut">
              <a:rPr lang="en-AU" smtClean="0"/>
              <a:t>20/03/2015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0D85-C438-4311-BF42-6F1892DE69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166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1CE6-1C4A-4F7A-8B49-0DFFD5A5842C}" type="datetimeFigureOut">
              <a:rPr lang="en-AU" smtClean="0"/>
              <a:t>20/03/2015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0D85-C438-4311-BF42-6F1892DE69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539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1CE6-1C4A-4F7A-8B49-0DFFD5A5842C}" type="datetimeFigureOut">
              <a:rPr lang="en-AU" smtClean="0"/>
              <a:t>20/03/2015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0D85-C438-4311-BF42-6F1892DE69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37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81CE6-1C4A-4F7A-8B49-0DFFD5A5842C}" type="datetimeFigureOut">
              <a:rPr lang="en-AU" smtClean="0"/>
              <a:t>20/03/2015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40D85-C438-4311-BF42-6F1892DE69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68082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smtClean="0"/>
              <a:t>the contribution of the popular culture to social change:</a:t>
            </a:r>
            <a:br>
              <a:rPr lang="en-AU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8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helps to homogenise and form one view in many cultures.</a:t>
            </a:r>
          </a:p>
          <a:p>
            <a:endParaRPr lang="en-AU" dirty="0"/>
          </a:p>
          <a:p>
            <a:r>
              <a:rPr lang="en-AU" dirty="0" smtClean="0"/>
              <a:t>Resonance occurs when a viewer has experienced the situation on television, </a:t>
            </a:r>
            <a:r>
              <a:rPr lang="en-AU" dirty="0" err="1" smtClean="0"/>
              <a:t>eg</a:t>
            </a:r>
            <a:r>
              <a:rPr lang="en-AU" dirty="0" smtClean="0"/>
              <a:t>. A robbery scene that remains with the viewer (resonates) thus affecting their perception of reality.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455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effects of cultivation include: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First order effects that reflect the statistics of incidents on television such as the overrepresentation of violence</a:t>
            </a:r>
          </a:p>
          <a:p>
            <a:endParaRPr lang="en-AU" dirty="0"/>
          </a:p>
          <a:p>
            <a:r>
              <a:rPr lang="en-AU" dirty="0" smtClean="0"/>
              <a:t>Second order effects that reflect the overall nature of society e.g. New York city being a scary place of crime.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7093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 </a:t>
            </a:r>
            <a:r>
              <a:rPr lang="en-AU" dirty="0"/>
              <a:t>ways in which the popular culture has contributed to social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Television has led to a number of social changes.</a:t>
            </a:r>
          </a:p>
          <a:p>
            <a:endParaRPr lang="en-AU" dirty="0"/>
          </a:p>
          <a:p>
            <a:r>
              <a:rPr lang="en-AU" dirty="0" smtClean="0"/>
              <a:t>In the 1950’s when television came to Australia, many people did not own televisions. It was not uncommon for entire neighbourhoods to gather to watch a program.</a:t>
            </a:r>
          </a:p>
          <a:p>
            <a:endParaRPr lang="en-AU" dirty="0"/>
          </a:p>
          <a:p>
            <a:r>
              <a:rPr lang="en-AU" dirty="0" smtClean="0"/>
              <a:t>With the increase in the number of televisions being owned, television is now more an isolated experience.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157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Television has led to the development of sub cultures with their own verbal and non verbal cues.</a:t>
            </a:r>
          </a:p>
          <a:p>
            <a:endParaRPr lang="en-AU" dirty="0"/>
          </a:p>
          <a:p>
            <a:r>
              <a:rPr lang="en-AU" dirty="0" smtClean="0"/>
              <a:t>Programs such as “Friends” and ‘Seinfeld” displayed quite distinct ways of acting and people in their 20’s and 30’s relating to each other using unique gestures, mannerisms and humour.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2329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A remarkable desensitisation toward sex, drugs and violence has taken place as it is now so frequently seen on television.</a:t>
            </a:r>
          </a:p>
          <a:p>
            <a:endParaRPr lang="en-AU" dirty="0"/>
          </a:p>
          <a:p>
            <a:r>
              <a:rPr lang="en-AU" dirty="0" smtClean="0"/>
              <a:t>Drug use can be found in most dramas and soap operas.</a:t>
            </a:r>
          </a:p>
          <a:p>
            <a:endParaRPr lang="en-AU" dirty="0"/>
          </a:p>
          <a:p>
            <a:r>
              <a:rPr lang="en-AU" dirty="0" smtClean="0"/>
              <a:t>Television desensitises viewers to pain and suffering. They lose the ability to understand the consequences of violence in particular, to empathise, to resist, to protest.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4049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Society has an obsession with image which is reflected in the number and size of shopping centres and advertisements encouraging and </a:t>
            </a:r>
            <a:r>
              <a:rPr lang="en-AU" smtClean="0"/>
              <a:t>emphasising image.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901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the </a:t>
            </a:r>
            <a:r>
              <a:rPr lang="en-AU" dirty="0"/>
              <a:t>positive and negative impact of the popular culture on wider society</a:t>
            </a:r>
            <a:br>
              <a:rPr lang="en-AU" dirty="0"/>
            </a:br>
            <a:r>
              <a:rPr lang="en-AU" dirty="0" smtClean="0"/>
              <a:t>change</a:t>
            </a:r>
            <a:r>
              <a:rPr lang="en-AU" dirty="0"/>
              <a:t>.</a:t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174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en-AU" dirty="0" smtClean="0"/>
              <a:t>Television is able to bring global events right into the viewer’s living room. It cleverly projects  tremendous amounts of information into the small space of the living room.</a:t>
            </a:r>
          </a:p>
          <a:p>
            <a:endParaRPr lang="en-AU" dirty="0"/>
          </a:p>
          <a:p>
            <a:r>
              <a:rPr lang="en-AU" dirty="0" smtClean="0"/>
              <a:t>Discretion is still left up to the viewer as to what to watch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060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n-AU" dirty="0" smtClean="0"/>
              <a:t>Consumers can learn through television programs </a:t>
            </a:r>
            <a:r>
              <a:rPr lang="en-AU" dirty="0" err="1" smtClean="0"/>
              <a:t>eg</a:t>
            </a:r>
            <a:r>
              <a:rPr lang="en-AU" dirty="0" smtClean="0"/>
              <a:t> </a:t>
            </a:r>
            <a:r>
              <a:rPr lang="en-AU" dirty="0" err="1" smtClean="0"/>
              <a:t>mythbusters</a:t>
            </a:r>
            <a:r>
              <a:rPr lang="en-AU" dirty="0" smtClean="0"/>
              <a:t>, documentaries </a:t>
            </a:r>
            <a:r>
              <a:rPr lang="en-AU" dirty="0" err="1" smtClean="0"/>
              <a:t>etc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Shared experiences have contributed to greater intercultural understanding.</a:t>
            </a:r>
          </a:p>
          <a:p>
            <a:endParaRPr lang="en-AU" dirty="0"/>
          </a:p>
          <a:p>
            <a:r>
              <a:rPr lang="en-AU" dirty="0" smtClean="0"/>
              <a:t>Television can break down stereotypes or widely held views simply by casting, interviewing and editing.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01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Increased social awareness is a positive aspect that television and celebrities have brought about.</a:t>
            </a:r>
          </a:p>
          <a:p>
            <a:endParaRPr lang="en-AU" dirty="0"/>
          </a:p>
          <a:p>
            <a:r>
              <a:rPr lang="en-AU" dirty="0" smtClean="0"/>
              <a:t>Certain events can be promoted </a:t>
            </a:r>
            <a:r>
              <a:rPr lang="en-AU" dirty="0" err="1" smtClean="0"/>
              <a:t>eg</a:t>
            </a:r>
            <a:r>
              <a:rPr lang="en-AU" dirty="0" smtClean="0"/>
              <a:t>. Make Poverty History Campaign supported by Bono from U2.</a:t>
            </a:r>
          </a:p>
          <a:p>
            <a:endParaRPr lang="en-AU" dirty="0"/>
          </a:p>
          <a:p>
            <a:r>
              <a:rPr lang="en-AU" dirty="0" smtClean="0"/>
              <a:t>In times of need television is crucial in assisting with aid and communication </a:t>
            </a:r>
            <a:r>
              <a:rPr lang="en-AU" dirty="0" err="1" smtClean="0"/>
              <a:t>eg</a:t>
            </a:r>
            <a:r>
              <a:rPr lang="en-AU" dirty="0" smtClean="0"/>
              <a:t> after natural disasters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7719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Cultural </a:t>
            </a:r>
            <a:r>
              <a:rPr lang="en-AU" dirty="0" smtClean="0"/>
              <a:t>Imperialism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may jeopardise the ‘weaker’ cultures as they cannot compete with the volume, funding and interest in programs from the UK and USA.</a:t>
            </a:r>
          </a:p>
          <a:p>
            <a:endParaRPr lang="en-AU" dirty="0"/>
          </a:p>
          <a:p>
            <a:r>
              <a:rPr lang="en-AU" dirty="0" smtClean="0"/>
              <a:t>This can lead to a lack of local content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6861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AU" dirty="0" smtClean="0"/>
              <a:t>Another negative impact of television is the amount of time spent watching </a:t>
            </a:r>
            <a:r>
              <a:rPr lang="en-AU" dirty="0" err="1" smtClean="0"/>
              <a:t>tv</a:t>
            </a:r>
            <a:r>
              <a:rPr lang="en-AU" dirty="0" smtClean="0"/>
              <a:t>. Consumers spend vast amounts of leisure time watching </a:t>
            </a:r>
            <a:r>
              <a:rPr lang="en-AU" dirty="0" err="1" smtClean="0"/>
              <a:t>tv</a:t>
            </a:r>
            <a:r>
              <a:rPr lang="en-AU" dirty="0" smtClean="0"/>
              <a:t> as opposed to becoming involved in other activities like sport, community groups etc.</a:t>
            </a:r>
          </a:p>
          <a:p>
            <a:endParaRPr lang="en-AU" dirty="0"/>
          </a:p>
          <a:p>
            <a:r>
              <a:rPr lang="en-AU" dirty="0" err="1" smtClean="0"/>
              <a:t>Tv</a:t>
            </a:r>
            <a:r>
              <a:rPr lang="en-AU" dirty="0" smtClean="0"/>
              <a:t> has also contributed to the increasing obesity in children. How?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5113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Cultivation Theory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George </a:t>
            </a:r>
            <a:r>
              <a:rPr lang="en-AU" dirty="0" err="1" smtClean="0"/>
              <a:t>Gerbner</a:t>
            </a:r>
            <a:r>
              <a:rPr lang="en-AU" dirty="0" smtClean="0"/>
              <a:t> in the 1960’s and 1970’s developed this theory.</a:t>
            </a:r>
          </a:p>
          <a:p>
            <a:endParaRPr lang="en-AU" dirty="0" smtClean="0"/>
          </a:p>
          <a:p>
            <a:r>
              <a:rPr lang="en-AU" dirty="0" smtClean="0"/>
              <a:t>Over time, exposure to television subtly cultivates viewers perceptions of reality.</a:t>
            </a:r>
          </a:p>
          <a:p>
            <a:endParaRPr lang="en-AU" dirty="0"/>
          </a:p>
          <a:p>
            <a:r>
              <a:rPr lang="en-AU" dirty="0" smtClean="0"/>
              <a:t>The repetition of mass produced images shape the way we see the world in which we live.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990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There are no specific effects but a general shift in perceptions.</a:t>
            </a:r>
          </a:p>
          <a:p>
            <a:endParaRPr lang="en-AU" dirty="0"/>
          </a:p>
          <a:p>
            <a:r>
              <a:rPr lang="en-AU" dirty="0" smtClean="0"/>
              <a:t>It can be further divided into mainstreaming and resonance.</a:t>
            </a:r>
          </a:p>
          <a:p>
            <a:endParaRPr lang="en-AU" dirty="0"/>
          </a:p>
          <a:p>
            <a:r>
              <a:rPr lang="en-AU" dirty="0" smtClean="0"/>
              <a:t>Mainstreaming occurs when divergent viewpoints, generated by social, cultural and demographic differences tend to merge because of television.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67441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7.0&quot;&gt;&lt;object type=&quot;1&quot; unique_id=&quot;10001&quot;&gt;&lt;object type=&quot;2&quot; unique_id=&quot;10120&quot;&gt;&lt;object type=&quot;3&quot; unique_id=&quot;10121&quot;&gt;&lt;property id=&quot;20148&quot; value=&quot;5&quot;/&gt;&lt;property id=&quot;20300&quot; value=&quot;Slide 1 - &amp;quot;the contribution of the popular culture to social change:&amp;#x0D;&amp;#x0A;&amp;quot;&quot;/&gt;&lt;property id=&quot;20307&quot; value=&quot;256&quot;/&gt;&lt;/object&gt;&lt;object type=&quot;3&quot; unique_id=&quot;10162&quot;&gt;&lt;property id=&quot;20148&quot; value=&quot;5&quot;/&gt;&lt;property id=&quot;20300&quot; value=&quot;Slide 2 - &amp;quot;the positive and negative impact of the popular culture on wider society&amp;#x0D;&amp;#x0A;change.&amp;#x0D;&amp;#x0A;&amp;quot;&quot;/&gt;&lt;property id=&quot;20307&quot; value=&quot;258&quot;/&gt;&lt;/object&gt;&lt;object type=&quot;3&quot; unique_id=&quot;10163&quot;&gt;&lt;property id=&quot;20148&quot; value=&quot;5&quot;/&gt;&lt;property id=&quot;20300&quot; value=&quot;Slide 12 - &amp;quot;the ways in which the popular culture has contributed to social &amp;quot;&quot;/&gt;&lt;property id=&quot;20307&quot; value=&quot;259&quot;/&gt;&lt;/object&gt;&lt;object type=&quot;3&quot; unique_id=&quot;10165&quot;&gt;&lt;property id=&quot;20148&quot; value=&quot;5&quot;/&gt;&lt;property id=&quot;20300&quot; value=&quot;Slide 3&quot;/&gt;&lt;property id=&quot;20307&quot; value=&quot;260&quot;/&gt;&lt;/object&gt;&lt;object type=&quot;3&quot; unique_id=&quot;10166&quot;&gt;&lt;property id=&quot;20148&quot; value=&quot;5&quot;/&gt;&lt;property id=&quot;20300&quot; value=&quot;Slide 4&quot;/&gt;&lt;property id=&quot;20307&quot; value=&quot;261&quot;/&gt;&lt;/object&gt;&lt;object type=&quot;3&quot; unique_id=&quot;10167&quot;&gt;&lt;property id=&quot;20148&quot; value=&quot;5&quot;/&gt;&lt;property id=&quot;20300&quot; value=&quot;Slide 5&quot;/&gt;&lt;property id=&quot;20307&quot; value=&quot;262&quot;/&gt;&lt;/object&gt;&lt;object type=&quot;3&quot; unique_id=&quot;10168&quot;&gt;&lt;property id=&quot;20148&quot; value=&quot;5&quot;/&gt;&lt;property id=&quot;20300&quot; value=&quot;Slide 6 - &amp;quot;Cultural Imperialism&amp;quot;&quot;/&gt;&lt;property id=&quot;20307&quot; value=&quot;263&quot;/&gt;&lt;/object&gt;&lt;object type=&quot;3&quot; unique_id=&quot;10169&quot;&gt;&lt;property id=&quot;20148&quot; value=&quot;5&quot;/&gt;&lt;property id=&quot;20300&quot; value=&quot;Slide 7&quot;/&gt;&lt;property id=&quot;20307&quot; value=&quot;264&quot;/&gt;&lt;/object&gt;&lt;object type=&quot;3&quot; unique_id=&quot;10170&quot;&gt;&lt;property id=&quot;20148&quot; value=&quot;5&quot;/&gt;&lt;property id=&quot;20300&quot; value=&quot;Slide 8 - &amp;quot;Cultivation Theory&amp;quot;&quot;/&gt;&lt;property id=&quot;20307&quot; value=&quot;265&quot;/&gt;&lt;/object&gt;&lt;object type=&quot;3&quot; unique_id=&quot;10171&quot;&gt;&lt;property id=&quot;20148&quot; value=&quot;5&quot;/&gt;&lt;property id=&quot;20300&quot; value=&quot;Slide 9&quot;/&gt;&lt;property id=&quot;20307&quot; value=&quot;266&quot;/&gt;&lt;/object&gt;&lt;object type=&quot;3&quot; unique_id=&quot;10172&quot;&gt;&lt;property id=&quot;20148&quot; value=&quot;5&quot;/&gt;&lt;property id=&quot;20300&quot; value=&quot;Slide 10&quot;/&gt;&lt;property id=&quot;20307&quot; value=&quot;267&quot;/&gt;&lt;/object&gt;&lt;object type=&quot;3&quot; unique_id=&quot;10173&quot;&gt;&lt;property id=&quot;20148&quot; value=&quot;5&quot;/&gt;&lt;property id=&quot;20300&quot; value=&quot;Slide 11 - &amp;quot;The effects of cultivation include:&amp;quot;&quot;/&gt;&lt;property id=&quot;20307&quot; value=&quot;268&quot;/&gt;&lt;/object&gt;&lt;object type=&quot;3&quot; unique_id=&quot;10174&quot;&gt;&lt;property id=&quot;20148&quot; value=&quot;5&quot;/&gt;&lt;property id=&quot;20300&quot; value=&quot;Slide 13&quot;/&gt;&lt;property id=&quot;20307&quot; value=&quot;269&quot;/&gt;&lt;/object&gt;&lt;object type=&quot;3&quot; unique_id=&quot;10175&quot;&gt;&lt;property id=&quot;20148&quot; value=&quot;5&quot;/&gt;&lt;property id=&quot;20300&quot; value=&quot;Slide 14&quot;/&gt;&lt;property id=&quot;20307&quot; value=&quot;270&quot;/&gt;&lt;/object&gt;&lt;object type=&quot;3&quot; unique_id=&quot;10176&quot;&gt;&lt;property id=&quot;20148&quot; value=&quot;5&quot;/&gt;&lt;property id=&quot;20300&quot; value=&quot;Slide 15&quot;/&gt;&lt;property id=&quot;20307&quot; value=&quot;271&quot;/&gt;&lt;/object&gt;&lt;/object&gt;&lt;object type=&quot;8&quot; unique_id=&quot;1012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627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contribution of the popular culture to social change: </vt:lpstr>
      <vt:lpstr>the positive and negative impact of the popular culture on wider society change. </vt:lpstr>
      <vt:lpstr>PowerPoint Presentation</vt:lpstr>
      <vt:lpstr>PowerPoint Presentation</vt:lpstr>
      <vt:lpstr>PowerPoint Presentation</vt:lpstr>
      <vt:lpstr>Cultural Imperialism</vt:lpstr>
      <vt:lpstr>PowerPoint Presentation</vt:lpstr>
      <vt:lpstr>Cultivation Theory</vt:lpstr>
      <vt:lpstr>PowerPoint Presentation</vt:lpstr>
      <vt:lpstr>PowerPoint Presentation</vt:lpstr>
      <vt:lpstr>The effects of cultivation include:</vt:lpstr>
      <vt:lpstr>the ways in which the popular culture has contributed to social 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contribution of the popular culture to social change: </dc:title>
  <dc:creator>Hammond, Kelly</dc:creator>
  <cp:lastModifiedBy>Hammond, Kelly</cp:lastModifiedBy>
  <cp:revision>8</cp:revision>
  <dcterms:created xsi:type="dcterms:W3CDTF">2015-02-10T23:05:30Z</dcterms:created>
  <dcterms:modified xsi:type="dcterms:W3CDTF">2015-03-19T23:07:46Z</dcterms:modified>
</cp:coreProperties>
</file>