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57" r:id="rId17"/>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5570582-53CD-425C-9AF0-50628DDB8B10}" type="datetimeFigureOut">
              <a:rPr lang="en-AU" smtClean="0"/>
              <a:t>18/03/2015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342794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5570582-53CD-425C-9AF0-50628DDB8B10}" type="datetimeFigureOut">
              <a:rPr lang="en-AU" smtClean="0"/>
              <a:t>18/03/2015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4143521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5570582-53CD-425C-9AF0-50628DDB8B10}" type="datetimeFigureOut">
              <a:rPr lang="en-AU" smtClean="0"/>
              <a:t>18/03/2015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321512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5570582-53CD-425C-9AF0-50628DDB8B10}" type="datetimeFigureOut">
              <a:rPr lang="en-AU" smtClean="0"/>
              <a:t>18/03/2015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4138391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570582-53CD-425C-9AF0-50628DDB8B10}" type="datetimeFigureOut">
              <a:rPr lang="en-AU" smtClean="0"/>
              <a:t>18/03/2015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365077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5570582-53CD-425C-9AF0-50628DDB8B10}" type="datetimeFigureOut">
              <a:rPr lang="en-AU" smtClean="0"/>
              <a:t>18/03/2015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93680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5570582-53CD-425C-9AF0-50628DDB8B10}" type="datetimeFigureOut">
              <a:rPr lang="en-AU" smtClean="0"/>
              <a:t>18/03/2015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187162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5570582-53CD-425C-9AF0-50628DDB8B10}" type="datetimeFigureOut">
              <a:rPr lang="en-AU" smtClean="0"/>
              <a:t>18/03/2015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179178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70582-53CD-425C-9AF0-50628DDB8B10}" type="datetimeFigureOut">
              <a:rPr lang="en-AU" smtClean="0"/>
              <a:t>18/03/2015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1036066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70582-53CD-425C-9AF0-50628DDB8B10}" type="datetimeFigureOut">
              <a:rPr lang="en-AU" smtClean="0"/>
              <a:t>18/03/2015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174215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70582-53CD-425C-9AF0-50628DDB8B10}" type="datetimeFigureOut">
              <a:rPr lang="en-AU" smtClean="0"/>
              <a:t>18/03/2015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0E20F03-7EC2-484F-8693-513154E03A45}" type="slidenum">
              <a:rPr lang="en-AU" smtClean="0"/>
              <a:t>‹#›</a:t>
            </a:fld>
            <a:endParaRPr lang="en-AU"/>
          </a:p>
        </p:txBody>
      </p:sp>
    </p:spTree>
    <p:extLst>
      <p:ext uri="{BB962C8B-B14F-4D97-AF65-F5344CB8AC3E}">
        <p14:creationId xmlns:p14="http://schemas.microsoft.com/office/powerpoint/2010/main" val="2210133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570582-53CD-425C-9AF0-50628DDB8B10}" type="datetimeFigureOut">
              <a:rPr lang="en-AU" smtClean="0"/>
              <a:t>18/03/2015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20F03-7EC2-484F-8693-513154E03A45}" type="slidenum">
              <a:rPr lang="en-AU" smtClean="0"/>
              <a:t>‹#›</a:t>
            </a:fld>
            <a:endParaRPr lang="en-AU"/>
          </a:p>
        </p:txBody>
      </p:sp>
    </p:spTree>
    <p:extLst>
      <p:ext uri="{BB962C8B-B14F-4D97-AF65-F5344CB8AC3E}">
        <p14:creationId xmlns:p14="http://schemas.microsoft.com/office/powerpoint/2010/main" val="356118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the different perceptions of </a:t>
            </a:r>
            <a:r>
              <a:rPr lang="en-AU" dirty="0" smtClean="0"/>
              <a:t>television</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397037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10000"/>
          </a:bodyPr>
          <a:lstStyle/>
          <a:p>
            <a:r>
              <a:rPr lang="en-AU" dirty="0" smtClean="0"/>
              <a:t>Tensions can occur with intense competition for prime time programing and advertising between networks.</a:t>
            </a:r>
          </a:p>
          <a:p>
            <a:endParaRPr lang="en-AU" dirty="0"/>
          </a:p>
          <a:p>
            <a:r>
              <a:rPr lang="en-AU" dirty="0" smtClean="0"/>
              <a:t>Tensions between participants can occur on the micro scale within the home over the choice of channel, or who is in control of the remote! </a:t>
            </a:r>
          </a:p>
          <a:p>
            <a:endParaRPr lang="en-AU" dirty="0"/>
          </a:p>
          <a:p>
            <a:r>
              <a:rPr lang="en-AU" dirty="0" smtClean="0"/>
              <a:t>The content brought into the home can create conflict when viewing preferences differ in regard to levels of violence, course language etc.</a:t>
            </a:r>
            <a:endParaRPr lang="en-AU" dirty="0"/>
          </a:p>
        </p:txBody>
      </p:sp>
    </p:spTree>
    <p:extLst>
      <p:ext uri="{BB962C8B-B14F-4D97-AF65-F5344CB8AC3E}">
        <p14:creationId xmlns:p14="http://schemas.microsoft.com/office/powerpoint/2010/main" val="317965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how the popular culture constructs or deconstructs gender</a:t>
            </a:r>
          </a:p>
        </p:txBody>
      </p:sp>
      <p:sp>
        <p:nvSpPr>
          <p:cNvPr id="3" name="Content Placeholder 2"/>
          <p:cNvSpPr>
            <a:spLocks noGrp="1"/>
          </p:cNvSpPr>
          <p:nvPr>
            <p:ph idx="1"/>
          </p:nvPr>
        </p:nvSpPr>
        <p:spPr/>
        <p:txBody>
          <a:bodyPr/>
          <a:lstStyle/>
          <a:p>
            <a:r>
              <a:rPr lang="en-AU" dirty="0" smtClean="0"/>
              <a:t>Gender roles are reflected throughout television programing as we have previously discussed.</a:t>
            </a:r>
          </a:p>
          <a:p>
            <a:endParaRPr lang="en-AU" dirty="0"/>
          </a:p>
          <a:p>
            <a:r>
              <a:rPr lang="en-AU" dirty="0" smtClean="0"/>
              <a:t>Television can help shape these societal roles through the portrayal of different characters, their roles and how these roles are viewed.</a:t>
            </a:r>
            <a:endParaRPr lang="en-AU" dirty="0"/>
          </a:p>
        </p:txBody>
      </p:sp>
    </p:spTree>
    <p:extLst>
      <p:ext uri="{BB962C8B-B14F-4D97-AF65-F5344CB8AC3E}">
        <p14:creationId xmlns:p14="http://schemas.microsoft.com/office/powerpoint/2010/main" val="2289602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en-AU" dirty="0"/>
              <a:t>Regarding gender role development on television, the National Institute of Mental Health has determined:</a:t>
            </a:r>
          </a:p>
        </p:txBody>
      </p:sp>
      <p:sp>
        <p:nvSpPr>
          <p:cNvPr id="3" name="Content Placeholder 2"/>
          <p:cNvSpPr>
            <a:spLocks noGrp="1"/>
          </p:cNvSpPr>
          <p:nvPr>
            <p:ph idx="1"/>
          </p:nvPr>
        </p:nvSpPr>
        <p:spPr>
          <a:xfrm>
            <a:off x="467544" y="2636912"/>
            <a:ext cx="8229600" cy="4065315"/>
          </a:xfrm>
        </p:spPr>
        <p:txBody>
          <a:bodyPr>
            <a:normAutofit fontScale="92500" lnSpcReduction="10000"/>
          </a:bodyPr>
          <a:lstStyle/>
          <a:p>
            <a:pPr marL="514350" indent="-514350">
              <a:buAutoNum type="arabicParenR"/>
            </a:pPr>
            <a:r>
              <a:rPr lang="en-AU" dirty="0" smtClean="0"/>
              <a:t>In </a:t>
            </a:r>
            <a:r>
              <a:rPr lang="en-AU" dirty="0"/>
              <a:t>male-female interaction, men are usually more dominant. </a:t>
            </a:r>
            <a:br>
              <a:rPr lang="en-AU" dirty="0"/>
            </a:br>
            <a:endParaRPr lang="en-AU" dirty="0" smtClean="0"/>
          </a:p>
          <a:p>
            <a:pPr marL="514350" indent="-514350">
              <a:buAutoNum type="arabicParenR"/>
            </a:pPr>
            <a:r>
              <a:rPr lang="en-AU" dirty="0" smtClean="0"/>
              <a:t>Men </a:t>
            </a:r>
            <a:r>
              <a:rPr lang="en-AU" dirty="0"/>
              <a:t>on television are rational, ambitious, smart, competitive, </a:t>
            </a:r>
            <a:r>
              <a:rPr lang="en-AU" dirty="0" smtClean="0"/>
              <a:t>powerful</a:t>
            </a:r>
            <a:r>
              <a:rPr lang="en-AU" dirty="0"/>
              <a:t>, stable, violent, and tolerant, while women are sensitive, </a:t>
            </a:r>
            <a:r>
              <a:rPr lang="en-AU" dirty="0" smtClean="0"/>
              <a:t>romantic</a:t>
            </a:r>
            <a:r>
              <a:rPr lang="en-AU" dirty="0"/>
              <a:t>, attractive, happy, warm, sociable, peaceful, fair, </a:t>
            </a:r>
            <a:r>
              <a:rPr lang="en-AU" dirty="0" smtClean="0"/>
              <a:t>submissive</a:t>
            </a:r>
            <a:r>
              <a:rPr lang="en-AU" dirty="0"/>
              <a:t>, and timid. </a:t>
            </a:r>
            <a:br>
              <a:rPr lang="en-AU" dirty="0"/>
            </a:br>
            <a:endParaRPr lang="en-AU" dirty="0"/>
          </a:p>
        </p:txBody>
      </p:sp>
    </p:spTree>
    <p:extLst>
      <p:ext uri="{BB962C8B-B14F-4D97-AF65-F5344CB8AC3E}">
        <p14:creationId xmlns:p14="http://schemas.microsoft.com/office/powerpoint/2010/main" val="4007313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lnSpcReduction="10000"/>
          </a:bodyPr>
          <a:lstStyle/>
          <a:p>
            <a:pPr marL="0" indent="0">
              <a:buNone/>
            </a:pPr>
            <a:r>
              <a:rPr lang="en-AU" dirty="0"/>
              <a:t> 3) For men, the emphasis is on strength, </a:t>
            </a:r>
            <a:r>
              <a:rPr lang="en-AU" dirty="0" smtClean="0"/>
              <a:t>performance</a:t>
            </a:r>
            <a:r>
              <a:rPr lang="en-AU" dirty="0"/>
              <a:t>, and skill; </a:t>
            </a:r>
          </a:p>
          <a:p>
            <a:pPr marL="0" indent="0">
              <a:buNone/>
            </a:pPr>
            <a:r>
              <a:rPr lang="en-AU" dirty="0" smtClean="0"/>
              <a:t>for </a:t>
            </a:r>
            <a:r>
              <a:rPr lang="en-AU" dirty="0"/>
              <a:t>women, it is on attractiveness and desirability. </a:t>
            </a:r>
            <a:endParaRPr lang="en-AU" dirty="0" smtClean="0"/>
          </a:p>
          <a:p>
            <a:pPr marL="0" indent="0">
              <a:buNone/>
            </a:pPr>
            <a:endParaRPr lang="en-AU" dirty="0"/>
          </a:p>
          <a:p>
            <a:pPr marL="0" indent="0">
              <a:buNone/>
            </a:pPr>
            <a:r>
              <a:rPr lang="en-AU" dirty="0" smtClean="0"/>
              <a:t>4</a:t>
            </a:r>
            <a:r>
              <a:rPr lang="en-AU" dirty="0"/>
              <a:t>) Marriage and family are not important to television’s men.  One </a:t>
            </a:r>
            <a:r>
              <a:rPr lang="en-AU" dirty="0" smtClean="0"/>
              <a:t>study </a:t>
            </a:r>
            <a:r>
              <a:rPr lang="en-AU" dirty="0"/>
              <a:t>found that for nearly half the men, it wasn’t possible to tell if </a:t>
            </a:r>
            <a:r>
              <a:rPr lang="en-AU" dirty="0" smtClean="0"/>
              <a:t>they </a:t>
            </a:r>
            <a:r>
              <a:rPr lang="en-AU" dirty="0"/>
              <a:t>were married, a fact that was true for only 11% of the women </a:t>
            </a:r>
          </a:p>
          <a:p>
            <a:pPr marL="0" indent="0" algn="r">
              <a:buNone/>
            </a:pPr>
            <a:r>
              <a:rPr lang="en-AU" sz="1800" dirty="0" smtClean="0"/>
              <a:t>(</a:t>
            </a:r>
            <a:r>
              <a:rPr lang="en-AU" sz="1800" dirty="0"/>
              <a:t>National Institute of Mental Health as cited in Lauer &amp; Lauer, 1994, p. 73). </a:t>
            </a:r>
          </a:p>
          <a:p>
            <a:endParaRPr lang="en-AU" dirty="0"/>
          </a:p>
        </p:txBody>
      </p:sp>
    </p:spTree>
    <p:extLst>
      <p:ext uri="{BB962C8B-B14F-4D97-AF65-F5344CB8AC3E}">
        <p14:creationId xmlns:p14="http://schemas.microsoft.com/office/powerpoint/2010/main" val="3968994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Challenging gender roles</a:t>
            </a:r>
            <a:endParaRPr lang="en-AU" dirty="0"/>
          </a:p>
        </p:txBody>
      </p:sp>
      <p:sp>
        <p:nvSpPr>
          <p:cNvPr id="3" name="Content Placeholder 2"/>
          <p:cNvSpPr>
            <a:spLocks noGrp="1"/>
          </p:cNvSpPr>
          <p:nvPr>
            <p:ph idx="1"/>
          </p:nvPr>
        </p:nvSpPr>
        <p:spPr>
          <a:xfrm>
            <a:off x="457200" y="1600200"/>
            <a:ext cx="8229600" cy="4903254"/>
          </a:xfrm>
        </p:spPr>
        <p:txBody>
          <a:bodyPr>
            <a:normAutofit lnSpcReduction="10000"/>
          </a:bodyPr>
          <a:lstStyle/>
          <a:p>
            <a:r>
              <a:rPr lang="en-AU" dirty="0" smtClean="0"/>
              <a:t>There are however some shows that dare to challenge predetermined gender roles in society.</a:t>
            </a:r>
          </a:p>
          <a:p>
            <a:r>
              <a:rPr lang="en-AU" dirty="0" smtClean="0"/>
              <a:t>Examples include:</a:t>
            </a:r>
          </a:p>
          <a:p>
            <a:pPr>
              <a:buFont typeface="Courier New" pitchFamily="49" charset="0"/>
              <a:buChar char="o"/>
            </a:pPr>
            <a:r>
              <a:rPr lang="en-AU" dirty="0" smtClean="0"/>
              <a:t>Nancy </a:t>
            </a:r>
            <a:r>
              <a:rPr lang="en-AU" dirty="0" err="1" smtClean="0"/>
              <a:t>Botwin</a:t>
            </a:r>
            <a:r>
              <a:rPr lang="en-AU" dirty="0" smtClean="0"/>
              <a:t> from ‘Weeds’ – she </a:t>
            </a:r>
          </a:p>
          <a:p>
            <a:pPr marL="0" indent="0">
              <a:buNone/>
            </a:pPr>
            <a:r>
              <a:rPr lang="en-AU" dirty="0" smtClean="0"/>
              <a:t>is not a typical suburban mother. She</a:t>
            </a:r>
          </a:p>
          <a:p>
            <a:pPr marL="0" indent="0">
              <a:buNone/>
            </a:pPr>
            <a:r>
              <a:rPr lang="en-AU" dirty="0" smtClean="0"/>
              <a:t> deals drugs and continually makes </a:t>
            </a:r>
          </a:p>
          <a:p>
            <a:pPr marL="0" indent="0">
              <a:buNone/>
            </a:pPr>
            <a:r>
              <a:rPr lang="en-AU" dirty="0" smtClean="0"/>
              <a:t>mistakes that are detrimental to both </a:t>
            </a:r>
          </a:p>
          <a:p>
            <a:pPr marL="0" indent="0">
              <a:buNone/>
            </a:pPr>
            <a:r>
              <a:rPr lang="en-AU" dirty="0" smtClean="0"/>
              <a:t>her children and herself</a:t>
            </a:r>
          </a:p>
          <a:p>
            <a:pPr>
              <a:buFont typeface="Courier New" pitchFamily="49" charset="0"/>
              <a:buChar char="o"/>
            </a:pP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3645024"/>
            <a:ext cx="2286744" cy="2858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3320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538721"/>
            <a:ext cx="2031851" cy="2701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476672"/>
            <a:ext cx="8229600" cy="5649491"/>
          </a:xfrm>
        </p:spPr>
        <p:txBody>
          <a:bodyPr>
            <a:normAutofit fontScale="92500" lnSpcReduction="10000"/>
          </a:bodyPr>
          <a:lstStyle/>
          <a:p>
            <a:pPr>
              <a:buFont typeface="Courier New" pitchFamily="49" charset="0"/>
              <a:buChar char="o"/>
            </a:pPr>
            <a:r>
              <a:rPr lang="en-AU" dirty="0" smtClean="0"/>
              <a:t>Liz Lemon (Tina Fey) on ‘30 Rock’ – Liz is a single career woman in a position of authority who is also a complete mess as she navigates the challenges faced in modern life</a:t>
            </a:r>
          </a:p>
          <a:p>
            <a:pPr>
              <a:buFont typeface="Courier New" pitchFamily="49" charset="0"/>
              <a:buChar char="o"/>
            </a:pPr>
            <a:endParaRPr lang="en-AU" dirty="0" smtClean="0"/>
          </a:p>
          <a:p>
            <a:pPr>
              <a:buFont typeface="Courier New" pitchFamily="49" charset="0"/>
              <a:buChar char="o"/>
            </a:pPr>
            <a:endParaRPr lang="en-AU" dirty="0"/>
          </a:p>
          <a:p>
            <a:pPr>
              <a:buFont typeface="Courier New" pitchFamily="49" charset="0"/>
              <a:buChar char="o"/>
            </a:pPr>
            <a:endParaRPr lang="en-AU" dirty="0" smtClean="0"/>
          </a:p>
          <a:p>
            <a:pPr>
              <a:buFont typeface="Courier New" pitchFamily="49" charset="0"/>
              <a:buChar char="o"/>
            </a:pPr>
            <a:endParaRPr lang="en-AU" dirty="0"/>
          </a:p>
          <a:p>
            <a:pPr>
              <a:buFont typeface="Courier New" pitchFamily="49" charset="0"/>
              <a:buChar char="o"/>
            </a:pPr>
            <a:r>
              <a:rPr lang="en-AU" dirty="0" smtClean="0"/>
              <a:t>Actress Rebel Wilson has made a successful career from playing women in television and movies that do not adhere to the stereotypical female portrayal in the media.</a:t>
            </a:r>
            <a:endParaRPr lang="en-AU"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276872"/>
            <a:ext cx="2784890" cy="1649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a:off x="3203848" y="2276872"/>
            <a:ext cx="360040" cy="824756"/>
          </a:xfrm>
          <a:prstGeom prst="straightConnector1">
            <a:avLst/>
          </a:prstGeom>
          <a:ln w="3810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7" name="Straight Arrow Connector 6"/>
          <p:cNvCxnSpPr/>
          <p:nvPr/>
        </p:nvCxnSpPr>
        <p:spPr>
          <a:xfrm flipV="1">
            <a:off x="5220072" y="2889686"/>
            <a:ext cx="1368152" cy="12593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8305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Can you think of any examples of MALE characters or actors that challenge gender roles </a:t>
            </a:r>
            <a:r>
              <a:rPr lang="en-AU" smtClean="0"/>
              <a:t>on television?</a:t>
            </a:r>
            <a:endParaRPr lang="en-AU" dirty="0"/>
          </a:p>
        </p:txBody>
      </p:sp>
    </p:spTree>
    <p:extLst>
      <p:ext uri="{BB962C8B-B14F-4D97-AF65-F5344CB8AC3E}">
        <p14:creationId xmlns:p14="http://schemas.microsoft.com/office/powerpoint/2010/main" val="243512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Resistance to Television</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As television plays such an integral part in our lives in Australia, it is difficult to resist the actual popular culture.</a:t>
            </a:r>
          </a:p>
          <a:p>
            <a:endParaRPr lang="en-AU" dirty="0"/>
          </a:p>
          <a:p>
            <a:r>
              <a:rPr lang="en-AU" dirty="0" smtClean="0"/>
              <a:t>Sometimes resistance occurs due to content, associated ‘evils’ of television and sometimes because we wish to pursue other past times.</a:t>
            </a:r>
          </a:p>
          <a:p>
            <a:endParaRPr lang="en-AU" dirty="0"/>
          </a:p>
          <a:p>
            <a:r>
              <a:rPr lang="en-AU" dirty="0" smtClean="0"/>
              <a:t>What are some of the ‘evils’ of television that you can identify?</a:t>
            </a:r>
            <a:endParaRPr lang="en-AU" dirty="0"/>
          </a:p>
        </p:txBody>
      </p:sp>
    </p:spTree>
    <p:extLst>
      <p:ext uri="{BB962C8B-B14F-4D97-AF65-F5344CB8AC3E}">
        <p14:creationId xmlns:p14="http://schemas.microsoft.com/office/powerpoint/2010/main" val="38090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e.g. The Amazing Race</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This show could be resisted because people feel it undermines cultural identity.</a:t>
            </a:r>
          </a:p>
          <a:p>
            <a:endParaRPr lang="en-AU" dirty="0"/>
          </a:p>
          <a:p>
            <a:r>
              <a:rPr lang="en-AU" dirty="0" smtClean="0"/>
              <a:t>Contestants run around the world competing in challenges to win money. They invade lesser known areas and are constantly being filmed.</a:t>
            </a:r>
          </a:p>
          <a:p>
            <a:endParaRPr lang="en-AU" dirty="0"/>
          </a:p>
          <a:p>
            <a:r>
              <a:rPr lang="en-AU" dirty="0" smtClean="0"/>
              <a:t>Resistance would occur on the basis that such behaviour and treatment is offensive to the host country and culture.</a:t>
            </a:r>
            <a:endParaRPr lang="en-AU" dirty="0"/>
          </a:p>
        </p:txBody>
      </p:sp>
    </p:spTree>
    <p:extLst>
      <p:ext uri="{BB962C8B-B14F-4D97-AF65-F5344CB8AC3E}">
        <p14:creationId xmlns:p14="http://schemas.microsoft.com/office/powerpoint/2010/main" val="297172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Some consumers resist commercial networks to avoid the over commercialisation of programs, current affairs, etc.</a:t>
            </a:r>
          </a:p>
          <a:p>
            <a:endParaRPr lang="en-AU" dirty="0"/>
          </a:p>
          <a:p>
            <a:r>
              <a:rPr lang="en-AU" dirty="0" smtClean="0"/>
              <a:t>Others may resist television by simply not owning one.</a:t>
            </a:r>
            <a:endParaRPr lang="en-AU" dirty="0"/>
          </a:p>
        </p:txBody>
      </p:sp>
    </p:spTree>
    <p:extLst>
      <p:ext uri="{BB962C8B-B14F-4D97-AF65-F5344CB8AC3E}">
        <p14:creationId xmlns:p14="http://schemas.microsoft.com/office/powerpoint/2010/main" val="1444179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‘Cocooning’</a:t>
            </a:r>
            <a:endParaRPr lang="en-AU" dirty="0"/>
          </a:p>
        </p:txBody>
      </p:sp>
      <p:sp>
        <p:nvSpPr>
          <p:cNvPr id="3" name="Content Placeholder 2"/>
          <p:cNvSpPr>
            <a:spLocks noGrp="1"/>
          </p:cNvSpPr>
          <p:nvPr>
            <p:ph idx="1"/>
          </p:nvPr>
        </p:nvSpPr>
        <p:spPr/>
        <p:txBody>
          <a:bodyPr>
            <a:normAutofit lnSpcReduction="10000"/>
          </a:bodyPr>
          <a:lstStyle/>
          <a:p>
            <a:r>
              <a:rPr lang="en-AU" dirty="0" smtClean="0"/>
              <a:t>One sign of resistance is ‘cocooning’. This is where parents keep children inside the house because society is perceived as an unsafe environment (This can be due to overrepresentation of violence on television).</a:t>
            </a:r>
          </a:p>
          <a:p>
            <a:endParaRPr lang="en-AU" dirty="0"/>
          </a:p>
          <a:p>
            <a:r>
              <a:rPr lang="en-AU" dirty="0" smtClean="0"/>
              <a:t>This can lead to more of a ‘bedroom culture’ where the use of computers and games is high.</a:t>
            </a:r>
            <a:endParaRPr lang="en-AU" dirty="0"/>
          </a:p>
        </p:txBody>
      </p:sp>
    </p:spTree>
    <p:extLst>
      <p:ext uri="{BB962C8B-B14F-4D97-AF65-F5344CB8AC3E}">
        <p14:creationId xmlns:p14="http://schemas.microsoft.com/office/powerpoint/2010/main" val="3018858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Acceptance of television</a:t>
            </a:r>
            <a:endParaRPr lang="en-AU" dirty="0"/>
          </a:p>
        </p:txBody>
      </p:sp>
      <p:sp>
        <p:nvSpPr>
          <p:cNvPr id="3" name="Content Placeholder 2"/>
          <p:cNvSpPr>
            <a:spLocks noGrp="1"/>
          </p:cNvSpPr>
          <p:nvPr>
            <p:ph idx="1"/>
          </p:nvPr>
        </p:nvSpPr>
        <p:spPr/>
        <p:txBody>
          <a:bodyPr/>
          <a:lstStyle/>
          <a:p>
            <a:r>
              <a:rPr lang="en-AU" dirty="0" smtClean="0"/>
              <a:t>Television is an accepted for of communication and is therefore used to disseminate large amounts of information.</a:t>
            </a:r>
          </a:p>
          <a:p>
            <a:endParaRPr lang="en-AU" dirty="0"/>
          </a:p>
          <a:p>
            <a:r>
              <a:rPr lang="en-AU" dirty="0" smtClean="0"/>
              <a:t>The number of television sets in a home indicate the level of acceptance as is the presence of television in places like airports, doctors surgeries etc.</a:t>
            </a:r>
            <a:endParaRPr lang="en-AU" dirty="0"/>
          </a:p>
        </p:txBody>
      </p:sp>
    </p:spTree>
    <p:extLst>
      <p:ext uri="{BB962C8B-B14F-4D97-AF65-F5344CB8AC3E}">
        <p14:creationId xmlns:p14="http://schemas.microsoft.com/office/powerpoint/2010/main" val="2981100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fontScale="92500" lnSpcReduction="20000"/>
          </a:bodyPr>
          <a:lstStyle/>
          <a:p>
            <a:r>
              <a:rPr lang="en-AU" dirty="0" smtClean="0"/>
              <a:t>The success of programs can indicate the accepted social values and cultural identity </a:t>
            </a:r>
            <a:r>
              <a:rPr lang="en-AU" dirty="0" err="1" smtClean="0"/>
              <a:t>eg</a:t>
            </a:r>
            <a:r>
              <a:rPr lang="en-AU" dirty="0" smtClean="0"/>
              <a:t>. McLeod’s Daughters – rural identity, empowering roles of women, little Indigenous representation which is disappointing.</a:t>
            </a:r>
          </a:p>
          <a:p>
            <a:endParaRPr lang="en-AU" dirty="0"/>
          </a:p>
          <a:p>
            <a:r>
              <a:rPr lang="en-AU" dirty="0" smtClean="0"/>
              <a:t>Recent example of cultural identity reflected in television is the introduction of the character “Nate” in Neighbours. He represents two cultural identities in Australia – Indigenous cast member, gay character.</a:t>
            </a:r>
            <a:endParaRPr lang="en-AU" dirty="0"/>
          </a:p>
        </p:txBody>
      </p:sp>
    </p:spTree>
    <p:extLst>
      <p:ext uri="{BB962C8B-B14F-4D97-AF65-F5344CB8AC3E}">
        <p14:creationId xmlns:p14="http://schemas.microsoft.com/office/powerpoint/2010/main" val="3300482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Rejection of Television</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This occurs on the micro scale in the home by parents, at school by teachers and by higher authorities with restrictions being imposed on the ratings and type of programs viewed.</a:t>
            </a:r>
          </a:p>
          <a:p>
            <a:endParaRPr lang="en-AU" dirty="0"/>
          </a:p>
          <a:p>
            <a:r>
              <a:rPr lang="en-AU" b="1" dirty="0" smtClean="0"/>
              <a:t>Counter cultural </a:t>
            </a:r>
            <a:r>
              <a:rPr lang="en-AU" dirty="0" smtClean="0"/>
              <a:t>programs have also been broadcast and can be considered a rejection of social norms as they challenge stereotypes. E.g. South Park, True Blood, Dexter</a:t>
            </a:r>
          </a:p>
          <a:p>
            <a:endParaRPr lang="en-AU" dirty="0" smtClean="0"/>
          </a:p>
          <a:p>
            <a:r>
              <a:rPr lang="en-AU" dirty="0" smtClean="0"/>
              <a:t>‘Weeds’ challenges the traditional role of women.</a:t>
            </a:r>
            <a:endParaRPr lang="en-AU" dirty="0"/>
          </a:p>
        </p:txBody>
      </p:sp>
    </p:spTree>
    <p:extLst>
      <p:ext uri="{BB962C8B-B14F-4D97-AF65-F5344CB8AC3E}">
        <p14:creationId xmlns:p14="http://schemas.microsoft.com/office/powerpoint/2010/main" val="416764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Tensions between producers, owners and participants</a:t>
            </a:r>
            <a:endParaRPr lang="en-AU" dirty="0"/>
          </a:p>
        </p:txBody>
      </p:sp>
      <p:sp>
        <p:nvSpPr>
          <p:cNvPr id="3" name="Content Placeholder 2"/>
          <p:cNvSpPr>
            <a:spLocks noGrp="1"/>
          </p:cNvSpPr>
          <p:nvPr>
            <p:ph idx="1"/>
          </p:nvPr>
        </p:nvSpPr>
        <p:spPr>
          <a:xfrm>
            <a:off x="457200" y="1916832"/>
            <a:ext cx="8229600" cy="4209331"/>
          </a:xfrm>
        </p:spPr>
        <p:txBody>
          <a:bodyPr/>
          <a:lstStyle/>
          <a:p>
            <a:r>
              <a:rPr lang="en-AU" dirty="0" smtClean="0"/>
              <a:t>Given the democratic system of government in Australia, consumers are subject to the same ideology with programs reflecting similar values.</a:t>
            </a:r>
          </a:p>
          <a:p>
            <a:endParaRPr lang="en-AU" dirty="0"/>
          </a:p>
          <a:p>
            <a:r>
              <a:rPr lang="en-AU" dirty="0" smtClean="0"/>
              <a:t>Australia imports and exports programs mainly from other countries with similar ideologies. E.g. America, UK</a:t>
            </a:r>
            <a:endParaRPr lang="en-AU" dirty="0"/>
          </a:p>
        </p:txBody>
      </p:sp>
    </p:spTree>
    <p:extLst>
      <p:ext uri="{BB962C8B-B14F-4D97-AF65-F5344CB8AC3E}">
        <p14:creationId xmlns:p14="http://schemas.microsoft.com/office/powerpoint/2010/main" val="27562334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7.0&quot;&gt;&lt;object type=&quot;1&quot; unique_id=&quot;10001&quot;&gt;&lt;object type=&quot;2&quot; unique_id=&quot;10101&quot;&gt;&lt;object type=&quot;3&quot; unique_id=&quot;10102&quot;&gt;&lt;property id=&quot;20148&quot; value=&quot;5&quot;/&gt;&lt;property id=&quot;20300&quot; value=&quot;Slide 1 - &amp;quot;the different perceptions of television&amp;quot;&quot;/&gt;&lt;property id=&quot;20307&quot; value=&quot;256&quot;/&gt;&lt;/object&gt;&lt;object type=&quot;3&quot; unique_id=&quot;10103&quot;&gt;&lt;property id=&quot;20148&quot; value=&quot;5&quot;/&gt;&lt;property id=&quot;20300&quot; value=&quot;Slide 16&quot;/&gt;&lt;property id=&quot;20307&quot; value=&quot;257&quot;/&gt;&lt;/object&gt;&lt;object type=&quot;3&quot; unique_id=&quot;10108&quot;&gt;&lt;property id=&quot;20148&quot; value=&quot;5&quot;/&gt;&lt;property id=&quot;20300&quot; value=&quot;Slide 2 - &amp;quot;Resistance to Television&amp;quot;&quot;/&gt;&lt;property id=&quot;20307&quot; value=&quot;258&quot;/&gt;&lt;/object&gt;&lt;object type=&quot;3&quot; unique_id=&quot;10109&quot;&gt;&lt;property id=&quot;20148&quot; value=&quot;5&quot;/&gt;&lt;property id=&quot;20300&quot; value=&quot;Slide 3 - &amp;quot;e.g. The Amazing Race&amp;quot;&quot;/&gt;&lt;property id=&quot;20307&quot; value=&quot;259&quot;/&gt;&lt;/object&gt;&lt;object type=&quot;3&quot; unique_id=&quot;10110&quot;&gt;&lt;property id=&quot;20148&quot; value=&quot;5&quot;/&gt;&lt;property id=&quot;20300&quot; value=&quot;Slide 4&quot;/&gt;&lt;property id=&quot;20307&quot; value=&quot;260&quot;/&gt;&lt;/object&gt;&lt;object type=&quot;3&quot; unique_id=&quot;10111&quot;&gt;&lt;property id=&quot;20148&quot; value=&quot;5&quot;/&gt;&lt;property id=&quot;20300&quot; value=&quot;Slide 5 - &amp;quot;‘Cocooning’&amp;quot;&quot;/&gt;&lt;property id=&quot;20307&quot; value=&quot;261&quot;/&gt;&lt;/object&gt;&lt;object type=&quot;3&quot; unique_id=&quot;10112&quot;&gt;&lt;property id=&quot;20148&quot; value=&quot;5&quot;/&gt;&lt;property id=&quot;20300&quot; value=&quot;Slide 6 - &amp;quot;Acceptance of television&amp;quot;&quot;/&gt;&lt;property id=&quot;20307&quot; value=&quot;262&quot;/&gt;&lt;/object&gt;&lt;object type=&quot;3&quot; unique_id=&quot;10113&quot;&gt;&lt;property id=&quot;20148&quot; value=&quot;5&quot;/&gt;&lt;property id=&quot;20300&quot; value=&quot;Slide 7&quot;/&gt;&lt;property id=&quot;20307&quot; value=&quot;263&quot;/&gt;&lt;/object&gt;&lt;object type=&quot;3&quot; unique_id=&quot;10114&quot;&gt;&lt;property id=&quot;20148&quot; value=&quot;5&quot;/&gt;&lt;property id=&quot;20300&quot; value=&quot;Slide 8 - &amp;quot;Rejection of Television&amp;quot;&quot;/&gt;&lt;property id=&quot;20307&quot; value=&quot;264&quot;/&gt;&lt;/object&gt;&lt;object type=&quot;3&quot; unique_id=&quot;10115&quot;&gt;&lt;property id=&quot;20148&quot; value=&quot;5&quot;/&gt;&lt;property id=&quot;20300&quot; value=&quot;Slide 9 - &amp;quot;Tensions between producers, owners and participants&amp;quot;&quot;/&gt;&lt;property id=&quot;20307&quot; value=&quot;265&quot;/&gt;&lt;/object&gt;&lt;object type=&quot;3&quot; unique_id=&quot;10116&quot;&gt;&lt;property id=&quot;20148&quot; value=&quot;5&quot;/&gt;&lt;property id=&quot;20300&quot; value=&quot;Slide 10&quot;/&gt;&lt;property id=&quot;20307&quot; value=&quot;266&quot;/&gt;&lt;/object&gt;&lt;object type=&quot;3&quot; unique_id=&quot;10117&quot;&gt;&lt;property id=&quot;20148&quot; value=&quot;5&quot;/&gt;&lt;property id=&quot;20300&quot; value=&quot;Slide 11 - &amp;quot;how the popular culture constructs or deconstructs gender&amp;quot;&quot;/&gt;&lt;property id=&quot;20307&quot; value=&quot;267&quot;/&gt;&lt;/object&gt;&lt;object type=&quot;3&quot; unique_id=&quot;10118&quot;&gt;&lt;property id=&quot;20148&quot; value=&quot;5&quot;/&gt;&lt;property id=&quot;20300&quot; value=&quot;Slide 12 - &amp;quot;Regarding gender role development on television, the National Institute of Mental Health has determined:&amp;quot;&quot;/&gt;&lt;property id=&quot;20307&quot; value=&quot;268&quot;/&gt;&lt;/object&gt;&lt;object type=&quot;3&quot; unique_id=&quot;10119&quot;&gt;&lt;property id=&quot;20148&quot; value=&quot;5&quot;/&gt;&lt;property id=&quot;20300&quot; value=&quot;Slide 13&quot;/&gt;&lt;property id=&quot;20307&quot; value=&quot;269&quot;/&gt;&lt;/object&gt;&lt;object type=&quot;3&quot; unique_id=&quot;10120&quot;&gt;&lt;property id=&quot;20148&quot; value=&quot;5&quot;/&gt;&lt;property id=&quot;20300&quot; value=&quot;Slide 14 - &amp;quot;Challenging gender roles&amp;quot;&quot;/&gt;&lt;property id=&quot;20307&quot; value=&quot;270&quot;/&gt;&lt;/object&gt;&lt;object type=&quot;3&quot; unique_id=&quot;10121&quot;&gt;&lt;property id=&quot;20148&quot; value=&quot;5&quot;/&gt;&lt;property id=&quot;20300&quot; value=&quot;Slide 15&quot;/&gt;&lt;property id=&quot;20307&quot; value=&quot;271&quot;/&gt;&lt;/object&gt;&lt;/object&gt;&lt;object type=&quot;8&quot; unique_id=&quot;10107&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823</Words>
  <Application>Microsoft Office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different perceptions of television</vt:lpstr>
      <vt:lpstr>Resistance to Television</vt:lpstr>
      <vt:lpstr>e.g. The Amazing Race</vt:lpstr>
      <vt:lpstr>PowerPoint Presentation</vt:lpstr>
      <vt:lpstr>‘Cocooning’</vt:lpstr>
      <vt:lpstr>Acceptance of television</vt:lpstr>
      <vt:lpstr>PowerPoint Presentation</vt:lpstr>
      <vt:lpstr>Rejection of Television</vt:lpstr>
      <vt:lpstr>Tensions between producers, owners and participants</vt:lpstr>
      <vt:lpstr>PowerPoint Presentation</vt:lpstr>
      <vt:lpstr>how the popular culture constructs or deconstructs gender</vt:lpstr>
      <vt:lpstr>Regarding gender role development on television, the National Institute of Mental Health has determined:</vt:lpstr>
      <vt:lpstr>PowerPoint Presentation</vt:lpstr>
      <vt:lpstr>Challenging gender roles</vt:lpstr>
      <vt:lpstr>PowerPoint Presentation</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different perceptions of the popular culture:</dc:title>
  <dc:creator>Hammond, Kelly</dc:creator>
  <cp:lastModifiedBy>Hammond, Kelly</cp:lastModifiedBy>
  <cp:revision>7</cp:revision>
  <dcterms:created xsi:type="dcterms:W3CDTF">2015-02-10T23:04:55Z</dcterms:created>
  <dcterms:modified xsi:type="dcterms:W3CDTF">2015-03-17T23:39:44Z</dcterms:modified>
</cp:coreProperties>
</file>