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B00EAE00-2DAF-4E29-90BF-C1728E6BC48A}"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134598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00EAE00-2DAF-4E29-90BF-C1728E6BC48A}"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2507897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00EAE00-2DAF-4E29-90BF-C1728E6BC48A}"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341697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00EAE00-2DAF-4E29-90BF-C1728E6BC48A}"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2245916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EAE00-2DAF-4E29-90BF-C1728E6BC48A}" type="datetimeFigureOut">
              <a:rPr lang="en-AU" smtClean="0"/>
              <a:t>21/01/2015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1200057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00EAE00-2DAF-4E29-90BF-C1728E6BC48A}" type="datetimeFigureOut">
              <a:rPr lang="en-AU" smtClean="0"/>
              <a:t>21/01/2015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207535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B00EAE00-2DAF-4E29-90BF-C1728E6BC48A}" type="datetimeFigureOut">
              <a:rPr lang="en-AU" smtClean="0"/>
              <a:t>21/01/2015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2837690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B00EAE00-2DAF-4E29-90BF-C1728E6BC48A}" type="datetimeFigureOut">
              <a:rPr lang="en-AU" smtClean="0"/>
              <a:t>21/01/2015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2089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EAE00-2DAF-4E29-90BF-C1728E6BC48A}" type="datetimeFigureOut">
              <a:rPr lang="en-AU" smtClean="0"/>
              <a:t>21/01/2015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312620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EAE00-2DAF-4E29-90BF-C1728E6BC48A}" type="datetimeFigureOut">
              <a:rPr lang="en-AU" smtClean="0"/>
              <a:t>21/01/2015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135644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EAE00-2DAF-4E29-90BF-C1728E6BC48A}" type="datetimeFigureOut">
              <a:rPr lang="en-AU" smtClean="0"/>
              <a:t>21/01/2015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2959982-C386-4456-AF40-052EFBE64D25}" type="slidenum">
              <a:rPr lang="en-AU" smtClean="0"/>
              <a:t>‹#›</a:t>
            </a:fld>
            <a:endParaRPr lang="en-AU"/>
          </a:p>
        </p:txBody>
      </p:sp>
    </p:spTree>
    <p:extLst>
      <p:ext uri="{BB962C8B-B14F-4D97-AF65-F5344CB8AC3E}">
        <p14:creationId xmlns:p14="http://schemas.microsoft.com/office/powerpoint/2010/main" val="20446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EAE00-2DAF-4E29-90BF-C1728E6BC48A}" type="datetimeFigureOut">
              <a:rPr lang="en-AU" smtClean="0"/>
              <a:t>21/01/2015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59982-C386-4456-AF40-052EFBE64D25}" type="slidenum">
              <a:rPr lang="en-AU" smtClean="0"/>
              <a:t>‹#›</a:t>
            </a:fld>
            <a:endParaRPr lang="en-AU"/>
          </a:p>
        </p:txBody>
      </p:sp>
    </p:spTree>
    <p:extLst>
      <p:ext uri="{BB962C8B-B14F-4D97-AF65-F5344CB8AC3E}">
        <p14:creationId xmlns:p14="http://schemas.microsoft.com/office/powerpoint/2010/main" val="614801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The role of Business</a:t>
            </a:r>
            <a:endParaRPr lang="en-AU" dirty="0"/>
          </a:p>
        </p:txBody>
      </p:sp>
      <p:sp>
        <p:nvSpPr>
          <p:cNvPr id="3" name="Subtitle 2"/>
          <p:cNvSpPr>
            <a:spLocks noGrp="1"/>
          </p:cNvSpPr>
          <p:nvPr>
            <p:ph type="subTitle" idx="1"/>
          </p:nvPr>
        </p:nvSpPr>
        <p:spPr/>
        <p:txBody>
          <a:bodyPr/>
          <a:lstStyle/>
          <a:p>
            <a:r>
              <a:rPr lang="en-AU" dirty="0" smtClean="0"/>
              <a:t>Lesson 2</a:t>
            </a:r>
            <a:endParaRPr lang="en-AU" dirty="0"/>
          </a:p>
        </p:txBody>
      </p:sp>
    </p:spTree>
    <p:extLst>
      <p:ext uri="{BB962C8B-B14F-4D97-AF65-F5344CB8AC3E}">
        <p14:creationId xmlns:p14="http://schemas.microsoft.com/office/powerpoint/2010/main" val="348277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44418"/>
            <a:ext cx="6912768" cy="661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2442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Services </a:t>
            </a:r>
            <a:endParaRPr lang="en-AU" dirty="0"/>
          </a:p>
        </p:txBody>
      </p:sp>
      <p:sp>
        <p:nvSpPr>
          <p:cNvPr id="3" name="Content Placeholder 2"/>
          <p:cNvSpPr>
            <a:spLocks noGrp="1"/>
          </p:cNvSpPr>
          <p:nvPr>
            <p:ph idx="1"/>
          </p:nvPr>
        </p:nvSpPr>
        <p:spPr/>
        <p:txBody>
          <a:bodyPr/>
          <a:lstStyle/>
          <a:p>
            <a:r>
              <a:rPr lang="en-AU" dirty="0"/>
              <a:t>Services are also said to be produced but they cannot be handled or seen. A service is a non-physical item that can be purchased. </a:t>
            </a:r>
          </a:p>
          <a:p>
            <a:pPr marL="0" indent="0">
              <a:buNone/>
            </a:pPr>
            <a:endParaRPr lang="en-AU" dirty="0" smtClean="0"/>
          </a:p>
          <a:p>
            <a:pPr marL="0" indent="0">
              <a:buNone/>
            </a:pPr>
            <a:r>
              <a:rPr lang="en-AU" dirty="0" smtClean="0"/>
              <a:t>Services </a:t>
            </a:r>
            <a:r>
              <a:rPr lang="en-AU" dirty="0"/>
              <a:t>can be divided into two kinds: </a:t>
            </a:r>
          </a:p>
          <a:p>
            <a:r>
              <a:rPr lang="en-AU" dirty="0"/>
              <a:t>Personal or direct services - aimed at consumers. </a:t>
            </a:r>
          </a:p>
          <a:p>
            <a:r>
              <a:rPr lang="en-AU" dirty="0"/>
              <a:t>Commercial services – aimed at businesses. </a:t>
            </a:r>
          </a:p>
        </p:txBody>
      </p:sp>
    </p:spTree>
    <p:extLst>
      <p:ext uri="{BB962C8B-B14F-4D97-AF65-F5344CB8AC3E}">
        <p14:creationId xmlns:p14="http://schemas.microsoft.com/office/powerpoint/2010/main" val="477694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What type of services are the following? </a:t>
            </a:r>
            <a:endParaRPr lang="en-AU" dirty="0"/>
          </a:p>
        </p:txBody>
      </p:sp>
      <p:sp>
        <p:nvSpPr>
          <p:cNvPr id="3" name="Content Placeholder 2"/>
          <p:cNvSpPr>
            <a:spLocks noGrp="1"/>
          </p:cNvSpPr>
          <p:nvPr>
            <p:ph idx="1"/>
          </p:nvPr>
        </p:nvSpPr>
        <p:spPr/>
        <p:txBody>
          <a:bodyPr/>
          <a:lstStyle/>
          <a:p>
            <a:r>
              <a:rPr lang="en-AU" dirty="0" smtClean="0">
                <a:solidFill>
                  <a:schemeClr val="bg1">
                    <a:lumMod val="75000"/>
                  </a:schemeClr>
                </a:solidFill>
              </a:rPr>
              <a:t>Handout 2</a:t>
            </a:r>
            <a:endParaRPr lang="en-AU" dirty="0">
              <a:solidFill>
                <a:schemeClr val="bg1">
                  <a:lumMod val="7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939716"/>
            <a:ext cx="6025653" cy="490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70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Growing importance of the service sector </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Two hundred years ago most workers produced goods, mainly food, close to where people lived and were sold at local markets. The clothes and household goods people needed were also manufactured locally. </a:t>
            </a:r>
          </a:p>
          <a:p>
            <a:r>
              <a:rPr lang="en-AU" dirty="0" smtClean="0"/>
              <a:t>As agricultural practices became more efficient fewer workers were needed, but more food was produced.</a:t>
            </a:r>
          </a:p>
          <a:p>
            <a:r>
              <a:rPr lang="en-AU" dirty="0" smtClean="0"/>
              <a:t>People moved to the towns, the population grew and most workers were involved in manufacturing cloth, machines, coal and iron.</a:t>
            </a:r>
          </a:p>
        </p:txBody>
      </p:sp>
    </p:spTree>
    <p:extLst>
      <p:ext uri="{BB962C8B-B14F-4D97-AF65-F5344CB8AC3E}">
        <p14:creationId xmlns:p14="http://schemas.microsoft.com/office/powerpoint/2010/main" val="3106702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25963"/>
          </a:xfrm>
        </p:spPr>
        <p:txBody>
          <a:bodyPr/>
          <a:lstStyle/>
          <a:p>
            <a:r>
              <a:rPr lang="en-AU" dirty="0" smtClean="0"/>
              <a:t>Over the past fifty years more countries have been producing goods so we have been able to import more of these from abroad. </a:t>
            </a:r>
          </a:p>
          <a:p>
            <a:pPr marL="0" indent="0">
              <a:buNone/>
            </a:pPr>
            <a:endParaRPr lang="en-AU" dirty="0" smtClean="0"/>
          </a:p>
          <a:p>
            <a:r>
              <a:rPr lang="en-AU" dirty="0" smtClean="0"/>
              <a:t>Improved standards of education and technological developments have lead people to move, in increasing numbers, into the same sector.</a:t>
            </a:r>
          </a:p>
          <a:p>
            <a:endParaRPr lang="en-AU" dirty="0"/>
          </a:p>
        </p:txBody>
      </p:sp>
    </p:spTree>
    <p:extLst>
      <p:ext uri="{BB962C8B-B14F-4D97-AF65-F5344CB8AC3E}">
        <p14:creationId xmlns:p14="http://schemas.microsoft.com/office/powerpoint/2010/main" val="2348956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90544"/>
            <a:ext cx="7936979" cy="6225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667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Private and Public sectors </a:t>
            </a:r>
            <a:endParaRPr lang="en-AU" dirty="0"/>
          </a:p>
        </p:txBody>
      </p:sp>
      <p:sp>
        <p:nvSpPr>
          <p:cNvPr id="3" name="Content Placeholder 2"/>
          <p:cNvSpPr>
            <a:spLocks noGrp="1"/>
          </p:cNvSpPr>
          <p:nvPr>
            <p:ph idx="1"/>
          </p:nvPr>
        </p:nvSpPr>
        <p:spPr/>
        <p:txBody>
          <a:bodyPr/>
          <a:lstStyle/>
          <a:p>
            <a:pPr marL="0" indent="0">
              <a:buNone/>
            </a:pPr>
            <a:r>
              <a:rPr lang="en-AU" dirty="0"/>
              <a:t>Goods and services can be produced by: </a:t>
            </a:r>
          </a:p>
          <a:p>
            <a:r>
              <a:rPr lang="en-AU" dirty="0"/>
              <a:t>The private sector and/or </a:t>
            </a:r>
          </a:p>
          <a:p>
            <a:r>
              <a:rPr lang="en-AU" dirty="0"/>
              <a:t>The public sector </a:t>
            </a:r>
            <a:endParaRPr lang="en-AU" dirty="0" smtClean="0"/>
          </a:p>
          <a:p>
            <a:endParaRPr lang="en-AU" dirty="0"/>
          </a:p>
          <a:p>
            <a:endParaRPr lang="en-AU" dirty="0"/>
          </a:p>
          <a:p>
            <a:endParaRPr lang="en-A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54" y="3717032"/>
            <a:ext cx="916465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0706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Value adding and output</a:t>
            </a:r>
            <a:endParaRPr lang="en-AU" dirty="0"/>
          </a:p>
        </p:txBody>
      </p:sp>
      <p:sp>
        <p:nvSpPr>
          <p:cNvPr id="3" name="Content Placeholder 2"/>
          <p:cNvSpPr>
            <a:spLocks noGrp="1"/>
          </p:cNvSpPr>
          <p:nvPr>
            <p:ph idx="1"/>
          </p:nvPr>
        </p:nvSpPr>
        <p:spPr/>
        <p:txBody>
          <a:bodyPr>
            <a:normAutofit fontScale="55000" lnSpcReduction="20000"/>
          </a:bodyPr>
          <a:lstStyle/>
          <a:p>
            <a:r>
              <a:rPr lang="en-AU" b="1" dirty="0" smtClean="0"/>
              <a:t>Value Adding </a:t>
            </a:r>
            <a:r>
              <a:rPr lang="en-AU" dirty="0" smtClean="0"/>
              <a:t>is when a business utilises and combines available resources to manufacture an output. </a:t>
            </a:r>
          </a:p>
          <a:p>
            <a:endParaRPr lang="en-AU" b="1" dirty="0">
              <a:effectLst/>
            </a:endParaRPr>
          </a:p>
          <a:p>
            <a:r>
              <a:rPr lang="en-AU" b="1" dirty="0" smtClean="0">
                <a:effectLst/>
              </a:rPr>
              <a:t>Adding value = the difference between the price of the finished product/service and the cost of the inputs involved in making it</a:t>
            </a:r>
            <a:r>
              <a:rPr lang="en-AU" dirty="0" smtClean="0">
                <a:effectLst/>
              </a:rPr>
              <a:t/>
            </a:r>
            <a:br>
              <a:rPr lang="en-AU" dirty="0" smtClean="0">
                <a:effectLst/>
              </a:rPr>
            </a:br>
            <a:endParaRPr lang="en-AU" dirty="0" smtClean="0">
              <a:effectLst/>
            </a:endParaRPr>
          </a:p>
          <a:p>
            <a:r>
              <a:rPr lang="en-AU" dirty="0" err="1" smtClean="0"/>
              <a:t>Eg</a:t>
            </a:r>
            <a:r>
              <a:rPr lang="en-AU" dirty="0" smtClean="0"/>
              <a:t> </a:t>
            </a:r>
            <a:r>
              <a:rPr lang="en-AU" dirty="0" smtClean="0">
                <a:effectLst/>
              </a:rPr>
              <a:t>Consider the examples of new cars rolling down the production line being assembled by robots.  The final, completed and shiny new car that comes off the production line has a value (price) that is more than the cost of the sum of the parts.  Value has been added.  Exactly how much is determined by the price that a customer pays.</a:t>
            </a:r>
            <a:br>
              <a:rPr lang="en-AU" dirty="0" smtClean="0">
                <a:effectLst/>
              </a:rPr>
            </a:br>
            <a:endParaRPr lang="en-AU" dirty="0" smtClean="0"/>
          </a:p>
          <a:p>
            <a:endParaRPr lang="en-AU" dirty="0"/>
          </a:p>
          <a:p>
            <a:r>
              <a:rPr lang="en-AU" dirty="0" smtClean="0"/>
              <a:t>An </a:t>
            </a:r>
            <a:r>
              <a:rPr lang="en-AU" b="1" dirty="0" smtClean="0"/>
              <a:t>Output</a:t>
            </a:r>
            <a:r>
              <a:rPr lang="en-AU" dirty="0" smtClean="0"/>
              <a:t> is where a business has made goods &amp; services available for sale after they have used various resources to value add to the product/service. Its value can be measured in dollar terms.</a:t>
            </a:r>
          </a:p>
          <a:p>
            <a:r>
              <a:rPr lang="en-AU" dirty="0" smtClean="0"/>
              <a:t>EG  Roast Leg of Lamb dinner at RSL</a:t>
            </a:r>
          </a:p>
          <a:p>
            <a:endParaRPr lang="en-AU" dirty="0"/>
          </a:p>
        </p:txBody>
      </p:sp>
    </p:spTree>
    <p:extLst>
      <p:ext uri="{BB962C8B-B14F-4D97-AF65-F5344CB8AC3E}">
        <p14:creationId xmlns:p14="http://schemas.microsoft.com/office/powerpoint/2010/main" val="4276931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AU" dirty="0" smtClean="0">
                <a:effectLst/>
              </a:rPr>
              <a:t>A business that successfully adds value should find that it is able to operate profitably. Why?  Remember the definition of adding value: where the selling price is greater than the costs of making the product.</a:t>
            </a:r>
            <a:br>
              <a:rPr lang="en-AU" dirty="0" smtClean="0">
                <a:effectLst/>
              </a:rPr>
            </a:br>
            <a:endParaRPr lang="en-AU" dirty="0" smtClean="0">
              <a:effectLst/>
            </a:endParaRPr>
          </a:p>
          <a:p>
            <a:r>
              <a:rPr lang="en-AU" dirty="0" smtClean="0">
                <a:effectLst/>
              </a:rPr>
              <a:t>When value adding is applied to goods and services, profits are made and businesses are said to be operating successfully.</a:t>
            </a:r>
            <a:br>
              <a:rPr lang="en-AU" dirty="0" smtClean="0">
                <a:effectLst/>
              </a:rPr>
            </a:br>
            <a:endParaRPr lang="en-AU" dirty="0" smtClean="0">
              <a:effectLst/>
            </a:endParaRPr>
          </a:p>
          <a:p>
            <a:endParaRPr lang="en-AU" dirty="0"/>
          </a:p>
        </p:txBody>
      </p:sp>
    </p:spTree>
    <p:extLst>
      <p:ext uri="{BB962C8B-B14F-4D97-AF65-F5344CB8AC3E}">
        <p14:creationId xmlns:p14="http://schemas.microsoft.com/office/powerpoint/2010/main" val="397757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Business?</a:t>
            </a:r>
            <a:endParaRPr lang="en-AU" dirty="0"/>
          </a:p>
        </p:txBody>
      </p:sp>
      <p:sp>
        <p:nvSpPr>
          <p:cNvPr id="3" name="Content Placeholder 2"/>
          <p:cNvSpPr>
            <a:spLocks noGrp="1"/>
          </p:cNvSpPr>
          <p:nvPr>
            <p:ph idx="1"/>
          </p:nvPr>
        </p:nvSpPr>
        <p:spPr/>
        <p:txBody>
          <a:bodyPr/>
          <a:lstStyle/>
          <a:p>
            <a:pPr marL="0" indent="0">
              <a:buNone/>
            </a:pPr>
            <a:r>
              <a:rPr lang="en-AU" dirty="0" smtClean="0"/>
              <a:t>The term ‘business’ can mean many things to many people. It can be:</a:t>
            </a:r>
          </a:p>
          <a:p>
            <a:r>
              <a:rPr lang="en-AU" dirty="0" smtClean="0"/>
              <a:t>A person’s occupation</a:t>
            </a:r>
          </a:p>
          <a:p>
            <a:r>
              <a:rPr lang="en-AU" dirty="0" smtClean="0"/>
              <a:t>A type of occupation</a:t>
            </a:r>
          </a:p>
          <a:p>
            <a:r>
              <a:rPr lang="en-AU" dirty="0" smtClean="0"/>
              <a:t>A person’s behaviour when they buy and sell (a business man or woman)</a:t>
            </a:r>
          </a:p>
          <a:p>
            <a:r>
              <a:rPr lang="en-AU" dirty="0" smtClean="0"/>
              <a:t>To trade or commerce</a:t>
            </a:r>
          </a:p>
          <a:p>
            <a:endParaRPr lang="en-AU" dirty="0"/>
          </a:p>
        </p:txBody>
      </p:sp>
    </p:spTree>
    <p:extLst>
      <p:ext uri="{BB962C8B-B14F-4D97-AF65-F5344CB8AC3E}">
        <p14:creationId xmlns:p14="http://schemas.microsoft.com/office/powerpoint/2010/main" val="570623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lnSpcReduction="20000"/>
          </a:bodyPr>
          <a:lstStyle/>
          <a:p>
            <a:r>
              <a:rPr lang="en-AU" dirty="0" smtClean="0"/>
              <a:t>Business is about buying and selling.</a:t>
            </a:r>
          </a:p>
          <a:p>
            <a:endParaRPr lang="en-AU" dirty="0"/>
          </a:p>
          <a:p>
            <a:endParaRPr lang="en-AU" dirty="0" smtClean="0"/>
          </a:p>
          <a:p>
            <a:endParaRPr lang="en-AU" dirty="0"/>
          </a:p>
          <a:p>
            <a:endParaRPr lang="en-AU" dirty="0" smtClean="0"/>
          </a:p>
          <a:p>
            <a:endParaRPr lang="en-AU" dirty="0"/>
          </a:p>
          <a:p>
            <a:endParaRPr lang="en-AU" dirty="0" smtClean="0"/>
          </a:p>
          <a:p>
            <a:r>
              <a:rPr lang="en-AU" b="1" dirty="0"/>
              <a:t>A need </a:t>
            </a:r>
            <a:r>
              <a:rPr lang="en-AU" dirty="0"/>
              <a:t> is …..</a:t>
            </a:r>
          </a:p>
          <a:p>
            <a:r>
              <a:rPr lang="en-AU" b="1" dirty="0"/>
              <a:t>A want</a:t>
            </a:r>
            <a:r>
              <a:rPr lang="en-AU" dirty="0"/>
              <a:t> is …..</a:t>
            </a:r>
          </a:p>
          <a:p>
            <a:pPr marL="0" indent="0">
              <a:buNone/>
            </a:pPr>
            <a:endParaRPr lang="en-AU" dirty="0" smtClean="0"/>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1589915835"/>
              </p:ext>
            </p:extLst>
          </p:nvPr>
        </p:nvGraphicFramePr>
        <p:xfrm>
          <a:off x="971600" y="2348880"/>
          <a:ext cx="6672064" cy="1991608"/>
        </p:xfrm>
        <a:graphic>
          <a:graphicData uri="http://schemas.openxmlformats.org/drawingml/2006/table">
            <a:tbl>
              <a:tblPr firstRow="1" bandRow="1">
                <a:tableStyleId>{5C22544A-7EE6-4342-B048-85BDC9FD1C3A}</a:tableStyleId>
              </a:tblPr>
              <a:tblGrid>
                <a:gridCol w="3336032"/>
                <a:gridCol w="3336032"/>
              </a:tblGrid>
              <a:tr h="473575">
                <a:tc>
                  <a:txBody>
                    <a:bodyPr/>
                    <a:lstStyle/>
                    <a:p>
                      <a:r>
                        <a:rPr lang="en-AU" dirty="0" smtClean="0"/>
                        <a:t>For Sellers</a:t>
                      </a:r>
                      <a:endParaRPr lang="en-AU" dirty="0"/>
                    </a:p>
                  </a:txBody>
                  <a:tcPr/>
                </a:tc>
                <a:tc>
                  <a:txBody>
                    <a:bodyPr/>
                    <a:lstStyle/>
                    <a:p>
                      <a:r>
                        <a:rPr lang="en-AU" dirty="0" smtClean="0"/>
                        <a:t>For Buyers</a:t>
                      </a:r>
                      <a:endParaRPr lang="en-AU" dirty="0"/>
                    </a:p>
                  </a:txBody>
                  <a:tcPr/>
                </a:tc>
              </a:tr>
              <a:tr h="1518033">
                <a:tc>
                  <a:txBody>
                    <a:bodyPr/>
                    <a:lstStyle/>
                    <a:p>
                      <a:pPr marL="285750" indent="-285750">
                        <a:buFont typeface="Arial" pitchFamily="34" charset="0"/>
                        <a:buChar char="•"/>
                      </a:pPr>
                      <a:r>
                        <a:rPr lang="en-AU" dirty="0" smtClean="0"/>
                        <a:t>It’s about how they sell</a:t>
                      </a:r>
                    </a:p>
                    <a:p>
                      <a:pPr marL="285750" indent="-285750">
                        <a:buFont typeface="Arial" pitchFamily="34" charset="0"/>
                        <a:buChar char="•"/>
                      </a:pPr>
                      <a:r>
                        <a:rPr lang="en-AU" dirty="0" smtClean="0"/>
                        <a:t>How they receive their money and income</a:t>
                      </a:r>
                    </a:p>
                    <a:p>
                      <a:endParaRPr lang="en-AU" dirty="0"/>
                    </a:p>
                  </a:txBody>
                  <a:tcPr/>
                </a:tc>
                <a:tc>
                  <a:txBody>
                    <a:bodyPr/>
                    <a:lstStyle/>
                    <a:p>
                      <a:pPr marL="285750" indent="-285750">
                        <a:buFont typeface="Arial" pitchFamily="34" charset="0"/>
                        <a:buChar char="•"/>
                      </a:pPr>
                      <a:r>
                        <a:rPr lang="en-AU" dirty="0" smtClean="0"/>
                        <a:t>It’s about how they get what they want</a:t>
                      </a:r>
                      <a:endParaRPr lang="en-AU" dirty="0"/>
                    </a:p>
                  </a:txBody>
                  <a:tcPr/>
                </a:tc>
              </a:tr>
            </a:tbl>
          </a:graphicData>
        </a:graphic>
      </p:graphicFrame>
    </p:spTree>
    <p:extLst>
      <p:ext uri="{BB962C8B-B14F-4D97-AF65-F5344CB8AC3E}">
        <p14:creationId xmlns:p14="http://schemas.microsoft.com/office/powerpoint/2010/main" val="3837555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Business in every day life</a:t>
            </a:r>
            <a:endParaRPr lang="en-AU" dirty="0"/>
          </a:p>
        </p:txBody>
      </p:sp>
      <p:sp>
        <p:nvSpPr>
          <p:cNvPr id="3" name="Content Placeholder 2"/>
          <p:cNvSpPr>
            <a:spLocks noGrp="1"/>
          </p:cNvSpPr>
          <p:nvPr>
            <p:ph idx="1"/>
          </p:nvPr>
        </p:nvSpPr>
        <p:spPr/>
        <p:txBody>
          <a:bodyPr/>
          <a:lstStyle/>
          <a:p>
            <a:r>
              <a:rPr lang="en-AU" dirty="0" smtClean="0"/>
              <a:t>It is inevitable that we should come into contact with business in our daily lives. This could be through going to the supermarket, watching television, browsing the internet etc.</a:t>
            </a:r>
          </a:p>
          <a:p>
            <a:endParaRPr lang="en-AU" dirty="0"/>
          </a:p>
          <a:p>
            <a:r>
              <a:rPr lang="en-AU" dirty="0" smtClean="0"/>
              <a:t>Make a list of all the businesses you have had contact with today.</a:t>
            </a:r>
            <a:endParaRPr lang="en-AU" dirty="0"/>
          </a:p>
        </p:txBody>
      </p:sp>
    </p:spTree>
    <p:extLst>
      <p:ext uri="{BB962C8B-B14F-4D97-AF65-F5344CB8AC3E}">
        <p14:creationId xmlns:p14="http://schemas.microsoft.com/office/powerpoint/2010/main" val="2123577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Some examples could have included:</a:t>
            </a:r>
            <a:endParaRPr lang="en-AU" dirty="0"/>
          </a:p>
        </p:txBody>
      </p:sp>
      <p:sp>
        <p:nvSpPr>
          <p:cNvPr id="3" name="Content Placeholder 2"/>
          <p:cNvSpPr>
            <a:spLocks noGrp="1"/>
          </p:cNvSpPr>
          <p:nvPr>
            <p:ph idx="1"/>
          </p:nvPr>
        </p:nvSpPr>
        <p:spPr/>
        <p:txBody>
          <a:bodyPr/>
          <a:lstStyle/>
          <a:p>
            <a:r>
              <a:rPr lang="en-AU" dirty="0" smtClean="0"/>
              <a:t>McDonald’s – I drive past their on my way to work everyday and inevitably see the ‘golden arches’ (advertisement)</a:t>
            </a:r>
          </a:p>
          <a:p>
            <a:r>
              <a:rPr lang="en-AU" dirty="0" smtClean="0"/>
              <a:t>Apple – I have used my phone </a:t>
            </a:r>
          </a:p>
          <a:p>
            <a:r>
              <a:rPr lang="en-AU" dirty="0" smtClean="0"/>
              <a:t>Coles – I bought my lunch on the way to work</a:t>
            </a:r>
            <a:endParaRPr lang="en-AU" dirty="0"/>
          </a:p>
        </p:txBody>
      </p:sp>
    </p:spTree>
    <p:extLst>
      <p:ext uri="{BB962C8B-B14F-4D97-AF65-F5344CB8AC3E}">
        <p14:creationId xmlns:p14="http://schemas.microsoft.com/office/powerpoint/2010/main" val="279596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is business important?</a:t>
            </a:r>
            <a:endParaRPr lang="en-AU" dirty="0"/>
          </a:p>
        </p:txBody>
      </p:sp>
      <p:sp>
        <p:nvSpPr>
          <p:cNvPr id="3" name="Content Placeholder 2"/>
          <p:cNvSpPr>
            <a:spLocks noGrp="1"/>
          </p:cNvSpPr>
          <p:nvPr>
            <p:ph idx="1"/>
          </p:nvPr>
        </p:nvSpPr>
        <p:spPr/>
        <p:txBody>
          <a:bodyPr>
            <a:normAutofit fontScale="92500" lnSpcReduction="20000"/>
          </a:bodyPr>
          <a:lstStyle/>
          <a:p>
            <a:pPr marL="0" indent="0">
              <a:buNone/>
            </a:pPr>
            <a:r>
              <a:rPr lang="en-AU" b="1" dirty="0" smtClean="0"/>
              <a:t>Producing goods and services.</a:t>
            </a:r>
          </a:p>
          <a:p>
            <a:r>
              <a:rPr lang="en-AU" dirty="0"/>
              <a:t>Businesses produce goods and services. </a:t>
            </a:r>
          </a:p>
          <a:p>
            <a:r>
              <a:rPr lang="en-AU" dirty="0"/>
              <a:t>Goods are products which can be seen, handled, turned on, lived in, driven and so on. They are produced by manufacturers who buy raw materials from producers and then add value to turn the materials into </a:t>
            </a:r>
          </a:p>
          <a:p>
            <a:r>
              <a:rPr lang="en-AU" dirty="0"/>
              <a:t>something else. </a:t>
            </a:r>
          </a:p>
          <a:p>
            <a:r>
              <a:rPr lang="en-AU" dirty="0"/>
              <a:t>Other producers of goods combine manufactured goods to construct new products. </a:t>
            </a:r>
          </a:p>
        </p:txBody>
      </p:sp>
    </p:spTree>
    <p:extLst>
      <p:ext uri="{BB962C8B-B14F-4D97-AF65-F5344CB8AC3E}">
        <p14:creationId xmlns:p14="http://schemas.microsoft.com/office/powerpoint/2010/main" val="2142288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Goods can be divided into two kinds:</a:t>
            </a:r>
            <a:endParaRPr lang="en-AU" dirty="0"/>
          </a:p>
        </p:txBody>
      </p:sp>
      <p:sp>
        <p:nvSpPr>
          <p:cNvPr id="3" name="Content Placeholder 2"/>
          <p:cNvSpPr>
            <a:spLocks noGrp="1"/>
          </p:cNvSpPr>
          <p:nvPr>
            <p:ph idx="1"/>
          </p:nvPr>
        </p:nvSpPr>
        <p:spPr/>
        <p:txBody>
          <a:bodyPr>
            <a:normAutofit fontScale="85000" lnSpcReduction="10000"/>
          </a:bodyPr>
          <a:lstStyle/>
          <a:p>
            <a:r>
              <a:rPr lang="en-AU" b="1" dirty="0"/>
              <a:t>1. Consumer goods </a:t>
            </a:r>
            <a:endParaRPr lang="en-AU" dirty="0"/>
          </a:p>
          <a:p>
            <a:r>
              <a:rPr lang="en-AU" dirty="0"/>
              <a:t>Consumer goods are goods bought and used by the final consumer. </a:t>
            </a:r>
          </a:p>
          <a:p>
            <a:r>
              <a:rPr lang="en-AU" dirty="0"/>
              <a:t>Consumer goods can themselves be divided into two types: </a:t>
            </a:r>
          </a:p>
          <a:p>
            <a:r>
              <a:rPr lang="en-AU" dirty="0"/>
              <a:t>Single use – They are mainly used just once or by just one consumer and will generally have no other value. </a:t>
            </a:r>
          </a:p>
          <a:p>
            <a:r>
              <a:rPr lang="en-AU" dirty="0"/>
              <a:t>Durable goods – These will generally last a long time and may have a second-hand value which may be greater or less than the original purchase price. </a:t>
            </a:r>
          </a:p>
        </p:txBody>
      </p:sp>
    </p:spTree>
    <p:extLst>
      <p:ext uri="{BB962C8B-B14F-4D97-AF65-F5344CB8AC3E}">
        <p14:creationId xmlns:p14="http://schemas.microsoft.com/office/powerpoint/2010/main" val="110072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normAutofit fontScale="92500" lnSpcReduction="10000"/>
          </a:bodyPr>
          <a:lstStyle/>
          <a:p>
            <a:r>
              <a:rPr lang="en-AU" b="1" dirty="0"/>
              <a:t>2. Producer goods </a:t>
            </a:r>
            <a:endParaRPr lang="en-AU" dirty="0"/>
          </a:p>
          <a:p>
            <a:r>
              <a:rPr lang="en-AU" dirty="0"/>
              <a:t>Producer goods are goods used by businesses to help to produce goods for other businesses and for consumers</a:t>
            </a:r>
            <a:r>
              <a:rPr lang="en-AU" dirty="0" smtClean="0"/>
              <a:t>.</a:t>
            </a:r>
          </a:p>
          <a:p>
            <a:endParaRPr lang="en-AU" dirty="0"/>
          </a:p>
          <a:p>
            <a:endParaRPr lang="en-AU" dirty="0" smtClean="0"/>
          </a:p>
          <a:p>
            <a:endParaRPr lang="en-AU" dirty="0"/>
          </a:p>
          <a:p>
            <a:endParaRPr lang="en-AU" dirty="0" smtClean="0"/>
          </a:p>
          <a:p>
            <a:r>
              <a:rPr lang="en-AU" dirty="0" smtClean="0">
                <a:solidFill>
                  <a:schemeClr val="bg1">
                    <a:lumMod val="75000"/>
                  </a:schemeClr>
                </a:solidFill>
              </a:rPr>
              <a:t>Handout – goods and services</a:t>
            </a:r>
            <a:endParaRPr lang="en-AU" dirty="0">
              <a:solidFill>
                <a:schemeClr val="bg1">
                  <a:lumMod val="75000"/>
                </a:schemeClr>
              </a:solidFill>
            </a:endParaRPr>
          </a:p>
        </p:txBody>
      </p:sp>
    </p:spTree>
    <p:extLst>
      <p:ext uri="{BB962C8B-B14F-4D97-AF65-F5344CB8AC3E}">
        <p14:creationId xmlns:p14="http://schemas.microsoft.com/office/powerpoint/2010/main" val="255676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4945"/>
            <a:ext cx="5544616" cy="6995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5271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90&quot;&gt;&lt;object type=&quot;3&quot; unique_id=&quot;10091&quot;&gt;&lt;property id=&quot;20148&quot; value=&quot;5&quot;/&gt;&lt;property id=&quot;20300&quot; value=&quot;Slide 1 - &amp;quot;The role of Business&amp;quot;&quot;/&gt;&lt;property id=&quot;20307&quot; value=&quot;256&quot;/&gt;&lt;/object&gt;&lt;object type=&quot;3&quot; unique_id=&quot;10092&quot;&gt;&lt;property id=&quot;20148&quot; value=&quot;5&quot;/&gt;&lt;property id=&quot;20300&quot; value=&quot;Slide 2 - &amp;quot;What is Business?&amp;quot;&quot;/&gt;&lt;property id=&quot;20307&quot; value=&quot;257&quot;/&gt;&lt;/object&gt;&lt;object type=&quot;3&quot; unique_id=&quot;10093&quot;&gt;&lt;property id=&quot;20148&quot; value=&quot;5&quot;/&gt;&lt;property id=&quot;20300&quot; value=&quot;Slide 3&quot;/&gt;&lt;property id=&quot;20307&quot; value=&quot;258&quot;/&gt;&lt;/object&gt;&lt;object type=&quot;3&quot; unique_id=&quot;10094&quot;&gt;&lt;property id=&quot;20148&quot; value=&quot;5&quot;/&gt;&lt;property id=&quot;20300&quot; value=&quot;Slide 4 - &amp;quot;Business in every day life&amp;quot;&quot;/&gt;&lt;property id=&quot;20307&quot; value=&quot;259&quot;/&gt;&lt;/object&gt;&lt;object type=&quot;3&quot; unique_id=&quot;10095&quot;&gt;&lt;property id=&quot;20148&quot; value=&quot;5&quot;/&gt;&lt;property id=&quot;20300&quot; value=&quot;Slide 5 - &amp;quot;Some examples could have included:&amp;quot;&quot;/&gt;&lt;property id=&quot;20307&quot; value=&quot;260&quot;/&gt;&lt;/object&gt;&lt;object type=&quot;3&quot; unique_id=&quot;10096&quot;&gt;&lt;property id=&quot;20148&quot; value=&quot;5&quot;/&gt;&lt;property id=&quot;20300&quot; value=&quot;Slide 6 - &amp;quot;Why is business important?&amp;quot;&quot;/&gt;&lt;property id=&quot;20307&quot; value=&quot;261&quot;/&gt;&lt;/object&gt;&lt;object type=&quot;3&quot; unique_id=&quot;10097&quot;&gt;&lt;property id=&quot;20148&quot; value=&quot;5&quot;/&gt;&lt;property id=&quot;20300&quot; value=&quot;Slide 7 - &amp;quot;Goods can be divided into two kinds:&amp;quot;&quot;/&gt;&lt;property id=&quot;20307&quot; value=&quot;262&quot;/&gt;&lt;/object&gt;&lt;object type=&quot;3&quot; unique_id=&quot;10098&quot;&gt;&lt;property id=&quot;20148&quot; value=&quot;5&quot;/&gt;&lt;property id=&quot;20300&quot; value=&quot;Slide 8&quot;/&gt;&lt;property id=&quot;20307&quot; value=&quot;263&quot;/&gt;&lt;/object&gt;&lt;object type=&quot;3&quot; unique_id=&quot;10099&quot;&gt;&lt;property id=&quot;20148&quot; value=&quot;5&quot;/&gt;&lt;property id=&quot;20300&quot; value=&quot;Slide 9&quot;/&gt;&lt;property id=&quot;20307&quot; value=&quot;264&quot;/&gt;&lt;/object&gt;&lt;object type=&quot;3&quot; unique_id=&quot;10100&quot;&gt;&lt;property id=&quot;20148&quot; value=&quot;5&quot;/&gt;&lt;property id=&quot;20300&quot; value=&quot;Slide 10&quot;/&gt;&lt;property id=&quot;20307&quot; value=&quot;265&quot;/&gt;&lt;/object&gt;&lt;object type=&quot;3&quot; unique_id=&quot;10101&quot;&gt;&lt;property id=&quot;20148&quot; value=&quot;5&quot;/&gt;&lt;property id=&quot;20300&quot; value=&quot;Slide 11 - &amp;quot;Services &amp;quot;&quot;/&gt;&lt;property id=&quot;20307&quot; value=&quot;266&quot;/&gt;&lt;/object&gt;&lt;object type=&quot;3&quot; unique_id=&quot;10102&quot;&gt;&lt;property id=&quot;20148&quot; value=&quot;5&quot;/&gt;&lt;property id=&quot;20300&quot; value=&quot;Slide 12 - &amp;quot;What type of services are the following? &amp;quot;&quot;/&gt;&lt;property id=&quot;20307&quot; value=&quot;267&quot;/&gt;&lt;/object&gt;&lt;object type=&quot;3&quot; unique_id=&quot;10103&quot;&gt;&lt;property id=&quot;20148&quot; value=&quot;5&quot;/&gt;&lt;property id=&quot;20300&quot; value=&quot;Slide 13 - &amp;quot;Growing importance of the service sector &amp;quot;&quot;/&gt;&lt;property id=&quot;20307&quot; value=&quot;268&quot;/&gt;&lt;/object&gt;&lt;object type=&quot;3&quot; unique_id=&quot;10104&quot;&gt;&lt;property id=&quot;20148&quot; value=&quot;5&quot;/&gt;&lt;property id=&quot;20300&quot; value=&quot;Slide 14&quot;/&gt;&lt;property id=&quot;20307&quot; value=&quot;269&quot;/&gt;&lt;/object&gt;&lt;object type=&quot;3&quot; unique_id=&quot;10105&quot;&gt;&lt;property id=&quot;20148&quot; value=&quot;5&quot;/&gt;&lt;property id=&quot;20300&quot; value=&quot;Slide 15&quot;/&gt;&lt;property id=&quot;20307&quot; value=&quot;270&quot;/&gt;&lt;/object&gt;&lt;object type=&quot;3&quot; unique_id=&quot;10106&quot;&gt;&lt;property id=&quot;20148&quot; value=&quot;5&quot;/&gt;&lt;property id=&quot;20300&quot; value=&quot;Slide 16 - &amp;quot;Private and Public sectors &amp;quot;&quot;/&gt;&lt;property id=&quot;20307&quot; value=&quot;271&quot;/&gt;&lt;/object&gt;&lt;object type=&quot;3&quot; unique_id=&quot;10107&quot;&gt;&lt;property id=&quot;20148&quot; value=&quot;5&quot;/&gt;&lt;property id=&quot;20300&quot; value=&quot;Slide 17 - &amp;quot;Value adding and output&amp;quot;&quot;/&gt;&lt;property id=&quot;20307&quot; value=&quot;272&quot;/&gt;&lt;/object&gt;&lt;object type=&quot;3&quot; unique_id=&quot;10108&quot;&gt;&lt;property id=&quot;20148&quot; value=&quot;5&quot;/&gt;&lt;property id=&quot;20300&quot; value=&quot;Slide 18&quot;/&gt;&lt;property id=&quot;20307&quot; value=&quot;273&quot;/&gt;&lt;/object&gt;&lt;/object&gt;&lt;object type=&quot;8&quot; unique_id=&quot;1012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644</Words>
  <Application>Microsoft Office PowerPoint</Application>
  <PresentationFormat>On-screen Show (4:3)</PresentationFormat>
  <Paragraphs>79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role of Business</vt:lpstr>
      <vt:lpstr>What is Business?</vt:lpstr>
      <vt:lpstr>PowerPoint Presentation</vt:lpstr>
      <vt:lpstr>Business in every day life</vt:lpstr>
      <vt:lpstr>Some examples could have included:</vt:lpstr>
      <vt:lpstr>Why is business important?</vt:lpstr>
      <vt:lpstr>Goods can be divided into two kinds:</vt:lpstr>
      <vt:lpstr>PowerPoint Presentation</vt:lpstr>
      <vt:lpstr>PowerPoint Presentation</vt:lpstr>
      <vt:lpstr>PowerPoint Presentation</vt:lpstr>
      <vt:lpstr>Services </vt:lpstr>
      <vt:lpstr>What type of services are the following? </vt:lpstr>
      <vt:lpstr>Growing importance of the service sector </vt:lpstr>
      <vt:lpstr>PowerPoint Presentation</vt:lpstr>
      <vt:lpstr>PowerPoint Presentation</vt:lpstr>
      <vt:lpstr>Private and Public sectors </vt:lpstr>
      <vt:lpstr>Value adding and output</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Business</dc:title>
  <dc:creator>Hammond, Kelly</dc:creator>
  <cp:lastModifiedBy>Hammond, Kelly</cp:lastModifiedBy>
  <cp:revision>9</cp:revision>
  <dcterms:created xsi:type="dcterms:W3CDTF">2015-01-21T00:58:26Z</dcterms:created>
  <dcterms:modified xsi:type="dcterms:W3CDTF">2015-01-21T02:39:47Z</dcterms:modified>
</cp:coreProperties>
</file>