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365222-973B-4BBD-B520-03577F9DEF69}"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AU"/>
        </a:p>
      </dgm:t>
    </dgm:pt>
    <dgm:pt modelId="{A41DFD06-BB47-49F4-9E90-320F38121821}">
      <dgm:prSet phldrT="[Text]"/>
      <dgm:spPr/>
      <dgm:t>
        <a:bodyPr/>
        <a:lstStyle/>
        <a:p>
          <a:r>
            <a:rPr lang="en-AU" dirty="0" smtClean="0"/>
            <a:t>Micro</a:t>
          </a:r>
          <a:endParaRPr lang="en-AU" dirty="0"/>
        </a:p>
      </dgm:t>
    </dgm:pt>
    <dgm:pt modelId="{CA87A5F8-E61F-4542-BADA-1A23F2EB7850}" type="parTrans" cxnId="{61FC200B-D1F6-4E4E-9B4F-2A36411F2A4A}">
      <dgm:prSet/>
      <dgm:spPr/>
      <dgm:t>
        <a:bodyPr/>
        <a:lstStyle/>
        <a:p>
          <a:endParaRPr lang="en-AU"/>
        </a:p>
      </dgm:t>
    </dgm:pt>
    <dgm:pt modelId="{693464F5-BE71-4879-9AAF-48DC08309973}" type="sibTrans" cxnId="{61FC200B-D1F6-4E4E-9B4F-2A36411F2A4A}">
      <dgm:prSet/>
      <dgm:spPr/>
      <dgm:t>
        <a:bodyPr/>
        <a:lstStyle/>
        <a:p>
          <a:endParaRPr lang="en-AU"/>
        </a:p>
      </dgm:t>
    </dgm:pt>
    <dgm:pt modelId="{2398B104-548C-4274-8B11-84A8B1ADBF0A}">
      <dgm:prSet phldrT="[Text]"/>
      <dgm:spPr/>
      <dgm:t>
        <a:bodyPr/>
        <a:lstStyle/>
        <a:p>
          <a:r>
            <a:rPr lang="en-AU" dirty="0" smtClean="0"/>
            <a:t>Your Micro World is your immediate sphere of influence.</a:t>
          </a:r>
          <a:endParaRPr lang="en-AU" dirty="0"/>
        </a:p>
      </dgm:t>
    </dgm:pt>
    <dgm:pt modelId="{D7781655-8E83-4C63-8E29-8422AECBFB2E}" type="parTrans" cxnId="{EAC685F5-4BF9-45B0-ADFF-35CD429BFD7B}">
      <dgm:prSet/>
      <dgm:spPr/>
      <dgm:t>
        <a:bodyPr/>
        <a:lstStyle/>
        <a:p>
          <a:endParaRPr lang="en-AU"/>
        </a:p>
      </dgm:t>
    </dgm:pt>
    <dgm:pt modelId="{9C9582E4-08C5-49AD-9474-948011DFF2EA}" type="sibTrans" cxnId="{EAC685F5-4BF9-45B0-ADFF-35CD429BFD7B}">
      <dgm:prSet/>
      <dgm:spPr/>
      <dgm:t>
        <a:bodyPr/>
        <a:lstStyle/>
        <a:p>
          <a:endParaRPr lang="en-AU"/>
        </a:p>
      </dgm:t>
    </dgm:pt>
    <dgm:pt modelId="{E7AD95EA-3822-4488-9BD7-930D72C18028}">
      <dgm:prSet phldrT="[Text]"/>
      <dgm:spPr/>
      <dgm:t>
        <a:bodyPr/>
        <a:lstStyle/>
        <a:p>
          <a:r>
            <a:rPr lang="en-AU" dirty="0" smtClean="0"/>
            <a:t>It includes all the people, groups, social settings, and experiences that you interact with and see first hand.</a:t>
          </a:r>
          <a:endParaRPr lang="en-AU" dirty="0"/>
        </a:p>
      </dgm:t>
    </dgm:pt>
    <dgm:pt modelId="{4F66846D-2CA7-4357-955F-916CE8184B64}" type="parTrans" cxnId="{5FD76B0A-68F5-481A-8577-271748C66E6C}">
      <dgm:prSet/>
      <dgm:spPr/>
      <dgm:t>
        <a:bodyPr/>
        <a:lstStyle/>
        <a:p>
          <a:endParaRPr lang="en-AU"/>
        </a:p>
      </dgm:t>
    </dgm:pt>
    <dgm:pt modelId="{3E98F707-1A7D-4C56-B8F5-377C46610BFE}" type="sibTrans" cxnId="{5FD76B0A-68F5-481A-8577-271748C66E6C}">
      <dgm:prSet/>
      <dgm:spPr/>
      <dgm:t>
        <a:bodyPr/>
        <a:lstStyle/>
        <a:p>
          <a:endParaRPr lang="en-AU"/>
        </a:p>
      </dgm:t>
    </dgm:pt>
    <dgm:pt modelId="{B452EC74-92E3-435A-8249-80391B9129F0}">
      <dgm:prSet phldrT="[Text]"/>
      <dgm:spPr/>
      <dgm:t>
        <a:bodyPr/>
        <a:lstStyle/>
        <a:p>
          <a:r>
            <a:rPr lang="en-AU" dirty="0" err="1" smtClean="0"/>
            <a:t>Meso</a:t>
          </a:r>
          <a:endParaRPr lang="en-AU" dirty="0"/>
        </a:p>
      </dgm:t>
    </dgm:pt>
    <dgm:pt modelId="{0563654F-2582-402F-B1D4-3C3E31689BAC}" type="parTrans" cxnId="{8B0D596D-0A51-4D0A-8C39-F8EC20952C00}">
      <dgm:prSet/>
      <dgm:spPr/>
      <dgm:t>
        <a:bodyPr/>
        <a:lstStyle/>
        <a:p>
          <a:endParaRPr lang="en-AU"/>
        </a:p>
      </dgm:t>
    </dgm:pt>
    <dgm:pt modelId="{6D5DAF3B-FDDF-4480-9BF6-B74D9B4395FF}" type="sibTrans" cxnId="{8B0D596D-0A51-4D0A-8C39-F8EC20952C00}">
      <dgm:prSet/>
      <dgm:spPr/>
      <dgm:t>
        <a:bodyPr/>
        <a:lstStyle/>
        <a:p>
          <a:endParaRPr lang="en-AU"/>
        </a:p>
      </dgm:t>
    </dgm:pt>
    <dgm:pt modelId="{546DA1A3-E169-48E1-A47B-EE22F56E8932}">
      <dgm:prSet phldrT="[Text]"/>
      <dgm:spPr/>
      <dgm:t>
        <a:bodyPr/>
        <a:lstStyle/>
        <a:p>
          <a:r>
            <a:rPr lang="en-AU" dirty="0" smtClean="0"/>
            <a:t>Macro</a:t>
          </a:r>
          <a:endParaRPr lang="en-AU" dirty="0"/>
        </a:p>
      </dgm:t>
    </dgm:pt>
    <dgm:pt modelId="{CF5BDE72-3933-4F97-9C39-DE4332219E55}" type="parTrans" cxnId="{1F146F6B-E899-4173-B376-E811ACC13421}">
      <dgm:prSet/>
      <dgm:spPr/>
      <dgm:t>
        <a:bodyPr/>
        <a:lstStyle/>
        <a:p>
          <a:endParaRPr lang="en-AU"/>
        </a:p>
      </dgm:t>
    </dgm:pt>
    <dgm:pt modelId="{4DB7E623-C1E9-417F-AF98-A8AB3EEB3549}" type="sibTrans" cxnId="{1F146F6B-E899-4173-B376-E811ACC13421}">
      <dgm:prSet/>
      <dgm:spPr/>
      <dgm:t>
        <a:bodyPr/>
        <a:lstStyle/>
        <a:p>
          <a:endParaRPr lang="en-AU"/>
        </a:p>
      </dgm:t>
    </dgm:pt>
    <dgm:pt modelId="{EAFE9A00-72A8-40B0-B7A4-7E7AF9713F10}">
      <dgm:prSet phldrT="[Text]"/>
      <dgm:spPr/>
      <dgm:t>
        <a:bodyPr/>
        <a:lstStyle/>
        <a:p>
          <a:r>
            <a:rPr lang="en-AU" dirty="0" smtClean="0"/>
            <a:t>Your Macro World is the sphere of indirect influence. </a:t>
          </a:r>
          <a:endParaRPr lang="en-AU" dirty="0"/>
        </a:p>
      </dgm:t>
    </dgm:pt>
    <dgm:pt modelId="{A9039978-3A59-4298-8A69-12885009AC77}" type="parTrans" cxnId="{F6351E8E-8F95-4B81-9A3F-C5DCE5D9649C}">
      <dgm:prSet/>
      <dgm:spPr/>
      <dgm:t>
        <a:bodyPr/>
        <a:lstStyle/>
        <a:p>
          <a:endParaRPr lang="en-AU"/>
        </a:p>
      </dgm:t>
    </dgm:pt>
    <dgm:pt modelId="{961677A6-FD0E-4F7B-810E-61F7AA09C648}" type="sibTrans" cxnId="{F6351E8E-8F95-4B81-9A3F-C5DCE5D9649C}">
      <dgm:prSet/>
      <dgm:spPr/>
      <dgm:t>
        <a:bodyPr/>
        <a:lstStyle/>
        <a:p>
          <a:endParaRPr lang="en-AU"/>
        </a:p>
      </dgm:t>
    </dgm:pt>
    <dgm:pt modelId="{1E595459-9738-4F08-8F1F-205BECC0B848}">
      <dgm:prSet phldrT="[Text]"/>
      <dgm:spPr/>
      <dgm:t>
        <a:bodyPr/>
        <a:lstStyle/>
        <a:p>
          <a:r>
            <a:rPr lang="en-AU" dirty="0" smtClean="0"/>
            <a:t>It includes laws, governments, governing bodies, media, cultural expectations, big business, world events that you do not directly participate in, but they continue to have a significant level of influence on you.</a:t>
          </a:r>
          <a:endParaRPr lang="en-AU" dirty="0"/>
        </a:p>
      </dgm:t>
    </dgm:pt>
    <dgm:pt modelId="{B8D9301D-F940-4E6C-BFF9-E2864B6F8EE5}" type="parTrans" cxnId="{AD084B8E-95F5-4D24-A75A-941CCB278DF7}">
      <dgm:prSet/>
      <dgm:spPr/>
      <dgm:t>
        <a:bodyPr/>
        <a:lstStyle/>
        <a:p>
          <a:endParaRPr lang="en-AU"/>
        </a:p>
      </dgm:t>
    </dgm:pt>
    <dgm:pt modelId="{96ED584F-E3D6-4942-9735-6E6C2BA0671C}" type="sibTrans" cxnId="{AD084B8E-95F5-4D24-A75A-941CCB278DF7}">
      <dgm:prSet/>
      <dgm:spPr/>
      <dgm:t>
        <a:bodyPr/>
        <a:lstStyle/>
        <a:p>
          <a:endParaRPr lang="en-AU"/>
        </a:p>
      </dgm:t>
    </dgm:pt>
    <dgm:pt modelId="{AE54D6D1-D301-49AA-A0B3-1395CFD83988}">
      <dgm:prSet phldrT="[Text]"/>
      <dgm:spPr/>
      <dgm:t>
        <a:bodyPr/>
        <a:lstStyle/>
        <a:p>
          <a:r>
            <a:rPr lang="en-AU" dirty="0" err="1" smtClean="0"/>
            <a:t>Meso</a:t>
          </a:r>
          <a:r>
            <a:rPr lang="en-AU" dirty="0" smtClean="0"/>
            <a:t> level structures are groups within the community, village, school, workplace, local interest groups, branch, organisation and state.</a:t>
          </a:r>
          <a:endParaRPr lang="en-AU" dirty="0"/>
        </a:p>
      </dgm:t>
    </dgm:pt>
    <dgm:pt modelId="{3227EDB5-46A4-402F-B08E-A398057BB029}" type="parTrans" cxnId="{55D0475F-9EAF-4D15-ACDD-FFCE958A973C}">
      <dgm:prSet/>
      <dgm:spPr/>
      <dgm:t>
        <a:bodyPr/>
        <a:lstStyle/>
        <a:p>
          <a:endParaRPr lang="en-AU"/>
        </a:p>
      </dgm:t>
    </dgm:pt>
    <dgm:pt modelId="{DF0D9512-FCF6-4BB5-99FB-FAB2FF3B38ED}" type="sibTrans" cxnId="{55D0475F-9EAF-4D15-ACDD-FFCE958A973C}">
      <dgm:prSet/>
      <dgm:spPr/>
      <dgm:t>
        <a:bodyPr/>
        <a:lstStyle/>
        <a:p>
          <a:endParaRPr lang="en-AU"/>
        </a:p>
      </dgm:t>
    </dgm:pt>
    <dgm:pt modelId="{3201F529-3C6C-4039-85C3-5302B1696D13}">
      <dgm:prSet phldrT="[Text]"/>
      <dgm:spPr/>
      <dgm:t>
        <a:bodyPr/>
        <a:lstStyle/>
        <a:p>
          <a:r>
            <a:rPr lang="en-AU" dirty="0" smtClean="0"/>
            <a:t>The </a:t>
          </a:r>
          <a:r>
            <a:rPr lang="en-AU" dirty="0" err="1" smtClean="0"/>
            <a:t>Meso</a:t>
          </a:r>
          <a:r>
            <a:rPr lang="en-AU" dirty="0" smtClean="0"/>
            <a:t> level is also known as the middle level.</a:t>
          </a:r>
          <a:endParaRPr lang="en-AU" dirty="0"/>
        </a:p>
      </dgm:t>
    </dgm:pt>
    <dgm:pt modelId="{DDAF37D7-788D-4686-8C79-247DE7E0BFE0}" type="parTrans" cxnId="{338F2C5F-1F5B-453D-8E37-BCB7FD7B3A4E}">
      <dgm:prSet/>
      <dgm:spPr/>
      <dgm:t>
        <a:bodyPr/>
        <a:lstStyle/>
        <a:p>
          <a:endParaRPr lang="en-AU"/>
        </a:p>
      </dgm:t>
    </dgm:pt>
    <dgm:pt modelId="{A7B8213E-C695-4803-BE09-AE1BD5900408}" type="sibTrans" cxnId="{338F2C5F-1F5B-453D-8E37-BCB7FD7B3A4E}">
      <dgm:prSet/>
      <dgm:spPr/>
      <dgm:t>
        <a:bodyPr/>
        <a:lstStyle/>
        <a:p>
          <a:endParaRPr lang="en-AU"/>
        </a:p>
      </dgm:t>
    </dgm:pt>
    <dgm:pt modelId="{572CB57B-15C8-43CA-B6F4-BD41242FE9FB}" type="pres">
      <dgm:prSet presAssocID="{34365222-973B-4BBD-B520-03577F9DEF69}" presName="Name0" presStyleCnt="0">
        <dgm:presLayoutVars>
          <dgm:dir/>
          <dgm:animLvl val="lvl"/>
          <dgm:resizeHandles val="exact"/>
        </dgm:presLayoutVars>
      </dgm:prSet>
      <dgm:spPr/>
    </dgm:pt>
    <dgm:pt modelId="{CDB2919F-C022-49EA-A6F2-699DB3397E0A}" type="pres">
      <dgm:prSet presAssocID="{A41DFD06-BB47-49F4-9E90-320F38121821}" presName="composite" presStyleCnt="0"/>
      <dgm:spPr/>
    </dgm:pt>
    <dgm:pt modelId="{6C94F7D7-CFB6-4878-9E47-3651BF881AD6}" type="pres">
      <dgm:prSet presAssocID="{A41DFD06-BB47-49F4-9E90-320F38121821}" presName="parTx" presStyleLbl="alignNode1" presStyleIdx="0" presStyleCnt="3">
        <dgm:presLayoutVars>
          <dgm:chMax val="0"/>
          <dgm:chPref val="0"/>
          <dgm:bulletEnabled val="1"/>
        </dgm:presLayoutVars>
      </dgm:prSet>
      <dgm:spPr/>
    </dgm:pt>
    <dgm:pt modelId="{5293931D-11DE-4FA7-9E12-F2C64F02FB50}" type="pres">
      <dgm:prSet presAssocID="{A41DFD06-BB47-49F4-9E90-320F38121821}" presName="desTx" presStyleLbl="alignAccFollowNode1" presStyleIdx="0" presStyleCnt="3">
        <dgm:presLayoutVars>
          <dgm:bulletEnabled val="1"/>
        </dgm:presLayoutVars>
      </dgm:prSet>
      <dgm:spPr/>
      <dgm:t>
        <a:bodyPr/>
        <a:lstStyle/>
        <a:p>
          <a:endParaRPr lang="en-AU"/>
        </a:p>
      </dgm:t>
    </dgm:pt>
    <dgm:pt modelId="{A310C8BB-7FC9-44FF-BB19-B40F2F95CB93}" type="pres">
      <dgm:prSet presAssocID="{693464F5-BE71-4879-9AAF-48DC08309973}" presName="space" presStyleCnt="0"/>
      <dgm:spPr/>
    </dgm:pt>
    <dgm:pt modelId="{98D4D0B6-A23D-4124-8E6F-3E9F45A5100B}" type="pres">
      <dgm:prSet presAssocID="{B452EC74-92E3-435A-8249-80391B9129F0}" presName="composite" presStyleCnt="0"/>
      <dgm:spPr/>
    </dgm:pt>
    <dgm:pt modelId="{4D9BA5DE-44ED-4AFF-850E-B9553C84AF8F}" type="pres">
      <dgm:prSet presAssocID="{B452EC74-92E3-435A-8249-80391B9129F0}" presName="parTx" presStyleLbl="alignNode1" presStyleIdx="1" presStyleCnt="3">
        <dgm:presLayoutVars>
          <dgm:chMax val="0"/>
          <dgm:chPref val="0"/>
          <dgm:bulletEnabled val="1"/>
        </dgm:presLayoutVars>
      </dgm:prSet>
      <dgm:spPr/>
      <dgm:t>
        <a:bodyPr/>
        <a:lstStyle/>
        <a:p>
          <a:endParaRPr lang="en-AU"/>
        </a:p>
      </dgm:t>
    </dgm:pt>
    <dgm:pt modelId="{46CAB239-F256-442C-A4A1-B024DB9EB853}" type="pres">
      <dgm:prSet presAssocID="{B452EC74-92E3-435A-8249-80391B9129F0}" presName="desTx" presStyleLbl="alignAccFollowNode1" presStyleIdx="1" presStyleCnt="3">
        <dgm:presLayoutVars>
          <dgm:bulletEnabled val="1"/>
        </dgm:presLayoutVars>
      </dgm:prSet>
      <dgm:spPr/>
      <dgm:t>
        <a:bodyPr/>
        <a:lstStyle/>
        <a:p>
          <a:endParaRPr lang="en-AU"/>
        </a:p>
      </dgm:t>
    </dgm:pt>
    <dgm:pt modelId="{2909B9E3-488F-4231-8A81-C70153C36097}" type="pres">
      <dgm:prSet presAssocID="{6D5DAF3B-FDDF-4480-9BF6-B74D9B4395FF}" presName="space" presStyleCnt="0"/>
      <dgm:spPr/>
    </dgm:pt>
    <dgm:pt modelId="{DE0E740F-1D82-4DE4-9EF5-AC00F436F0ED}" type="pres">
      <dgm:prSet presAssocID="{546DA1A3-E169-48E1-A47B-EE22F56E8932}" presName="composite" presStyleCnt="0"/>
      <dgm:spPr/>
    </dgm:pt>
    <dgm:pt modelId="{5D1D6708-23B7-4F50-A380-EA40C35723FE}" type="pres">
      <dgm:prSet presAssocID="{546DA1A3-E169-48E1-A47B-EE22F56E8932}" presName="parTx" presStyleLbl="alignNode1" presStyleIdx="2" presStyleCnt="3">
        <dgm:presLayoutVars>
          <dgm:chMax val="0"/>
          <dgm:chPref val="0"/>
          <dgm:bulletEnabled val="1"/>
        </dgm:presLayoutVars>
      </dgm:prSet>
      <dgm:spPr/>
      <dgm:t>
        <a:bodyPr/>
        <a:lstStyle/>
        <a:p>
          <a:endParaRPr lang="en-AU"/>
        </a:p>
      </dgm:t>
    </dgm:pt>
    <dgm:pt modelId="{8F8A2D14-2E49-4BE8-A420-ECAE49D2E4C0}" type="pres">
      <dgm:prSet presAssocID="{546DA1A3-E169-48E1-A47B-EE22F56E8932}" presName="desTx" presStyleLbl="alignAccFollowNode1" presStyleIdx="2" presStyleCnt="3">
        <dgm:presLayoutVars>
          <dgm:bulletEnabled val="1"/>
        </dgm:presLayoutVars>
      </dgm:prSet>
      <dgm:spPr/>
      <dgm:t>
        <a:bodyPr/>
        <a:lstStyle/>
        <a:p>
          <a:endParaRPr lang="en-AU"/>
        </a:p>
      </dgm:t>
    </dgm:pt>
  </dgm:ptLst>
  <dgm:cxnLst>
    <dgm:cxn modelId="{EAC685F5-4BF9-45B0-ADFF-35CD429BFD7B}" srcId="{A41DFD06-BB47-49F4-9E90-320F38121821}" destId="{2398B104-548C-4274-8B11-84A8B1ADBF0A}" srcOrd="0" destOrd="0" parTransId="{D7781655-8E83-4C63-8E29-8422AECBFB2E}" sibTransId="{9C9582E4-08C5-49AD-9474-948011DFF2EA}"/>
    <dgm:cxn modelId="{1DA815FB-5B16-4B76-9074-4211CCE1B4AC}" type="presOf" srcId="{B452EC74-92E3-435A-8249-80391B9129F0}" destId="{4D9BA5DE-44ED-4AFF-850E-B9553C84AF8F}" srcOrd="0" destOrd="0" presId="urn:microsoft.com/office/officeart/2005/8/layout/hList1"/>
    <dgm:cxn modelId="{D98BEADD-A3F1-469D-9B40-ECD9C6CDA6EC}" type="presOf" srcId="{E7AD95EA-3822-4488-9BD7-930D72C18028}" destId="{5293931D-11DE-4FA7-9E12-F2C64F02FB50}" srcOrd="0" destOrd="1" presId="urn:microsoft.com/office/officeart/2005/8/layout/hList1"/>
    <dgm:cxn modelId="{DB2A5BFA-B5B1-4DAB-823C-097E410722C3}" type="presOf" srcId="{1E595459-9738-4F08-8F1F-205BECC0B848}" destId="{8F8A2D14-2E49-4BE8-A420-ECAE49D2E4C0}" srcOrd="0" destOrd="1" presId="urn:microsoft.com/office/officeart/2005/8/layout/hList1"/>
    <dgm:cxn modelId="{1A957B69-88D5-46FF-A888-710BB505AFC0}" type="presOf" srcId="{3201F529-3C6C-4039-85C3-5302B1696D13}" destId="{46CAB239-F256-442C-A4A1-B024DB9EB853}" srcOrd="0" destOrd="1" presId="urn:microsoft.com/office/officeart/2005/8/layout/hList1"/>
    <dgm:cxn modelId="{1F146F6B-E899-4173-B376-E811ACC13421}" srcId="{34365222-973B-4BBD-B520-03577F9DEF69}" destId="{546DA1A3-E169-48E1-A47B-EE22F56E8932}" srcOrd="2" destOrd="0" parTransId="{CF5BDE72-3933-4F97-9C39-DE4332219E55}" sibTransId="{4DB7E623-C1E9-417F-AF98-A8AB3EEB3549}"/>
    <dgm:cxn modelId="{338F2C5F-1F5B-453D-8E37-BCB7FD7B3A4E}" srcId="{B452EC74-92E3-435A-8249-80391B9129F0}" destId="{3201F529-3C6C-4039-85C3-5302B1696D13}" srcOrd="1" destOrd="0" parTransId="{DDAF37D7-788D-4686-8C79-247DE7E0BFE0}" sibTransId="{A7B8213E-C695-4803-BE09-AE1BD5900408}"/>
    <dgm:cxn modelId="{5C8377CA-26CF-45C9-8CFC-2C2DCC6E007B}" type="presOf" srcId="{2398B104-548C-4274-8B11-84A8B1ADBF0A}" destId="{5293931D-11DE-4FA7-9E12-F2C64F02FB50}" srcOrd="0" destOrd="0" presId="urn:microsoft.com/office/officeart/2005/8/layout/hList1"/>
    <dgm:cxn modelId="{167B1660-6041-4EED-BA57-C4F7A7954346}" type="presOf" srcId="{AE54D6D1-D301-49AA-A0B3-1395CFD83988}" destId="{46CAB239-F256-442C-A4A1-B024DB9EB853}" srcOrd="0" destOrd="0" presId="urn:microsoft.com/office/officeart/2005/8/layout/hList1"/>
    <dgm:cxn modelId="{55D0475F-9EAF-4D15-ACDD-FFCE958A973C}" srcId="{B452EC74-92E3-435A-8249-80391B9129F0}" destId="{AE54D6D1-D301-49AA-A0B3-1395CFD83988}" srcOrd="0" destOrd="0" parTransId="{3227EDB5-46A4-402F-B08E-A398057BB029}" sibTransId="{DF0D9512-FCF6-4BB5-99FB-FAB2FF3B38ED}"/>
    <dgm:cxn modelId="{AD084B8E-95F5-4D24-A75A-941CCB278DF7}" srcId="{546DA1A3-E169-48E1-A47B-EE22F56E8932}" destId="{1E595459-9738-4F08-8F1F-205BECC0B848}" srcOrd="1" destOrd="0" parTransId="{B8D9301D-F940-4E6C-BFF9-E2864B6F8EE5}" sibTransId="{96ED584F-E3D6-4942-9735-6E6C2BA0671C}"/>
    <dgm:cxn modelId="{7F40D09E-A6B1-4198-99B3-429D66796044}" type="presOf" srcId="{34365222-973B-4BBD-B520-03577F9DEF69}" destId="{572CB57B-15C8-43CA-B6F4-BD41242FE9FB}" srcOrd="0" destOrd="0" presId="urn:microsoft.com/office/officeart/2005/8/layout/hList1"/>
    <dgm:cxn modelId="{61FC200B-D1F6-4E4E-9B4F-2A36411F2A4A}" srcId="{34365222-973B-4BBD-B520-03577F9DEF69}" destId="{A41DFD06-BB47-49F4-9E90-320F38121821}" srcOrd="0" destOrd="0" parTransId="{CA87A5F8-E61F-4542-BADA-1A23F2EB7850}" sibTransId="{693464F5-BE71-4879-9AAF-48DC08309973}"/>
    <dgm:cxn modelId="{3943A9D5-E043-466C-884D-CC5137C65C74}" type="presOf" srcId="{EAFE9A00-72A8-40B0-B7A4-7E7AF9713F10}" destId="{8F8A2D14-2E49-4BE8-A420-ECAE49D2E4C0}" srcOrd="0" destOrd="0" presId="urn:microsoft.com/office/officeart/2005/8/layout/hList1"/>
    <dgm:cxn modelId="{72EE2F9E-E9B7-4727-B1A6-911C94E731AD}" type="presOf" srcId="{546DA1A3-E169-48E1-A47B-EE22F56E8932}" destId="{5D1D6708-23B7-4F50-A380-EA40C35723FE}" srcOrd="0" destOrd="0" presId="urn:microsoft.com/office/officeart/2005/8/layout/hList1"/>
    <dgm:cxn modelId="{B89661D2-19F3-4BD1-91BE-B35D58A33EFD}" type="presOf" srcId="{A41DFD06-BB47-49F4-9E90-320F38121821}" destId="{6C94F7D7-CFB6-4878-9E47-3651BF881AD6}" srcOrd="0" destOrd="0" presId="urn:microsoft.com/office/officeart/2005/8/layout/hList1"/>
    <dgm:cxn modelId="{5FD76B0A-68F5-481A-8577-271748C66E6C}" srcId="{A41DFD06-BB47-49F4-9E90-320F38121821}" destId="{E7AD95EA-3822-4488-9BD7-930D72C18028}" srcOrd="1" destOrd="0" parTransId="{4F66846D-2CA7-4357-955F-916CE8184B64}" sibTransId="{3E98F707-1A7D-4C56-B8F5-377C46610BFE}"/>
    <dgm:cxn modelId="{8B0D596D-0A51-4D0A-8C39-F8EC20952C00}" srcId="{34365222-973B-4BBD-B520-03577F9DEF69}" destId="{B452EC74-92E3-435A-8249-80391B9129F0}" srcOrd="1" destOrd="0" parTransId="{0563654F-2582-402F-B1D4-3C3E31689BAC}" sibTransId="{6D5DAF3B-FDDF-4480-9BF6-B74D9B4395FF}"/>
    <dgm:cxn modelId="{F6351E8E-8F95-4B81-9A3F-C5DCE5D9649C}" srcId="{546DA1A3-E169-48E1-A47B-EE22F56E8932}" destId="{EAFE9A00-72A8-40B0-B7A4-7E7AF9713F10}" srcOrd="0" destOrd="0" parTransId="{A9039978-3A59-4298-8A69-12885009AC77}" sibTransId="{961677A6-FD0E-4F7B-810E-61F7AA09C648}"/>
    <dgm:cxn modelId="{E7415D64-DAC8-4D84-B763-D4D26AA00246}" type="presParOf" srcId="{572CB57B-15C8-43CA-B6F4-BD41242FE9FB}" destId="{CDB2919F-C022-49EA-A6F2-699DB3397E0A}" srcOrd="0" destOrd="0" presId="urn:microsoft.com/office/officeart/2005/8/layout/hList1"/>
    <dgm:cxn modelId="{99A0B0D9-1C8E-418A-A3AB-F2D3BD2FEB29}" type="presParOf" srcId="{CDB2919F-C022-49EA-A6F2-699DB3397E0A}" destId="{6C94F7D7-CFB6-4878-9E47-3651BF881AD6}" srcOrd="0" destOrd="0" presId="urn:microsoft.com/office/officeart/2005/8/layout/hList1"/>
    <dgm:cxn modelId="{75C0181D-C51A-465C-9E70-F982278E1B1E}" type="presParOf" srcId="{CDB2919F-C022-49EA-A6F2-699DB3397E0A}" destId="{5293931D-11DE-4FA7-9E12-F2C64F02FB50}" srcOrd="1" destOrd="0" presId="urn:microsoft.com/office/officeart/2005/8/layout/hList1"/>
    <dgm:cxn modelId="{B685EFF6-F89C-4F4D-B1CE-BC33601801F5}" type="presParOf" srcId="{572CB57B-15C8-43CA-B6F4-BD41242FE9FB}" destId="{A310C8BB-7FC9-44FF-BB19-B40F2F95CB93}" srcOrd="1" destOrd="0" presId="urn:microsoft.com/office/officeart/2005/8/layout/hList1"/>
    <dgm:cxn modelId="{1E89DB96-642E-4037-AF92-649F0A6548A9}" type="presParOf" srcId="{572CB57B-15C8-43CA-B6F4-BD41242FE9FB}" destId="{98D4D0B6-A23D-4124-8E6F-3E9F45A5100B}" srcOrd="2" destOrd="0" presId="urn:microsoft.com/office/officeart/2005/8/layout/hList1"/>
    <dgm:cxn modelId="{C9706F58-BC60-4916-9AA6-E5C917D452ED}" type="presParOf" srcId="{98D4D0B6-A23D-4124-8E6F-3E9F45A5100B}" destId="{4D9BA5DE-44ED-4AFF-850E-B9553C84AF8F}" srcOrd="0" destOrd="0" presId="urn:microsoft.com/office/officeart/2005/8/layout/hList1"/>
    <dgm:cxn modelId="{0B964614-B9DB-4025-B373-655D29CF92A1}" type="presParOf" srcId="{98D4D0B6-A23D-4124-8E6F-3E9F45A5100B}" destId="{46CAB239-F256-442C-A4A1-B024DB9EB853}" srcOrd="1" destOrd="0" presId="urn:microsoft.com/office/officeart/2005/8/layout/hList1"/>
    <dgm:cxn modelId="{D48FAA53-3F67-4881-9B6E-F96F514C09A3}" type="presParOf" srcId="{572CB57B-15C8-43CA-B6F4-BD41242FE9FB}" destId="{2909B9E3-488F-4231-8A81-C70153C36097}" srcOrd="3" destOrd="0" presId="urn:microsoft.com/office/officeart/2005/8/layout/hList1"/>
    <dgm:cxn modelId="{A374BD84-7421-4441-AD51-08024EE3627C}" type="presParOf" srcId="{572CB57B-15C8-43CA-B6F4-BD41242FE9FB}" destId="{DE0E740F-1D82-4DE4-9EF5-AC00F436F0ED}" srcOrd="4" destOrd="0" presId="urn:microsoft.com/office/officeart/2005/8/layout/hList1"/>
    <dgm:cxn modelId="{951CF824-1620-4CC8-A516-6B674104D112}" type="presParOf" srcId="{DE0E740F-1D82-4DE4-9EF5-AC00F436F0ED}" destId="{5D1D6708-23B7-4F50-A380-EA40C35723FE}" srcOrd="0" destOrd="0" presId="urn:microsoft.com/office/officeart/2005/8/layout/hList1"/>
    <dgm:cxn modelId="{8DB6E7A7-152C-4DDC-96C8-5BA29D1B2D6E}" type="presParOf" srcId="{DE0E740F-1D82-4DE4-9EF5-AC00F436F0ED}" destId="{8F8A2D14-2E49-4BE8-A420-ECAE49D2E4C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4F7D7-CFB6-4878-9E47-3651BF881AD6}">
      <dsp:nvSpPr>
        <dsp:cNvPr id="0" name=""/>
        <dsp:cNvSpPr/>
      </dsp:nvSpPr>
      <dsp:spPr>
        <a:xfrm>
          <a:off x="2430" y="74336"/>
          <a:ext cx="2369513"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AU" sz="1900" kern="1200" dirty="0" smtClean="0"/>
            <a:t>Micro</a:t>
          </a:r>
          <a:endParaRPr lang="en-AU" sz="1900" kern="1200" dirty="0"/>
        </a:p>
      </dsp:txBody>
      <dsp:txXfrm>
        <a:off x="2430" y="74336"/>
        <a:ext cx="2369513" cy="547200"/>
      </dsp:txXfrm>
    </dsp:sp>
    <dsp:sp modelId="{5293931D-11DE-4FA7-9E12-F2C64F02FB50}">
      <dsp:nvSpPr>
        <dsp:cNvPr id="0" name=""/>
        <dsp:cNvSpPr/>
      </dsp:nvSpPr>
      <dsp:spPr>
        <a:xfrm>
          <a:off x="2430" y="621536"/>
          <a:ext cx="2369513" cy="456071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AU" sz="1900" kern="1200" dirty="0" smtClean="0"/>
            <a:t>Your Micro World is your immediate sphere of influence.</a:t>
          </a:r>
          <a:endParaRPr lang="en-AU" sz="1900" kern="1200" dirty="0"/>
        </a:p>
        <a:p>
          <a:pPr marL="171450" lvl="1" indent="-171450" algn="l" defTabSz="844550">
            <a:lnSpc>
              <a:spcPct val="90000"/>
            </a:lnSpc>
            <a:spcBef>
              <a:spcPct val="0"/>
            </a:spcBef>
            <a:spcAft>
              <a:spcPct val="15000"/>
            </a:spcAft>
            <a:buChar char="••"/>
          </a:pPr>
          <a:r>
            <a:rPr lang="en-AU" sz="1900" kern="1200" dirty="0" smtClean="0"/>
            <a:t>It includes all the people, groups, social settings, and experiences that you interact with and see first hand.</a:t>
          </a:r>
          <a:endParaRPr lang="en-AU" sz="1900" kern="1200" dirty="0"/>
        </a:p>
      </dsp:txBody>
      <dsp:txXfrm>
        <a:off x="2430" y="621536"/>
        <a:ext cx="2369513" cy="4560710"/>
      </dsp:txXfrm>
    </dsp:sp>
    <dsp:sp modelId="{4D9BA5DE-44ED-4AFF-850E-B9553C84AF8F}">
      <dsp:nvSpPr>
        <dsp:cNvPr id="0" name=""/>
        <dsp:cNvSpPr/>
      </dsp:nvSpPr>
      <dsp:spPr>
        <a:xfrm>
          <a:off x="2703675" y="74336"/>
          <a:ext cx="2369513" cy="547200"/>
        </a:xfrm>
        <a:prstGeom prst="rect">
          <a:avLst/>
        </a:prstGeom>
        <a:solidFill>
          <a:schemeClr val="accent3">
            <a:hueOff val="797048"/>
            <a:satOff val="2970"/>
            <a:lumOff val="0"/>
            <a:alphaOff val="0"/>
          </a:schemeClr>
        </a:solidFill>
        <a:ln w="25400" cap="flat" cmpd="sng" algn="ctr">
          <a:solidFill>
            <a:schemeClr val="accent3">
              <a:hueOff val="797048"/>
              <a:satOff val="297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AU" sz="1900" kern="1200" dirty="0" err="1" smtClean="0"/>
            <a:t>Meso</a:t>
          </a:r>
          <a:endParaRPr lang="en-AU" sz="1900" kern="1200" dirty="0"/>
        </a:p>
      </dsp:txBody>
      <dsp:txXfrm>
        <a:off x="2703675" y="74336"/>
        <a:ext cx="2369513" cy="547200"/>
      </dsp:txXfrm>
    </dsp:sp>
    <dsp:sp modelId="{46CAB239-F256-442C-A4A1-B024DB9EB853}">
      <dsp:nvSpPr>
        <dsp:cNvPr id="0" name=""/>
        <dsp:cNvSpPr/>
      </dsp:nvSpPr>
      <dsp:spPr>
        <a:xfrm>
          <a:off x="2703675" y="621536"/>
          <a:ext cx="2369513" cy="4560710"/>
        </a:xfrm>
        <a:prstGeom prst="rect">
          <a:avLst/>
        </a:prstGeom>
        <a:solidFill>
          <a:schemeClr val="accent3">
            <a:tint val="40000"/>
            <a:alpha val="90000"/>
            <a:hueOff val="827271"/>
            <a:satOff val="2697"/>
            <a:lumOff val="99"/>
            <a:alphaOff val="0"/>
          </a:schemeClr>
        </a:solidFill>
        <a:ln w="25400" cap="flat" cmpd="sng" algn="ctr">
          <a:solidFill>
            <a:schemeClr val="accent3">
              <a:tint val="40000"/>
              <a:alpha val="90000"/>
              <a:hueOff val="827271"/>
              <a:satOff val="2697"/>
              <a:lumOff val="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AU" sz="1900" kern="1200" dirty="0" err="1" smtClean="0"/>
            <a:t>Meso</a:t>
          </a:r>
          <a:r>
            <a:rPr lang="en-AU" sz="1900" kern="1200" dirty="0" smtClean="0"/>
            <a:t> level structures are groups within the community, village, school, workplace, local interest groups, branch, organisation and state.</a:t>
          </a:r>
          <a:endParaRPr lang="en-AU" sz="1900" kern="1200" dirty="0"/>
        </a:p>
        <a:p>
          <a:pPr marL="171450" lvl="1" indent="-171450" algn="l" defTabSz="844550">
            <a:lnSpc>
              <a:spcPct val="90000"/>
            </a:lnSpc>
            <a:spcBef>
              <a:spcPct val="0"/>
            </a:spcBef>
            <a:spcAft>
              <a:spcPct val="15000"/>
            </a:spcAft>
            <a:buChar char="••"/>
          </a:pPr>
          <a:r>
            <a:rPr lang="en-AU" sz="1900" kern="1200" dirty="0" smtClean="0"/>
            <a:t>The </a:t>
          </a:r>
          <a:r>
            <a:rPr lang="en-AU" sz="1900" kern="1200" dirty="0" err="1" smtClean="0"/>
            <a:t>Meso</a:t>
          </a:r>
          <a:r>
            <a:rPr lang="en-AU" sz="1900" kern="1200" dirty="0" smtClean="0"/>
            <a:t> level is also known as the middle level.</a:t>
          </a:r>
          <a:endParaRPr lang="en-AU" sz="1900" kern="1200" dirty="0"/>
        </a:p>
      </dsp:txBody>
      <dsp:txXfrm>
        <a:off x="2703675" y="621536"/>
        <a:ext cx="2369513" cy="4560710"/>
      </dsp:txXfrm>
    </dsp:sp>
    <dsp:sp modelId="{5D1D6708-23B7-4F50-A380-EA40C35723FE}">
      <dsp:nvSpPr>
        <dsp:cNvPr id="0" name=""/>
        <dsp:cNvSpPr/>
      </dsp:nvSpPr>
      <dsp:spPr>
        <a:xfrm>
          <a:off x="5404920" y="74336"/>
          <a:ext cx="2369513" cy="547200"/>
        </a:xfrm>
        <a:prstGeom prst="rect">
          <a:avLst/>
        </a:prstGeom>
        <a:solidFill>
          <a:schemeClr val="accent3">
            <a:hueOff val="1594097"/>
            <a:satOff val="5940"/>
            <a:lumOff val="0"/>
            <a:alphaOff val="0"/>
          </a:schemeClr>
        </a:solidFill>
        <a:ln w="25400" cap="flat" cmpd="sng" algn="ctr">
          <a:solidFill>
            <a:schemeClr val="accent3">
              <a:hueOff val="1594097"/>
              <a:satOff val="594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AU" sz="1900" kern="1200" dirty="0" smtClean="0"/>
            <a:t>Macro</a:t>
          </a:r>
          <a:endParaRPr lang="en-AU" sz="1900" kern="1200" dirty="0"/>
        </a:p>
      </dsp:txBody>
      <dsp:txXfrm>
        <a:off x="5404920" y="74336"/>
        <a:ext cx="2369513" cy="547200"/>
      </dsp:txXfrm>
    </dsp:sp>
    <dsp:sp modelId="{8F8A2D14-2E49-4BE8-A420-ECAE49D2E4C0}">
      <dsp:nvSpPr>
        <dsp:cNvPr id="0" name=""/>
        <dsp:cNvSpPr/>
      </dsp:nvSpPr>
      <dsp:spPr>
        <a:xfrm>
          <a:off x="5404920" y="621536"/>
          <a:ext cx="2369513" cy="4560710"/>
        </a:xfrm>
        <a:prstGeom prst="rect">
          <a:avLst/>
        </a:prstGeom>
        <a:solidFill>
          <a:schemeClr val="accent3">
            <a:tint val="40000"/>
            <a:alpha val="90000"/>
            <a:hueOff val="1654541"/>
            <a:satOff val="5394"/>
            <a:lumOff val="198"/>
            <a:alphaOff val="0"/>
          </a:schemeClr>
        </a:solidFill>
        <a:ln w="25400" cap="flat" cmpd="sng" algn="ctr">
          <a:solidFill>
            <a:schemeClr val="accent3">
              <a:tint val="40000"/>
              <a:alpha val="90000"/>
              <a:hueOff val="1654541"/>
              <a:satOff val="5394"/>
              <a:lumOff val="1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AU" sz="1900" kern="1200" dirty="0" smtClean="0"/>
            <a:t>Your Macro World is the sphere of indirect influence. </a:t>
          </a:r>
          <a:endParaRPr lang="en-AU" sz="1900" kern="1200" dirty="0"/>
        </a:p>
        <a:p>
          <a:pPr marL="171450" lvl="1" indent="-171450" algn="l" defTabSz="844550">
            <a:lnSpc>
              <a:spcPct val="90000"/>
            </a:lnSpc>
            <a:spcBef>
              <a:spcPct val="0"/>
            </a:spcBef>
            <a:spcAft>
              <a:spcPct val="15000"/>
            </a:spcAft>
            <a:buChar char="••"/>
          </a:pPr>
          <a:r>
            <a:rPr lang="en-AU" sz="1900" kern="1200" dirty="0" smtClean="0"/>
            <a:t>It includes laws, governments, governing bodies, media, cultural expectations, big business, world events that you do not directly participate in, but they continue to have a significant level of influence on you.</a:t>
          </a:r>
          <a:endParaRPr lang="en-AU" sz="1900" kern="1200" dirty="0"/>
        </a:p>
      </dsp:txBody>
      <dsp:txXfrm>
        <a:off x="5404920" y="621536"/>
        <a:ext cx="2369513" cy="45607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40CE3C4-D02E-4286-ACA7-9DC2E74FB2EF}" type="datetimeFigureOut">
              <a:rPr lang="en-AU" smtClean="0"/>
              <a:t>3/02/2014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1340289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40CE3C4-D02E-4286-ACA7-9DC2E74FB2EF}" type="datetimeFigureOut">
              <a:rPr lang="en-AU" smtClean="0"/>
              <a:t>3/02/2014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376081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40CE3C4-D02E-4286-ACA7-9DC2E74FB2EF}" type="datetimeFigureOut">
              <a:rPr lang="en-AU" smtClean="0"/>
              <a:t>3/02/2014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342206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40CE3C4-D02E-4286-ACA7-9DC2E74FB2EF}" type="datetimeFigureOut">
              <a:rPr lang="en-AU" smtClean="0"/>
              <a:t>3/02/2014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219375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0CE3C4-D02E-4286-ACA7-9DC2E74FB2EF}" type="datetimeFigureOut">
              <a:rPr lang="en-AU" smtClean="0"/>
              <a:t>3/02/2014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15191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40CE3C4-D02E-4286-ACA7-9DC2E74FB2EF}" type="datetimeFigureOut">
              <a:rPr lang="en-AU" smtClean="0"/>
              <a:t>3/02/2014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219090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40CE3C4-D02E-4286-ACA7-9DC2E74FB2EF}" type="datetimeFigureOut">
              <a:rPr lang="en-AU" smtClean="0"/>
              <a:t>3/02/2014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116211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40CE3C4-D02E-4286-ACA7-9DC2E74FB2EF}" type="datetimeFigureOut">
              <a:rPr lang="en-AU" smtClean="0"/>
              <a:t>3/02/2014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354243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CE3C4-D02E-4286-ACA7-9DC2E74FB2EF}" type="datetimeFigureOut">
              <a:rPr lang="en-AU" smtClean="0"/>
              <a:t>3/02/2014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60708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CE3C4-D02E-4286-ACA7-9DC2E74FB2EF}" type="datetimeFigureOut">
              <a:rPr lang="en-AU" smtClean="0"/>
              <a:t>3/02/2014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329100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CE3C4-D02E-4286-ACA7-9DC2E74FB2EF}" type="datetimeFigureOut">
              <a:rPr lang="en-AU" smtClean="0"/>
              <a:t>3/02/2014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B492039-A2F1-4844-9C36-DBD021F05D50}" type="slidenum">
              <a:rPr lang="en-AU" smtClean="0"/>
              <a:t>‹#›</a:t>
            </a:fld>
            <a:endParaRPr lang="en-AU"/>
          </a:p>
        </p:txBody>
      </p:sp>
    </p:spTree>
    <p:extLst>
      <p:ext uri="{BB962C8B-B14F-4D97-AF65-F5344CB8AC3E}">
        <p14:creationId xmlns:p14="http://schemas.microsoft.com/office/powerpoint/2010/main" val="64592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CE3C4-D02E-4286-ACA7-9DC2E74FB2EF}" type="datetimeFigureOut">
              <a:rPr lang="en-AU" smtClean="0"/>
              <a:t>3/02/2014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92039-A2F1-4844-9C36-DBD021F05D50}" type="slidenum">
              <a:rPr lang="en-AU" smtClean="0"/>
              <a:t>‹#›</a:t>
            </a:fld>
            <a:endParaRPr lang="en-AU"/>
          </a:p>
        </p:txBody>
      </p:sp>
    </p:spTree>
    <p:extLst>
      <p:ext uri="{BB962C8B-B14F-4D97-AF65-F5344CB8AC3E}">
        <p14:creationId xmlns:p14="http://schemas.microsoft.com/office/powerpoint/2010/main" val="196769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1470025"/>
          </a:xfrm>
        </p:spPr>
        <p:txBody>
          <a:bodyPr/>
          <a:lstStyle/>
          <a:p>
            <a:r>
              <a:rPr lang="en-AU" dirty="0" smtClean="0"/>
              <a:t>The Social And Cultural World</a:t>
            </a:r>
            <a:endParaRPr lang="en-AU" dirty="0"/>
          </a:p>
        </p:txBody>
      </p:sp>
      <p:sp>
        <p:nvSpPr>
          <p:cNvPr id="3" name="Subtitle 2"/>
          <p:cNvSpPr>
            <a:spLocks noGrp="1"/>
          </p:cNvSpPr>
          <p:nvPr>
            <p:ph type="subTitle" idx="1"/>
          </p:nvPr>
        </p:nvSpPr>
        <p:spPr/>
        <p:txBody>
          <a:bodyPr/>
          <a:lstStyle/>
          <a:p>
            <a:endParaRPr lang="en-A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204864"/>
            <a:ext cx="3990553" cy="424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1674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3394720" cy="5040561"/>
          </a:xfrm>
        </p:spPr>
        <p:txBody>
          <a:bodyPr>
            <a:normAutofit/>
          </a:bodyPr>
          <a:lstStyle/>
          <a:p>
            <a:r>
              <a:rPr lang="en-AU" b="1" dirty="0" smtClean="0"/>
              <a:t>Worksheet:</a:t>
            </a:r>
          </a:p>
          <a:p>
            <a:pPr marL="0" indent="0">
              <a:buNone/>
            </a:pPr>
            <a:r>
              <a:rPr lang="en-AU" dirty="0" smtClean="0"/>
              <a:t>Complete the following worksheet. Anything you do not finish in class will be your homework due next lesson!!</a:t>
            </a:r>
            <a:endParaRPr lang="en-AU" dirty="0"/>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461" t="14945" r="26549" b="12919"/>
          <a:stretch/>
        </p:blipFill>
        <p:spPr bwMode="auto">
          <a:xfrm>
            <a:off x="3635896" y="273377"/>
            <a:ext cx="5351086" cy="643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descr="C:\Users\kelly.hammond10.GLENINNES-H.001\AppData\Local\Microsoft\Windows\Temporary Internet Files\Content.IE5\2QJAOOL4\MC9004404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0071" y="5157192"/>
            <a:ext cx="1473016" cy="1551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663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000" dirty="0" smtClean="0"/>
              <a:t>Copy this diagram into your books. Explain briefly how the concepts are linked and what this means.</a:t>
            </a:r>
            <a:endParaRPr lang="en-AU" sz="2000" dirty="0"/>
          </a:p>
        </p:txBody>
      </p:sp>
      <p:sp>
        <p:nvSpPr>
          <p:cNvPr id="3" name="Content Placeholder 2"/>
          <p:cNvSpPr>
            <a:spLocks noGrp="1"/>
          </p:cNvSpPr>
          <p:nvPr>
            <p:ph idx="1"/>
          </p:nvPr>
        </p:nvSpPr>
        <p:spPr>
          <a:xfrm>
            <a:off x="395536" y="5576620"/>
            <a:ext cx="8363272" cy="1080120"/>
          </a:xfrm>
        </p:spPr>
        <p:txBody>
          <a:bodyPr>
            <a:normAutofit/>
          </a:bodyPr>
          <a:lstStyle/>
          <a:p>
            <a:r>
              <a:rPr lang="en-AU" sz="2000" dirty="0" smtClean="0"/>
              <a:t>Answer: This diagram shows the interactions of the course concepts and how they relate to persons, society and culture in their own environment over time.</a:t>
            </a:r>
            <a:endParaRPr lang="en-AU"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96752"/>
            <a:ext cx="5107394" cy="435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38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119" y="32893"/>
            <a:ext cx="7919920"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5229200"/>
            <a:ext cx="7920880" cy="181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0680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Complete your table with these definitions:</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solidFill>
                  <a:srgbClr val="FF0000"/>
                </a:solidFill>
              </a:rPr>
              <a:t>PERSONS: </a:t>
            </a:r>
            <a:r>
              <a:rPr lang="en-AU" dirty="0" smtClean="0"/>
              <a:t>This refers to the individuals who make up a society. What is important is that every person, regardless of commonalities they have with everyone, are unique and have different roles and status within a society.</a:t>
            </a:r>
          </a:p>
          <a:p>
            <a:endParaRPr lang="en-AU" dirty="0" smtClean="0"/>
          </a:p>
          <a:p>
            <a:r>
              <a:rPr lang="en-AU" dirty="0" smtClean="0">
                <a:solidFill>
                  <a:srgbClr val="FF0000"/>
                </a:solidFill>
              </a:rPr>
              <a:t>SOCIETY: </a:t>
            </a:r>
            <a:r>
              <a:rPr lang="en-AU" dirty="0" smtClean="0"/>
              <a:t>This concept refers to the way people interact with each other and organise themselves based on commonalities.  Another term used is Social Group, as it is the groups, networks, institutions, organisations, and systems that people use to link themselves with other people.</a:t>
            </a:r>
          </a:p>
          <a:p>
            <a:endParaRPr lang="en-AU" dirty="0"/>
          </a:p>
        </p:txBody>
      </p:sp>
    </p:spTree>
    <p:extLst>
      <p:ext uri="{BB962C8B-B14F-4D97-AF65-F5344CB8AC3E}">
        <p14:creationId xmlns:p14="http://schemas.microsoft.com/office/powerpoint/2010/main" val="3612253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19256" cy="5649491"/>
          </a:xfrm>
        </p:spPr>
        <p:txBody>
          <a:bodyPr>
            <a:normAutofit fontScale="77500" lnSpcReduction="20000"/>
          </a:bodyPr>
          <a:lstStyle/>
          <a:p>
            <a:r>
              <a:rPr lang="en-AU" dirty="0" smtClean="0">
                <a:solidFill>
                  <a:srgbClr val="FF0000"/>
                </a:solidFill>
              </a:rPr>
              <a:t>CULTURE: </a:t>
            </a:r>
            <a:r>
              <a:rPr lang="en-AU" dirty="0" smtClean="0"/>
              <a:t>This concept generally refers to the values, arts, technology, laws and beliefs that bind a society together. Culture can include artefacts (physical expressions of their society-tattoos, clothing, buildings </a:t>
            </a:r>
            <a:r>
              <a:rPr lang="en-AU" dirty="0" err="1" smtClean="0"/>
              <a:t>etc</a:t>
            </a:r>
            <a:r>
              <a:rPr lang="en-AU" dirty="0" smtClean="0"/>
              <a:t>) and </a:t>
            </a:r>
            <a:r>
              <a:rPr lang="en-AU" dirty="0" err="1" smtClean="0"/>
              <a:t>mentefacts</a:t>
            </a:r>
            <a:r>
              <a:rPr lang="en-AU" dirty="0" smtClean="0"/>
              <a:t> (non-physical- values, beliefs, customs </a:t>
            </a:r>
            <a:r>
              <a:rPr lang="en-AU" dirty="0" err="1" smtClean="0"/>
              <a:t>etc</a:t>
            </a:r>
            <a:r>
              <a:rPr lang="en-AU" dirty="0" smtClean="0"/>
              <a:t>) </a:t>
            </a:r>
          </a:p>
          <a:p>
            <a:endParaRPr lang="en-AU" dirty="0" smtClean="0"/>
          </a:p>
          <a:p>
            <a:r>
              <a:rPr lang="en-AU" dirty="0" smtClean="0">
                <a:solidFill>
                  <a:srgbClr val="FF0000"/>
                </a:solidFill>
              </a:rPr>
              <a:t>ENVIRONMENT:  </a:t>
            </a:r>
            <a:r>
              <a:rPr lang="en-AU" dirty="0" smtClean="0"/>
              <a:t>This concept generally refers to the physical and psychological setting of a society.  Physical may include rural or city environments, whereas psychological could include growing up in a violent home.</a:t>
            </a:r>
          </a:p>
          <a:p>
            <a:endParaRPr lang="en-AU" dirty="0" smtClean="0"/>
          </a:p>
          <a:p>
            <a:r>
              <a:rPr lang="en-AU" dirty="0" smtClean="0">
                <a:solidFill>
                  <a:srgbClr val="FF0000"/>
                </a:solidFill>
              </a:rPr>
              <a:t>TIME: </a:t>
            </a:r>
            <a:r>
              <a:rPr lang="en-AU" dirty="0" smtClean="0"/>
              <a:t>Time is a constant in all societies and cultures.  In our western way of thinking we choose to measure it in the linear model of past, present, and future.  In Society and Culture time refers to continuity and change.</a:t>
            </a:r>
          </a:p>
          <a:p>
            <a:endParaRPr lang="en-AU" dirty="0"/>
          </a:p>
        </p:txBody>
      </p:sp>
    </p:spTree>
    <p:extLst>
      <p:ext uri="{BB962C8B-B14F-4D97-AF65-F5344CB8AC3E}">
        <p14:creationId xmlns:p14="http://schemas.microsoft.com/office/powerpoint/2010/main" val="2640565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AU" dirty="0" smtClean="0">
                <a:solidFill>
                  <a:srgbClr val="FF0000"/>
                </a:solidFill>
              </a:rPr>
              <a:t>POWER:  </a:t>
            </a:r>
            <a:r>
              <a:rPr lang="en-AU" dirty="0" smtClean="0"/>
              <a:t>The easiest way to understand power is to think about what it is that allows people to bring others to do things they may not normally do.  It involves a capacity to influence others to follow a course of action or a point of view they would not otherwise follow. Think of peer pressure.</a:t>
            </a:r>
          </a:p>
          <a:p>
            <a:endParaRPr lang="en-AU" dirty="0" smtClean="0"/>
          </a:p>
          <a:p>
            <a:r>
              <a:rPr lang="en-AU" dirty="0" smtClean="0">
                <a:solidFill>
                  <a:srgbClr val="FF0000"/>
                </a:solidFill>
              </a:rPr>
              <a:t>AUTHORITY:  </a:t>
            </a:r>
            <a:r>
              <a:rPr lang="en-AU" dirty="0" smtClean="0"/>
              <a:t>Authority implies a legitimate use of influence and or/persuasion.  Someone in authority has permission (implied or directed) to make decisions; someone in power would make decisions regardless of what those affected by the decision think.</a:t>
            </a:r>
          </a:p>
          <a:p>
            <a:endParaRPr lang="en-AU" dirty="0"/>
          </a:p>
        </p:txBody>
      </p:sp>
    </p:spTree>
    <p:extLst>
      <p:ext uri="{BB962C8B-B14F-4D97-AF65-F5344CB8AC3E}">
        <p14:creationId xmlns:p14="http://schemas.microsoft.com/office/powerpoint/2010/main" val="3078741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10000"/>
          </a:bodyPr>
          <a:lstStyle/>
          <a:p>
            <a:r>
              <a:rPr lang="en-AU" dirty="0" smtClean="0">
                <a:solidFill>
                  <a:srgbClr val="FF0000"/>
                </a:solidFill>
              </a:rPr>
              <a:t>GENDER:  </a:t>
            </a:r>
            <a:r>
              <a:rPr lang="en-AU" dirty="0" smtClean="0"/>
              <a:t>This concept refers to how society constructs the differences between men and women.  It is not the physical differences but the values society places on those differences.  For example, society accepts males as tough and boisterous while women are seen as meek and shy.  These beliefs only have meaning because society gives them one, not because they are based on facts.</a:t>
            </a:r>
          </a:p>
          <a:p>
            <a:endParaRPr lang="en-AU" dirty="0" smtClean="0"/>
          </a:p>
          <a:p>
            <a:r>
              <a:rPr lang="en-AU" dirty="0" smtClean="0">
                <a:solidFill>
                  <a:srgbClr val="FF0000"/>
                </a:solidFill>
              </a:rPr>
              <a:t>TECHNOLOGY: </a:t>
            </a:r>
            <a:r>
              <a:rPr lang="en-AU" dirty="0" smtClean="0"/>
              <a:t>Technology means the tools that make life easier for both work and leisure. Some societies have simple tools whereas others completely rely on sophisticated tools. </a:t>
            </a:r>
          </a:p>
          <a:p>
            <a:endParaRPr lang="en-AU" dirty="0"/>
          </a:p>
        </p:txBody>
      </p:sp>
    </p:spTree>
    <p:extLst>
      <p:ext uri="{BB962C8B-B14F-4D97-AF65-F5344CB8AC3E}">
        <p14:creationId xmlns:p14="http://schemas.microsoft.com/office/powerpoint/2010/main" val="1802170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Concepts of Micro, </a:t>
            </a:r>
            <a:r>
              <a:rPr lang="en-AU" dirty="0" err="1" smtClean="0"/>
              <a:t>Meso</a:t>
            </a:r>
            <a:r>
              <a:rPr lang="en-AU" dirty="0" smtClean="0"/>
              <a:t> and Macro Worlds</a:t>
            </a:r>
            <a:endParaRPr lang="en-AU" dirty="0"/>
          </a:p>
        </p:txBody>
      </p:sp>
      <p:sp>
        <p:nvSpPr>
          <p:cNvPr id="3" name="Content Placeholder 2"/>
          <p:cNvSpPr>
            <a:spLocks noGrp="1"/>
          </p:cNvSpPr>
          <p:nvPr>
            <p:ph idx="1"/>
          </p:nvPr>
        </p:nvSpPr>
        <p:spPr/>
        <p:txBody>
          <a:bodyPr>
            <a:normAutofit/>
          </a:bodyPr>
          <a:lstStyle/>
          <a:p>
            <a:endParaRPr lang="en-AU" dirty="0" smtClean="0"/>
          </a:p>
          <a:p>
            <a:endParaRPr lang="en-AU" dirty="0"/>
          </a:p>
        </p:txBody>
      </p:sp>
      <p:graphicFrame>
        <p:nvGraphicFramePr>
          <p:cNvPr id="4" name="Diagram 3"/>
          <p:cNvGraphicFramePr/>
          <p:nvPr>
            <p:extLst>
              <p:ext uri="{D42A27DB-BD31-4B8C-83A1-F6EECF244321}">
                <p14:modId xmlns:p14="http://schemas.microsoft.com/office/powerpoint/2010/main" val="446317278"/>
              </p:ext>
            </p:extLst>
          </p:nvPr>
        </p:nvGraphicFramePr>
        <p:xfrm>
          <a:off x="683568" y="1484784"/>
          <a:ext cx="777686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5406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229600" cy="1143000"/>
          </a:xfrm>
        </p:spPr>
        <p:txBody>
          <a:bodyPr>
            <a:normAutofit/>
          </a:bodyPr>
          <a:lstStyle/>
          <a:p>
            <a:r>
              <a:rPr lang="en-AU" sz="2400" dirty="0" smtClean="0"/>
              <a:t>Fill in the following diagram with examples from your own life (your personal experience)</a:t>
            </a:r>
            <a:endParaRPr lang="en-AU" sz="24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56695" y="1600200"/>
            <a:ext cx="4630609" cy="4525963"/>
          </a:xfrm>
          <a:prstGeom prst="rect">
            <a:avLst/>
          </a:prstGeom>
          <a:noFill/>
          <a:ln>
            <a:noFill/>
          </a:ln>
          <a:effectLst/>
        </p:spPr>
      </p:pic>
      <p:sp>
        <p:nvSpPr>
          <p:cNvPr id="4" name="Oval 3"/>
          <p:cNvSpPr/>
          <p:nvPr/>
        </p:nvSpPr>
        <p:spPr>
          <a:xfrm>
            <a:off x="2843808" y="2189235"/>
            <a:ext cx="3384376" cy="338437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p:nvSpPr>
        <p:spPr>
          <a:xfrm>
            <a:off x="3959932" y="2362317"/>
            <a:ext cx="1152128" cy="261610"/>
          </a:xfrm>
          <a:prstGeom prst="rect">
            <a:avLst/>
          </a:prstGeom>
          <a:noFill/>
        </p:spPr>
        <p:txBody>
          <a:bodyPr wrap="square" rtlCol="0">
            <a:spAutoFit/>
          </a:bodyPr>
          <a:lstStyle/>
          <a:p>
            <a:r>
              <a:rPr lang="en-AU" sz="1100" b="1" dirty="0" smtClean="0"/>
              <a:t>My </a:t>
            </a:r>
            <a:r>
              <a:rPr lang="en-AU" sz="1100" b="1" dirty="0" err="1" smtClean="0"/>
              <a:t>Meso</a:t>
            </a:r>
            <a:r>
              <a:rPr lang="en-AU" sz="1100" b="1" dirty="0" smtClean="0"/>
              <a:t> World</a:t>
            </a:r>
            <a:endParaRPr lang="en-AU" sz="1100" b="1" dirty="0"/>
          </a:p>
        </p:txBody>
      </p:sp>
    </p:spTree>
    <p:extLst>
      <p:ext uri="{BB962C8B-B14F-4D97-AF65-F5344CB8AC3E}">
        <p14:creationId xmlns:p14="http://schemas.microsoft.com/office/powerpoint/2010/main" val="31072409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Social And Cultural World&amp;quot;&quot;/&gt;&lt;property id=&quot;20307&quot; value=&quot;256&quot;/&gt;&lt;/object&gt;&lt;object type=&quot;3&quot; unique_id=&quot;10005&quot;&gt;&lt;property id=&quot;20148&quot; value=&quot;5&quot;/&gt;&lt;property id=&quot;20300&quot; value=&quot;Slide 2 - &amp;quot;Copy this diagram into your books. Explain briefly how the concepts are linked and what this means.&amp;quot;&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 - &amp;quot;Complete your table with these definitions:&amp;quot;&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 - &amp;quot;Concepts of Micro, Meso and Macro Worlds&amp;quot;&quot;/&gt;&lt;property id=&quot;20307&quot; value=&quot;263&quot;/&gt;&lt;/object&gt;&lt;object type=&quot;3&quot; unique_id=&quot;10012&quot;&gt;&lt;property id=&quot;20148&quot; value=&quot;5&quot;/&gt;&lt;property id=&quot;20300&quot; value=&quot;Slide 9 - &amp;quot;Fill in the following diagram with examples from your own life (your personal experience)&amp;quot;&quot;/&gt;&lt;property id=&quot;20307&quot; value=&quot;264&quot;/&gt;&lt;/object&gt;&lt;object type=&quot;3&quot; unique_id=&quot;10090&quot;&gt;&lt;property id=&quot;20148&quot; value=&quot;5&quot;/&gt;&lt;property id=&quot;20300&quot; value=&quot;Slide 10&quot;/&gt;&lt;property id=&quot;20307&quot; value=&quot;265&quot;/&gt;&lt;/object&gt;&lt;/object&gt;&lt;/object&gt;&lt;/database&gt;"/>
  <p:tag name="SECTOMILLISECCONVERTED" val="1"/>
</p:tagLst>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651</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Social And Cultural World</vt:lpstr>
      <vt:lpstr>Copy this diagram into your books. Explain briefly how the concepts are linked and what this means.</vt:lpstr>
      <vt:lpstr>PowerPoint Presentation</vt:lpstr>
      <vt:lpstr>Complete your table with these definitions:</vt:lpstr>
      <vt:lpstr>PowerPoint Presentation</vt:lpstr>
      <vt:lpstr>PowerPoint Presentation</vt:lpstr>
      <vt:lpstr>PowerPoint Presentation</vt:lpstr>
      <vt:lpstr>Concepts of Micro, Meso and Macro Worlds</vt:lpstr>
      <vt:lpstr>Fill in the following diagram with examples from your own life (your personal experience)</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And Cultural World</dc:title>
  <dc:creator>kelly.hammond10</dc:creator>
  <cp:lastModifiedBy>kelly.hammond10</cp:lastModifiedBy>
  <cp:revision>6</cp:revision>
  <dcterms:created xsi:type="dcterms:W3CDTF">2014-02-03T02:03:52Z</dcterms:created>
  <dcterms:modified xsi:type="dcterms:W3CDTF">2014-02-03T03:19:34Z</dcterms:modified>
</cp:coreProperties>
</file>