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C19D608-2B9F-44F9-9BA9-962F96D57A4C}" type="datetimeFigureOut">
              <a:rPr lang="en-AU" smtClean="0"/>
              <a:pPr/>
              <a:t>22/02/2015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79541FD-9B2C-4ACA-B650-FE1295B5DB6E}" type="slidenum">
              <a:rPr lang="en-AU" smtClean="0"/>
              <a:pPr/>
              <a:t>‹#›</a:t>
            </a:fld>
            <a:endParaRPr lang="en-AU"/>
          </a:p>
        </p:txBody>
      </p:sp>
    </p:spTree>
    <p:extLst>
      <p:ext uri="{BB962C8B-B14F-4D97-AF65-F5344CB8AC3E}">
        <p14:creationId xmlns:p14="http://schemas.microsoft.com/office/powerpoint/2010/main" xmlns="" val="1392503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C19D608-2B9F-44F9-9BA9-962F96D57A4C}" type="datetimeFigureOut">
              <a:rPr lang="en-AU" smtClean="0"/>
              <a:pPr/>
              <a:t>22/02/2015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79541FD-9B2C-4ACA-B650-FE1295B5DB6E}" type="slidenum">
              <a:rPr lang="en-AU" smtClean="0"/>
              <a:pPr/>
              <a:t>‹#›</a:t>
            </a:fld>
            <a:endParaRPr lang="en-AU"/>
          </a:p>
        </p:txBody>
      </p:sp>
    </p:spTree>
    <p:extLst>
      <p:ext uri="{BB962C8B-B14F-4D97-AF65-F5344CB8AC3E}">
        <p14:creationId xmlns:p14="http://schemas.microsoft.com/office/powerpoint/2010/main" xmlns="" val="210535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C19D608-2B9F-44F9-9BA9-962F96D57A4C}" type="datetimeFigureOut">
              <a:rPr lang="en-AU" smtClean="0"/>
              <a:pPr/>
              <a:t>22/02/2015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79541FD-9B2C-4ACA-B650-FE1295B5DB6E}" type="slidenum">
              <a:rPr lang="en-AU" smtClean="0"/>
              <a:pPr/>
              <a:t>‹#›</a:t>
            </a:fld>
            <a:endParaRPr lang="en-AU"/>
          </a:p>
        </p:txBody>
      </p:sp>
    </p:spTree>
    <p:extLst>
      <p:ext uri="{BB962C8B-B14F-4D97-AF65-F5344CB8AC3E}">
        <p14:creationId xmlns:p14="http://schemas.microsoft.com/office/powerpoint/2010/main" xmlns="" val="1446112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C19D608-2B9F-44F9-9BA9-962F96D57A4C}" type="datetimeFigureOut">
              <a:rPr lang="en-AU" smtClean="0"/>
              <a:pPr/>
              <a:t>22/02/2015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79541FD-9B2C-4ACA-B650-FE1295B5DB6E}" type="slidenum">
              <a:rPr lang="en-AU" smtClean="0"/>
              <a:pPr/>
              <a:t>‹#›</a:t>
            </a:fld>
            <a:endParaRPr lang="en-AU"/>
          </a:p>
        </p:txBody>
      </p:sp>
    </p:spTree>
    <p:extLst>
      <p:ext uri="{BB962C8B-B14F-4D97-AF65-F5344CB8AC3E}">
        <p14:creationId xmlns:p14="http://schemas.microsoft.com/office/powerpoint/2010/main" xmlns="" val="1551099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19D608-2B9F-44F9-9BA9-962F96D57A4C}" type="datetimeFigureOut">
              <a:rPr lang="en-AU" smtClean="0"/>
              <a:pPr/>
              <a:t>22/02/2015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79541FD-9B2C-4ACA-B650-FE1295B5DB6E}" type="slidenum">
              <a:rPr lang="en-AU" smtClean="0"/>
              <a:pPr/>
              <a:t>‹#›</a:t>
            </a:fld>
            <a:endParaRPr lang="en-AU"/>
          </a:p>
        </p:txBody>
      </p:sp>
    </p:spTree>
    <p:extLst>
      <p:ext uri="{BB962C8B-B14F-4D97-AF65-F5344CB8AC3E}">
        <p14:creationId xmlns:p14="http://schemas.microsoft.com/office/powerpoint/2010/main" xmlns="" val="1425708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C19D608-2B9F-44F9-9BA9-962F96D57A4C}" type="datetimeFigureOut">
              <a:rPr lang="en-AU" smtClean="0"/>
              <a:pPr/>
              <a:t>22/02/2015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79541FD-9B2C-4ACA-B650-FE1295B5DB6E}" type="slidenum">
              <a:rPr lang="en-AU" smtClean="0"/>
              <a:pPr/>
              <a:t>‹#›</a:t>
            </a:fld>
            <a:endParaRPr lang="en-AU"/>
          </a:p>
        </p:txBody>
      </p:sp>
    </p:spTree>
    <p:extLst>
      <p:ext uri="{BB962C8B-B14F-4D97-AF65-F5344CB8AC3E}">
        <p14:creationId xmlns:p14="http://schemas.microsoft.com/office/powerpoint/2010/main" xmlns="" val="2867909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C19D608-2B9F-44F9-9BA9-962F96D57A4C}" type="datetimeFigureOut">
              <a:rPr lang="en-AU" smtClean="0"/>
              <a:pPr/>
              <a:t>22/02/2015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79541FD-9B2C-4ACA-B650-FE1295B5DB6E}" type="slidenum">
              <a:rPr lang="en-AU" smtClean="0"/>
              <a:pPr/>
              <a:t>‹#›</a:t>
            </a:fld>
            <a:endParaRPr lang="en-AU"/>
          </a:p>
        </p:txBody>
      </p:sp>
    </p:spTree>
    <p:extLst>
      <p:ext uri="{BB962C8B-B14F-4D97-AF65-F5344CB8AC3E}">
        <p14:creationId xmlns:p14="http://schemas.microsoft.com/office/powerpoint/2010/main" xmlns="" val="222408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C19D608-2B9F-44F9-9BA9-962F96D57A4C}" type="datetimeFigureOut">
              <a:rPr lang="en-AU" smtClean="0"/>
              <a:pPr/>
              <a:t>22/02/2015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79541FD-9B2C-4ACA-B650-FE1295B5DB6E}" type="slidenum">
              <a:rPr lang="en-AU" smtClean="0"/>
              <a:pPr/>
              <a:t>‹#›</a:t>
            </a:fld>
            <a:endParaRPr lang="en-AU"/>
          </a:p>
        </p:txBody>
      </p:sp>
    </p:spTree>
    <p:extLst>
      <p:ext uri="{BB962C8B-B14F-4D97-AF65-F5344CB8AC3E}">
        <p14:creationId xmlns:p14="http://schemas.microsoft.com/office/powerpoint/2010/main" xmlns="" val="2034820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19D608-2B9F-44F9-9BA9-962F96D57A4C}" type="datetimeFigureOut">
              <a:rPr lang="en-AU" smtClean="0"/>
              <a:pPr/>
              <a:t>22/02/2015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79541FD-9B2C-4ACA-B650-FE1295B5DB6E}" type="slidenum">
              <a:rPr lang="en-AU" smtClean="0"/>
              <a:pPr/>
              <a:t>‹#›</a:t>
            </a:fld>
            <a:endParaRPr lang="en-AU"/>
          </a:p>
        </p:txBody>
      </p:sp>
    </p:spTree>
    <p:extLst>
      <p:ext uri="{BB962C8B-B14F-4D97-AF65-F5344CB8AC3E}">
        <p14:creationId xmlns:p14="http://schemas.microsoft.com/office/powerpoint/2010/main" xmlns="" val="3849938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19D608-2B9F-44F9-9BA9-962F96D57A4C}" type="datetimeFigureOut">
              <a:rPr lang="en-AU" smtClean="0"/>
              <a:pPr/>
              <a:t>22/02/2015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79541FD-9B2C-4ACA-B650-FE1295B5DB6E}" type="slidenum">
              <a:rPr lang="en-AU" smtClean="0"/>
              <a:pPr/>
              <a:t>‹#›</a:t>
            </a:fld>
            <a:endParaRPr lang="en-AU"/>
          </a:p>
        </p:txBody>
      </p:sp>
    </p:spTree>
    <p:extLst>
      <p:ext uri="{BB962C8B-B14F-4D97-AF65-F5344CB8AC3E}">
        <p14:creationId xmlns:p14="http://schemas.microsoft.com/office/powerpoint/2010/main" xmlns="" val="2930258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19D608-2B9F-44F9-9BA9-962F96D57A4C}" type="datetimeFigureOut">
              <a:rPr lang="en-AU" smtClean="0"/>
              <a:pPr/>
              <a:t>22/02/2015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79541FD-9B2C-4ACA-B650-FE1295B5DB6E}" type="slidenum">
              <a:rPr lang="en-AU" smtClean="0"/>
              <a:pPr/>
              <a:t>‹#›</a:t>
            </a:fld>
            <a:endParaRPr lang="en-AU"/>
          </a:p>
        </p:txBody>
      </p:sp>
    </p:spTree>
    <p:extLst>
      <p:ext uri="{BB962C8B-B14F-4D97-AF65-F5344CB8AC3E}">
        <p14:creationId xmlns:p14="http://schemas.microsoft.com/office/powerpoint/2010/main" xmlns="" val="498944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9D608-2B9F-44F9-9BA9-962F96D57A4C}" type="datetimeFigureOut">
              <a:rPr lang="en-AU" smtClean="0"/>
              <a:pPr/>
              <a:t>22/02/2015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541FD-9B2C-4ACA-B650-FE1295B5DB6E}" type="slidenum">
              <a:rPr lang="en-AU" smtClean="0"/>
              <a:pPr/>
              <a:t>‹#›</a:t>
            </a:fld>
            <a:endParaRPr lang="en-AU"/>
          </a:p>
        </p:txBody>
      </p:sp>
    </p:spTree>
    <p:extLst>
      <p:ext uri="{BB962C8B-B14F-4D97-AF65-F5344CB8AC3E}">
        <p14:creationId xmlns:p14="http://schemas.microsoft.com/office/powerpoint/2010/main" xmlns="" val="277806070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Types of Business</a:t>
            </a:r>
            <a:endParaRPr lang="en-AU" dirty="0"/>
          </a:p>
        </p:txBody>
      </p:sp>
      <p:sp>
        <p:nvSpPr>
          <p:cNvPr id="3" name="Subtitle 2"/>
          <p:cNvSpPr>
            <a:spLocks noGrp="1"/>
          </p:cNvSpPr>
          <p:nvPr>
            <p:ph type="subTitle" idx="1"/>
          </p:nvPr>
        </p:nvSpPr>
        <p:spPr/>
        <p:txBody>
          <a:bodyPr/>
          <a:lstStyle/>
          <a:p>
            <a:r>
              <a:rPr lang="en-AU" dirty="0" smtClean="0"/>
              <a:t>Lesson 5</a:t>
            </a:r>
            <a:endParaRPr lang="en-AU" dirty="0"/>
          </a:p>
        </p:txBody>
      </p:sp>
    </p:spTree>
    <p:extLst>
      <p:ext uri="{BB962C8B-B14F-4D97-AF65-F5344CB8AC3E}">
        <p14:creationId xmlns:p14="http://schemas.microsoft.com/office/powerpoint/2010/main" xmlns="" val="2479999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Tertiary Sector</a:t>
            </a:r>
            <a:endParaRPr lang="en-AU" dirty="0"/>
          </a:p>
        </p:txBody>
      </p:sp>
      <p:sp>
        <p:nvSpPr>
          <p:cNvPr id="3" name="Content Placeholder 2"/>
          <p:cNvSpPr>
            <a:spLocks noGrp="1"/>
          </p:cNvSpPr>
          <p:nvPr>
            <p:ph idx="1"/>
          </p:nvPr>
        </p:nvSpPr>
        <p:spPr/>
        <p:txBody>
          <a:bodyPr/>
          <a:lstStyle/>
          <a:p>
            <a:r>
              <a:rPr lang="en-US" dirty="0"/>
              <a:t>Service sector: produces no physical 'product'</a:t>
            </a:r>
            <a:endParaRPr lang="en-AU" dirty="0"/>
          </a:p>
          <a:p>
            <a:r>
              <a:rPr lang="en-US" dirty="0"/>
              <a:t>Historically the largest single group has been servants and slaves - today includes fast food operatives and geriatric health care.</a:t>
            </a:r>
            <a:endParaRPr lang="en-AU" dirty="0"/>
          </a:p>
          <a:p>
            <a:r>
              <a:rPr lang="en-US" dirty="0"/>
              <a:t>Not necessarily highly paid - One of major examples is Tourism.</a:t>
            </a:r>
            <a:endParaRPr lang="en-AU" dirty="0"/>
          </a:p>
          <a:p>
            <a:endParaRPr lang="en-AU" dirty="0"/>
          </a:p>
        </p:txBody>
      </p:sp>
    </p:spTree>
    <p:extLst>
      <p:ext uri="{BB962C8B-B14F-4D97-AF65-F5344CB8AC3E}">
        <p14:creationId xmlns:p14="http://schemas.microsoft.com/office/powerpoint/2010/main" xmlns="" val="3029058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Quaternary Sector</a:t>
            </a:r>
            <a:endParaRPr lang="en-AU" dirty="0"/>
          </a:p>
        </p:txBody>
      </p:sp>
      <p:sp>
        <p:nvSpPr>
          <p:cNvPr id="3" name="Content Placeholder 2"/>
          <p:cNvSpPr>
            <a:spLocks noGrp="1"/>
          </p:cNvSpPr>
          <p:nvPr>
            <p:ph idx="1"/>
          </p:nvPr>
        </p:nvSpPr>
        <p:spPr>
          <a:xfrm>
            <a:off x="457200" y="2204864"/>
            <a:ext cx="8229600" cy="3921299"/>
          </a:xfrm>
        </p:spPr>
        <p:txBody>
          <a:bodyPr/>
          <a:lstStyle/>
          <a:p>
            <a:r>
              <a:rPr lang="en-AU" dirty="0" smtClean="0"/>
              <a:t>Originally Sub-set of tertiary sector  - Reliance on high-skill labour.</a:t>
            </a:r>
          </a:p>
          <a:p>
            <a:endParaRPr lang="en-AU" dirty="0" smtClean="0"/>
          </a:p>
          <a:p>
            <a:r>
              <a:rPr lang="en-AU" dirty="0" smtClean="0"/>
              <a:t>Includes wholesaling and advertising. Information production and management.</a:t>
            </a:r>
          </a:p>
          <a:p>
            <a:endParaRPr lang="en-AU" dirty="0"/>
          </a:p>
        </p:txBody>
      </p:sp>
    </p:spTree>
    <p:extLst>
      <p:ext uri="{BB962C8B-B14F-4D97-AF65-F5344CB8AC3E}">
        <p14:creationId xmlns:p14="http://schemas.microsoft.com/office/powerpoint/2010/main" xmlns="" val="3043625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Quinary Sector</a:t>
            </a:r>
            <a:endParaRPr lang="en-AU" dirty="0"/>
          </a:p>
        </p:txBody>
      </p:sp>
      <p:sp>
        <p:nvSpPr>
          <p:cNvPr id="3" name="Content Placeholder 2"/>
          <p:cNvSpPr>
            <a:spLocks noGrp="1"/>
          </p:cNvSpPr>
          <p:nvPr>
            <p:ph idx="1"/>
          </p:nvPr>
        </p:nvSpPr>
        <p:spPr/>
        <p:txBody>
          <a:bodyPr/>
          <a:lstStyle/>
          <a:p>
            <a:r>
              <a:rPr lang="en-AU" dirty="0" smtClean="0"/>
              <a:t>Not widely used. </a:t>
            </a:r>
          </a:p>
          <a:p>
            <a:endParaRPr lang="en-AU" dirty="0"/>
          </a:p>
          <a:p>
            <a:r>
              <a:rPr lang="en-AU" dirty="0" smtClean="0"/>
              <a:t>Splits paid and unpaid domestic and accommodation labour from the Quaternary category. </a:t>
            </a:r>
          </a:p>
          <a:p>
            <a:endParaRPr lang="en-AU" dirty="0"/>
          </a:p>
          <a:p>
            <a:r>
              <a:rPr lang="en-AU" dirty="0" smtClean="0"/>
              <a:t>Initiated by Barry Jones (‘Sleepers Wake!’ an Australian icon).</a:t>
            </a:r>
            <a:endParaRPr lang="en-AU" dirty="0"/>
          </a:p>
        </p:txBody>
      </p:sp>
    </p:spTree>
    <p:extLst>
      <p:ext uri="{BB962C8B-B14F-4D97-AF65-F5344CB8AC3E}">
        <p14:creationId xmlns:p14="http://schemas.microsoft.com/office/powerpoint/2010/main" xmlns="" val="2832269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SUMMARY OF  BUSINESS  ENTERPRISES  IN  AUSTRALIA</a:t>
            </a:r>
            <a:endParaRPr lang="en-AU" dirty="0"/>
          </a:p>
        </p:txBody>
      </p:sp>
      <p:sp>
        <p:nvSpPr>
          <p:cNvPr id="3" name="Content Placeholder 2"/>
          <p:cNvSpPr>
            <a:spLocks noGrp="1"/>
          </p:cNvSpPr>
          <p:nvPr>
            <p:ph idx="1"/>
          </p:nvPr>
        </p:nvSpPr>
        <p:spPr>
          <a:xfrm>
            <a:off x="457200" y="1844824"/>
            <a:ext cx="8229600" cy="4281339"/>
          </a:xfrm>
        </p:spPr>
        <p:txBody>
          <a:bodyPr>
            <a:normAutofit fontScale="85000" lnSpcReduction="10000"/>
          </a:bodyPr>
          <a:lstStyle/>
          <a:p>
            <a:r>
              <a:rPr lang="en-AU" dirty="0"/>
              <a:t>So a </a:t>
            </a:r>
            <a:r>
              <a:rPr lang="en-AU" b="1" dirty="0"/>
              <a:t>business enterprise</a:t>
            </a:r>
            <a:r>
              <a:rPr lang="en-AU" dirty="0"/>
              <a:t> is a “single legal entity or unit operating to satisfy the wants of consumers.”</a:t>
            </a:r>
          </a:p>
          <a:p>
            <a:r>
              <a:rPr lang="en-AU" dirty="0"/>
              <a:t>A business enterprise may be:</a:t>
            </a:r>
          </a:p>
          <a:p>
            <a:pPr lvl="0">
              <a:buFont typeface="Wingdings" pitchFamily="2" charset="2"/>
              <a:buChar char="v"/>
            </a:pPr>
            <a:r>
              <a:rPr lang="en-AU" dirty="0"/>
              <a:t>A </a:t>
            </a:r>
            <a:r>
              <a:rPr lang="en-AU" b="1" dirty="0"/>
              <a:t>private enterprise</a:t>
            </a:r>
            <a:r>
              <a:rPr lang="en-AU" dirty="0"/>
              <a:t> owned by one or more people.</a:t>
            </a:r>
          </a:p>
          <a:p>
            <a:pPr lvl="0">
              <a:buFont typeface="Wingdings" pitchFamily="2" charset="2"/>
              <a:buChar char="v"/>
            </a:pPr>
            <a:r>
              <a:rPr lang="en-AU" dirty="0"/>
              <a:t>More than 90% of business enterprises are privately owned.</a:t>
            </a:r>
          </a:p>
          <a:p>
            <a:pPr lvl="0">
              <a:buFont typeface="Wingdings" pitchFamily="2" charset="2"/>
              <a:buChar char="v"/>
            </a:pPr>
            <a:r>
              <a:rPr lang="en-AU" dirty="0"/>
              <a:t>More than 95% of these are small businesses employing fewer than 20 people, </a:t>
            </a:r>
            <a:r>
              <a:rPr lang="en-AU" dirty="0" err="1"/>
              <a:t>eg</a:t>
            </a:r>
            <a:r>
              <a:rPr lang="en-AU" dirty="0"/>
              <a:t> sole traders, partnerships, companies and co-operatives.</a:t>
            </a:r>
          </a:p>
          <a:p>
            <a:endParaRPr lang="en-AU" dirty="0"/>
          </a:p>
        </p:txBody>
      </p:sp>
    </p:spTree>
    <p:extLst>
      <p:ext uri="{BB962C8B-B14F-4D97-AF65-F5344CB8AC3E}">
        <p14:creationId xmlns:p14="http://schemas.microsoft.com/office/powerpoint/2010/main" xmlns="" val="1232666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10000"/>
          </a:bodyPr>
          <a:lstStyle/>
          <a:p>
            <a:pPr lvl="0"/>
            <a:r>
              <a:rPr lang="en-AU" dirty="0"/>
              <a:t>A </a:t>
            </a:r>
            <a:r>
              <a:rPr lang="en-AU" b="1" dirty="0"/>
              <a:t>public enterprise</a:t>
            </a:r>
            <a:r>
              <a:rPr lang="en-AU" dirty="0"/>
              <a:t> owned and controlled by government appointees</a:t>
            </a:r>
          </a:p>
          <a:p>
            <a:pPr lvl="0"/>
            <a:r>
              <a:rPr lang="en-AU" dirty="0"/>
              <a:t>There are approximately 5 000 government owned business enterprises.</a:t>
            </a:r>
          </a:p>
          <a:p>
            <a:pPr lvl="0"/>
            <a:r>
              <a:rPr lang="en-AU" dirty="0"/>
              <a:t>Dominate three sectors:</a:t>
            </a:r>
          </a:p>
          <a:p>
            <a:pPr lvl="0">
              <a:buFont typeface="Courier New" pitchFamily="49" charset="0"/>
              <a:buChar char="o"/>
            </a:pPr>
            <a:r>
              <a:rPr lang="en-AU" dirty="0"/>
              <a:t>public administration and defence</a:t>
            </a:r>
          </a:p>
          <a:p>
            <a:pPr lvl="0">
              <a:buFont typeface="Courier New" pitchFamily="49" charset="0"/>
              <a:buChar char="o"/>
            </a:pPr>
            <a:r>
              <a:rPr lang="en-AU" dirty="0"/>
              <a:t>communication and electricity</a:t>
            </a:r>
          </a:p>
          <a:p>
            <a:pPr lvl="0">
              <a:buFont typeface="Courier New" pitchFamily="49" charset="0"/>
              <a:buChar char="o"/>
            </a:pPr>
            <a:r>
              <a:rPr lang="en-AU" dirty="0"/>
              <a:t>gas and water.</a:t>
            </a:r>
          </a:p>
          <a:p>
            <a:pPr lvl="0"/>
            <a:r>
              <a:rPr lang="en-AU" dirty="0"/>
              <a:t>Provide community health, education and welfare services and transport and construction.</a:t>
            </a:r>
          </a:p>
          <a:p>
            <a:pPr lvl="0"/>
            <a:r>
              <a:rPr lang="en-AU" dirty="0"/>
              <a:t>Employ more than one-quarter of our working population..</a:t>
            </a:r>
          </a:p>
          <a:p>
            <a:endParaRPr lang="en-AU" dirty="0"/>
          </a:p>
        </p:txBody>
      </p:sp>
    </p:spTree>
    <p:extLst>
      <p:ext uri="{BB962C8B-B14F-4D97-AF65-F5344CB8AC3E}">
        <p14:creationId xmlns:p14="http://schemas.microsoft.com/office/powerpoint/2010/main" xmlns="" val="32675198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lvl="0"/>
            <a:r>
              <a:rPr lang="en-AU" dirty="0"/>
              <a:t>A </a:t>
            </a:r>
            <a:r>
              <a:rPr lang="en-AU" b="1" dirty="0"/>
              <a:t>foreign owned enterprise</a:t>
            </a:r>
            <a:r>
              <a:rPr lang="en-AU" dirty="0"/>
              <a:t>.</a:t>
            </a:r>
          </a:p>
          <a:p>
            <a:pPr lvl="0"/>
            <a:r>
              <a:rPr lang="en-AU" dirty="0"/>
              <a:t>Produce half the output of mining industry and more than a third of manufacturing.</a:t>
            </a:r>
          </a:p>
          <a:p>
            <a:pPr lvl="0"/>
            <a:r>
              <a:rPr lang="en-AU" dirty="0"/>
              <a:t>A business operating in Australia is regarded as foreign-owned if 25% of its voting shares are controlled by overseas interests and no equal or larger single shareholdings are held by an Australian.</a:t>
            </a:r>
          </a:p>
          <a:p>
            <a:pPr marL="0" indent="0">
              <a:buNone/>
            </a:pPr>
            <a:endParaRPr lang="en-AU" dirty="0"/>
          </a:p>
        </p:txBody>
      </p:sp>
    </p:spTree>
    <p:extLst>
      <p:ext uri="{BB962C8B-B14F-4D97-AF65-F5344CB8AC3E}">
        <p14:creationId xmlns:p14="http://schemas.microsoft.com/office/powerpoint/2010/main" xmlns="" val="1090920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graphicFrame>
        <p:nvGraphicFramePr>
          <p:cNvPr id="1025" name="Object 1"/>
          <p:cNvGraphicFramePr>
            <a:graphicFrameLocks noChangeAspect="1"/>
          </p:cNvGraphicFramePr>
          <p:nvPr/>
        </p:nvGraphicFramePr>
        <p:xfrm>
          <a:off x="0" y="0"/>
          <a:ext cx="9144000" cy="6981825"/>
        </p:xfrm>
        <a:graphic>
          <a:graphicData uri="http://schemas.openxmlformats.org/presentationml/2006/ole">
            <p:oleObj spid="_x0000_s1025" r:id="rId3" imgW="7144747" imgH="4695238" progId="MSPhotoEd.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Question!</a:t>
            </a:r>
            <a:endParaRPr lang="en-AU" dirty="0"/>
          </a:p>
        </p:txBody>
      </p:sp>
      <p:sp>
        <p:nvSpPr>
          <p:cNvPr id="3" name="Content Placeholder 2"/>
          <p:cNvSpPr>
            <a:spLocks noGrp="1"/>
          </p:cNvSpPr>
          <p:nvPr>
            <p:ph idx="1"/>
          </p:nvPr>
        </p:nvSpPr>
        <p:spPr/>
        <p:txBody>
          <a:bodyPr/>
          <a:lstStyle/>
          <a:p>
            <a:r>
              <a:rPr lang="en-AU" dirty="0" smtClean="0"/>
              <a:t>Business Ownership: Private Sector - Which form of ownership is best?</a:t>
            </a:r>
          </a:p>
          <a:p>
            <a:endParaRPr lang="en-AU" dirty="0"/>
          </a:p>
          <a:p>
            <a:r>
              <a:rPr lang="en-AU" dirty="0" smtClean="0">
                <a:solidFill>
                  <a:schemeClr val="bg1">
                    <a:lumMod val="50000"/>
                  </a:schemeClr>
                </a:solidFill>
              </a:rPr>
              <a:t>Refer to handout on ownership.</a:t>
            </a:r>
            <a:endParaRPr lang="en-AU" dirty="0">
              <a:solidFill>
                <a:schemeClr val="bg1">
                  <a:lumMod val="50000"/>
                </a:schemeClr>
              </a:solidFill>
            </a:endParaRPr>
          </a:p>
        </p:txBody>
      </p:sp>
    </p:spTree>
    <p:extLst>
      <p:ext uri="{BB962C8B-B14F-4D97-AF65-F5344CB8AC3E}">
        <p14:creationId xmlns:p14="http://schemas.microsoft.com/office/powerpoint/2010/main" xmlns="" val="1993590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BUSINESS  CLASSIFICATIONS</a:t>
            </a:r>
            <a:endParaRPr lang="en-AU" dirty="0"/>
          </a:p>
        </p:txBody>
      </p:sp>
      <p:sp>
        <p:nvSpPr>
          <p:cNvPr id="3" name="Content Placeholder 2"/>
          <p:cNvSpPr>
            <a:spLocks noGrp="1"/>
          </p:cNvSpPr>
          <p:nvPr>
            <p:ph idx="1"/>
          </p:nvPr>
        </p:nvSpPr>
        <p:spPr/>
        <p:txBody>
          <a:bodyPr>
            <a:normAutofit fontScale="85000" lnSpcReduction="10000"/>
          </a:bodyPr>
          <a:lstStyle/>
          <a:p>
            <a:pPr>
              <a:spcAft>
                <a:spcPts val="400"/>
              </a:spcAft>
            </a:pPr>
            <a:r>
              <a:rPr lang="en-AU" dirty="0" smtClean="0">
                <a:effectLst/>
                <a:latin typeface="Times New Roman"/>
                <a:ea typeface="Times"/>
              </a:rPr>
              <a:t>Business organisations can be classified in a number of different ways. The key classifications include:</a:t>
            </a:r>
          </a:p>
          <a:p>
            <a:pPr lvl="0">
              <a:buFont typeface="+mj-lt"/>
              <a:buAutoNum type="arabicPeriod"/>
            </a:pPr>
            <a:r>
              <a:rPr lang="en-AU" b="1" i="1" dirty="0" smtClean="0">
                <a:effectLst/>
                <a:latin typeface="Times New Roman"/>
                <a:ea typeface="Times"/>
              </a:rPr>
              <a:t>Size</a:t>
            </a:r>
            <a:r>
              <a:rPr lang="en-AU" dirty="0" smtClean="0">
                <a:effectLst/>
                <a:latin typeface="Times New Roman"/>
                <a:ea typeface="Times"/>
              </a:rPr>
              <a:t>:  often in terms of the number of people the business employs.</a:t>
            </a:r>
          </a:p>
          <a:p>
            <a:pPr lvl="0">
              <a:buFont typeface="+mj-lt"/>
              <a:buAutoNum type="arabicPeriod"/>
            </a:pPr>
            <a:r>
              <a:rPr lang="en-AU" b="1" i="1" dirty="0" smtClean="0">
                <a:effectLst/>
                <a:latin typeface="Times New Roman"/>
                <a:ea typeface="Times"/>
              </a:rPr>
              <a:t>Work Type</a:t>
            </a:r>
            <a:r>
              <a:rPr lang="en-AU" i="1" dirty="0" smtClean="0">
                <a:effectLst/>
                <a:latin typeface="Times New Roman"/>
                <a:ea typeface="Times"/>
              </a:rPr>
              <a:t>:</a:t>
            </a:r>
            <a:r>
              <a:rPr lang="en-AU" dirty="0" smtClean="0">
                <a:effectLst/>
                <a:latin typeface="Times New Roman"/>
                <a:ea typeface="Times"/>
              </a:rPr>
              <a:t>  primary, secondary, tertiary, quaternary and quinary.</a:t>
            </a:r>
          </a:p>
          <a:p>
            <a:pPr lvl="0">
              <a:buFont typeface="+mj-lt"/>
              <a:buAutoNum type="arabicPeriod"/>
            </a:pPr>
            <a:r>
              <a:rPr lang="en-AU" b="1" i="1" dirty="0" smtClean="0">
                <a:effectLst/>
                <a:latin typeface="Times New Roman"/>
                <a:ea typeface="Times"/>
              </a:rPr>
              <a:t>Industry Sector</a:t>
            </a:r>
            <a:r>
              <a:rPr lang="en-AU" i="1" dirty="0" smtClean="0">
                <a:effectLst/>
                <a:latin typeface="Times New Roman"/>
                <a:ea typeface="Times"/>
              </a:rPr>
              <a:t>:</a:t>
            </a:r>
            <a:r>
              <a:rPr lang="en-AU" dirty="0" smtClean="0">
                <a:effectLst/>
                <a:latin typeface="Times New Roman"/>
                <a:ea typeface="Times"/>
              </a:rPr>
              <a:t>  mining, manufacturing, agricultural, construction, financial.</a:t>
            </a:r>
          </a:p>
          <a:p>
            <a:pPr lvl="0">
              <a:buFont typeface="+mj-lt"/>
              <a:buAutoNum type="arabicPeriod"/>
            </a:pPr>
            <a:r>
              <a:rPr lang="en-AU" b="1" i="1" dirty="0" smtClean="0">
                <a:effectLst/>
                <a:latin typeface="Times New Roman"/>
                <a:ea typeface="Times"/>
              </a:rPr>
              <a:t>Legal Structure </a:t>
            </a:r>
            <a:r>
              <a:rPr lang="en-AU" i="1" dirty="0" smtClean="0">
                <a:effectLst/>
                <a:latin typeface="Times New Roman"/>
                <a:ea typeface="Times"/>
              </a:rPr>
              <a:t>(Business Ownership):</a:t>
            </a:r>
            <a:r>
              <a:rPr lang="en-AU" dirty="0" smtClean="0">
                <a:effectLst/>
                <a:latin typeface="Times New Roman"/>
                <a:ea typeface="Times"/>
              </a:rPr>
              <a:t>  sole trader, partnership, company.</a:t>
            </a:r>
          </a:p>
          <a:p>
            <a:endParaRPr lang="en-AU" dirty="0"/>
          </a:p>
        </p:txBody>
      </p:sp>
    </p:spTree>
    <p:extLst>
      <p:ext uri="{BB962C8B-B14F-4D97-AF65-F5344CB8AC3E}">
        <p14:creationId xmlns:p14="http://schemas.microsoft.com/office/powerpoint/2010/main" xmlns="" val="3102648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spcBef>
                <a:spcPts val="600"/>
              </a:spcBef>
              <a:spcAft>
                <a:spcPts val="6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1" dirty="0" smtClean="0">
                <a:effectLst/>
                <a:latin typeface="Times New Roman"/>
                <a:ea typeface="Times New Roman"/>
              </a:rPr>
              <a:t>SIZE OF BUSINESS ENTERPRISES</a:t>
            </a:r>
            <a:r>
              <a:rPr lang="en-AU" b="1" dirty="0" smtClean="0">
                <a:effectLst/>
                <a:latin typeface="Times New Roman"/>
                <a:ea typeface="Times New Roman"/>
              </a:rPr>
              <a:t/>
            </a:r>
            <a:br>
              <a:rPr lang="en-AU" b="1" dirty="0" smtClean="0">
                <a:effectLst/>
                <a:latin typeface="Times New Roman"/>
                <a:ea typeface="Times New Roman"/>
              </a:rPr>
            </a:br>
            <a:endParaRPr lang="en-AU" dirty="0"/>
          </a:p>
        </p:txBody>
      </p:sp>
      <p:sp>
        <p:nvSpPr>
          <p:cNvPr id="5" name="Subtitle 4"/>
          <p:cNvSpPr>
            <a:spLocks noGrp="1"/>
          </p:cNvSpPr>
          <p:nvPr>
            <p:ph type="subTitle" idx="1"/>
          </p:nvPr>
        </p:nvSpPr>
        <p:spPr/>
        <p:txBody>
          <a:bodyPr/>
          <a:lstStyle/>
          <a:p>
            <a:endParaRPr lang="en-AU"/>
          </a:p>
        </p:txBody>
      </p:sp>
    </p:spTree>
    <p:extLst>
      <p:ext uri="{BB962C8B-B14F-4D97-AF65-F5344CB8AC3E}">
        <p14:creationId xmlns:p14="http://schemas.microsoft.com/office/powerpoint/2010/main" xmlns="" val="1732546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Small Business Enterprises</a:t>
            </a:r>
            <a:endParaRPr lang="en-AU" dirty="0"/>
          </a:p>
        </p:txBody>
      </p:sp>
      <p:sp>
        <p:nvSpPr>
          <p:cNvPr id="3" name="Content Placeholder 2"/>
          <p:cNvSpPr>
            <a:spLocks noGrp="1"/>
          </p:cNvSpPr>
          <p:nvPr>
            <p:ph idx="1"/>
          </p:nvPr>
        </p:nvSpPr>
        <p:spPr/>
        <p:txBody>
          <a:bodyPr>
            <a:normAutofit fontScale="77500" lnSpcReduction="20000"/>
          </a:bodyPr>
          <a:lstStyle/>
          <a:p>
            <a:pPr lvl="0"/>
            <a:r>
              <a:rPr lang="en-AU" dirty="0"/>
              <a:t>Usually sole trader and partnerships.</a:t>
            </a:r>
          </a:p>
          <a:p>
            <a:pPr lvl="0"/>
            <a:r>
              <a:rPr lang="en-AU" dirty="0"/>
              <a:t>Common in the following areas: farming, retailing and building, professions such as medicine, dentistry, law and accounting.</a:t>
            </a:r>
          </a:p>
          <a:p>
            <a:pPr lvl="0"/>
            <a:r>
              <a:rPr lang="en-AU" dirty="0"/>
              <a:t>Non-manufacturing firms such as retail outlets, which employ less than 20 employees.</a:t>
            </a:r>
          </a:p>
          <a:p>
            <a:pPr lvl="0"/>
            <a:r>
              <a:rPr lang="en-AU" dirty="0"/>
              <a:t>Manufacturing firms - less than 100 employees.</a:t>
            </a:r>
          </a:p>
          <a:p>
            <a:pPr lvl="0"/>
            <a:r>
              <a:rPr lang="en-AU" dirty="0"/>
              <a:t>Independently owned and managed.</a:t>
            </a:r>
          </a:p>
          <a:p>
            <a:pPr lvl="0"/>
            <a:r>
              <a:rPr lang="en-AU" dirty="0"/>
              <a:t>Small share of the market</a:t>
            </a:r>
          </a:p>
          <a:p>
            <a:pPr lvl="0"/>
            <a:r>
              <a:rPr lang="en-AU" dirty="0"/>
              <a:t>Financed by the owner.</a:t>
            </a:r>
          </a:p>
          <a:p>
            <a:pPr lvl="0"/>
            <a:r>
              <a:rPr lang="en-AU" dirty="0"/>
              <a:t>About 96% of businesses in Australia are small, and employ about half of the workforce.</a:t>
            </a:r>
          </a:p>
          <a:p>
            <a:endParaRPr lang="en-AU" dirty="0"/>
          </a:p>
        </p:txBody>
      </p:sp>
    </p:spTree>
    <p:extLst>
      <p:ext uri="{BB962C8B-B14F-4D97-AF65-F5344CB8AC3E}">
        <p14:creationId xmlns:p14="http://schemas.microsoft.com/office/powerpoint/2010/main" xmlns="" val="1319042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Medium Business Enterprises</a:t>
            </a:r>
            <a:endParaRPr lang="en-AU" dirty="0"/>
          </a:p>
        </p:txBody>
      </p:sp>
      <p:sp>
        <p:nvSpPr>
          <p:cNvPr id="3" name="Content Placeholder 2"/>
          <p:cNvSpPr>
            <a:spLocks noGrp="1"/>
          </p:cNvSpPr>
          <p:nvPr>
            <p:ph idx="1"/>
          </p:nvPr>
        </p:nvSpPr>
        <p:spPr/>
        <p:txBody>
          <a:bodyPr/>
          <a:lstStyle/>
          <a:p>
            <a:pPr lvl="0"/>
            <a:r>
              <a:rPr lang="en-AU" dirty="0"/>
              <a:t>Usually public companies.</a:t>
            </a:r>
          </a:p>
          <a:p>
            <a:pPr lvl="0"/>
            <a:r>
              <a:rPr lang="en-AU" dirty="0"/>
              <a:t>One with 20 to 200 employees.</a:t>
            </a:r>
          </a:p>
          <a:p>
            <a:pPr lvl="0"/>
            <a:r>
              <a:rPr lang="en-AU" dirty="0"/>
              <a:t>Mainly in personal services and manufacturing.</a:t>
            </a:r>
          </a:p>
          <a:p>
            <a:endParaRPr lang="en-AU" dirty="0"/>
          </a:p>
        </p:txBody>
      </p:sp>
    </p:spTree>
    <p:extLst>
      <p:ext uri="{BB962C8B-B14F-4D97-AF65-F5344CB8AC3E}">
        <p14:creationId xmlns:p14="http://schemas.microsoft.com/office/powerpoint/2010/main" xmlns="" val="2266290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Large Business Enterprises</a:t>
            </a:r>
            <a:endParaRPr lang="en-AU" dirty="0"/>
          </a:p>
        </p:txBody>
      </p:sp>
      <p:sp>
        <p:nvSpPr>
          <p:cNvPr id="3" name="Content Placeholder 2"/>
          <p:cNvSpPr>
            <a:spLocks noGrp="1"/>
          </p:cNvSpPr>
          <p:nvPr>
            <p:ph idx="1"/>
          </p:nvPr>
        </p:nvSpPr>
        <p:spPr/>
        <p:txBody>
          <a:bodyPr>
            <a:normAutofit fontScale="85000" lnSpcReduction="10000"/>
          </a:bodyPr>
          <a:lstStyle/>
          <a:p>
            <a:pPr lvl="0"/>
            <a:r>
              <a:rPr lang="en-AU" dirty="0"/>
              <a:t>Often public companies.</a:t>
            </a:r>
          </a:p>
          <a:p>
            <a:pPr lvl="0"/>
            <a:r>
              <a:rPr lang="en-AU" dirty="0"/>
              <a:t>One that employs more than 200 people.</a:t>
            </a:r>
          </a:p>
          <a:p>
            <a:pPr lvl="0"/>
            <a:r>
              <a:rPr lang="en-AU" dirty="0"/>
              <a:t>Found in the public sector, </a:t>
            </a:r>
            <a:r>
              <a:rPr lang="en-AU" dirty="0" err="1"/>
              <a:t>eg</a:t>
            </a:r>
            <a:r>
              <a:rPr lang="en-AU" dirty="0"/>
              <a:t> Telstra</a:t>
            </a:r>
          </a:p>
          <a:p>
            <a:pPr lvl="0"/>
            <a:r>
              <a:rPr lang="en-AU" dirty="0"/>
              <a:t>In the private sector - two largest private enterprise companies are Coles-Myer and BHP.</a:t>
            </a:r>
          </a:p>
          <a:p>
            <a:pPr lvl="0"/>
            <a:r>
              <a:rPr lang="en-AU" b="1" dirty="0"/>
              <a:t>‘Big Business’</a:t>
            </a:r>
            <a:r>
              <a:rPr lang="en-AU" dirty="0"/>
              <a:t> – that small number of companies that employ the other half of the workforce. </a:t>
            </a:r>
          </a:p>
          <a:p>
            <a:pPr lvl="0"/>
            <a:r>
              <a:rPr lang="en-AU" b="1" dirty="0"/>
              <a:t>Multinationals</a:t>
            </a:r>
            <a:r>
              <a:rPr lang="en-AU" dirty="0"/>
              <a:t> – based here, but operating overseas. </a:t>
            </a:r>
          </a:p>
          <a:p>
            <a:pPr lvl="0"/>
            <a:r>
              <a:rPr lang="en-AU" b="1" dirty="0"/>
              <a:t>Transnationals</a:t>
            </a:r>
            <a:r>
              <a:rPr lang="en-AU" dirty="0"/>
              <a:t> – internationally based and owned.</a:t>
            </a:r>
          </a:p>
        </p:txBody>
      </p:sp>
    </p:spTree>
    <p:extLst>
      <p:ext uri="{BB962C8B-B14F-4D97-AF65-F5344CB8AC3E}">
        <p14:creationId xmlns:p14="http://schemas.microsoft.com/office/powerpoint/2010/main" xmlns="" val="1490640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a:t>WORK TYPE</a:t>
            </a:r>
            <a:r>
              <a:rPr lang="en-AU" dirty="0"/>
              <a:t/>
            </a:r>
            <a:br>
              <a:rPr lang="en-AU" dirty="0"/>
            </a:br>
            <a:endParaRPr lang="en-AU" dirty="0"/>
          </a:p>
        </p:txBody>
      </p:sp>
      <p:sp>
        <p:nvSpPr>
          <p:cNvPr id="5" name="Subtitle 4"/>
          <p:cNvSpPr>
            <a:spLocks noGrp="1"/>
          </p:cNvSpPr>
          <p:nvPr>
            <p:ph type="subTitle" idx="1"/>
          </p:nvPr>
        </p:nvSpPr>
        <p:spPr/>
        <p:txBody>
          <a:bodyPr/>
          <a:lstStyle/>
          <a:p>
            <a:endParaRPr lang="en-AU"/>
          </a:p>
        </p:txBody>
      </p:sp>
    </p:spTree>
    <p:extLst>
      <p:ext uri="{BB962C8B-B14F-4D97-AF65-F5344CB8AC3E}">
        <p14:creationId xmlns:p14="http://schemas.microsoft.com/office/powerpoint/2010/main" xmlns="" val="696203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Primary Sector</a:t>
            </a:r>
            <a:endParaRPr lang="en-AU" b="1" dirty="0"/>
          </a:p>
        </p:txBody>
      </p:sp>
      <p:sp>
        <p:nvSpPr>
          <p:cNvPr id="3" name="Content Placeholder 2"/>
          <p:cNvSpPr>
            <a:spLocks noGrp="1"/>
          </p:cNvSpPr>
          <p:nvPr>
            <p:ph idx="1"/>
          </p:nvPr>
        </p:nvSpPr>
        <p:spPr/>
        <p:txBody>
          <a:bodyPr>
            <a:normAutofit fontScale="92500" lnSpcReduction="10000"/>
          </a:bodyPr>
          <a:lstStyle/>
          <a:p>
            <a:r>
              <a:rPr lang="en-AU" dirty="0" smtClean="0"/>
              <a:t>Provides the raw materials on which other economic activity depends </a:t>
            </a:r>
          </a:p>
          <a:p>
            <a:r>
              <a:rPr lang="en-AU" dirty="0" smtClean="0"/>
              <a:t>Involves the exploitation of raw materials (coal mining, drilling for oil), the growth of food and textile crops, forestry, fishing and quarrying. Some of these resources are renewable, some are non-renewable</a:t>
            </a:r>
          </a:p>
          <a:p>
            <a:r>
              <a:rPr lang="en-AU" dirty="0" smtClean="0"/>
              <a:t>Involves low value added industries - has an environmental consequence, particular during resource exhaustion</a:t>
            </a:r>
          </a:p>
          <a:p>
            <a:endParaRPr lang="en-AU" dirty="0"/>
          </a:p>
        </p:txBody>
      </p:sp>
    </p:spTree>
    <p:extLst>
      <p:ext uri="{BB962C8B-B14F-4D97-AF65-F5344CB8AC3E}">
        <p14:creationId xmlns:p14="http://schemas.microsoft.com/office/powerpoint/2010/main" xmlns="" val="2535955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Secondary Sector</a:t>
            </a:r>
            <a:endParaRPr lang="en-AU" dirty="0"/>
          </a:p>
        </p:txBody>
      </p:sp>
      <p:sp>
        <p:nvSpPr>
          <p:cNvPr id="3" name="Content Placeholder 2"/>
          <p:cNvSpPr>
            <a:spLocks noGrp="1"/>
          </p:cNvSpPr>
          <p:nvPr>
            <p:ph idx="1"/>
          </p:nvPr>
        </p:nvSpPr>
        <p:spPr/>
        <p:txBody>
          <a:bodyPr>
            <a:normAutofit fontScale="92500" lnSpcReduction="20000"/>
          </a:bodyPr>
          <a:lstStyle/>
          <a:p>
            <a:r>
              <a:rPr lang="en-US" dirty="0"/>
              <a:t>Manufacturing - "Manufacturing has always been a necessary human activity ever since the first fashioning of a plough or spear from the branch of a tree" - Adam Smith.</a:t>
            </a:r>
            <a:endParaRPr lang="en-AU" dirty="0"/>
          </a:p>
          <a:p>
            <a:r>
              <a:rPr lang="en-US" dirty="0"/>
              <a:t>Adds more value by processing or both processing and combining raw materials.</a:t>
            </a:r>
            <a:endParaRPr lang="en-AU" dirty="0"/>
          </a:p>
          <a:p>
            <a:r>
              <a:rPr lang="en-US" dirty="0"/>
              <a:t>Capital or basic industries produce equipment for other industries.</a:t>
            </a:r>
            <a:endParaRPr lang="en-AU" dirty="0"/>
          </a:p>
          <a:p>
            <a:r>
              <a:rPr lang="en-US" dirty="0"/>
              <a:t>Assembly industries ('screw-driver industries')</a:t>
            </a:r>
            <a:endParaRPr lang="en-AU" dirty="0"/>
          </a:p>
          <a:p>
            <a:r>
              <a:rPr lang="en-US" dirty="0"/>
              <a:t>Consumer industries produce goods for direct sale to consumers.</a:t>
            </a:r>
            <a:endParaRPr lang="en-AU" dirty="0"/>
          </a:p>
          <a:p>
            <a:endParaRPr lang="en-AU" dirty="0"/>
          </a:p>
        </p:txBody>
      </p:sp>
    </p:spTree>
    <p:extLst>
      <p:ext uri="{BB962C8B-B14F-4D97-AF65-F5344CB8AC3E}">
        <p14:creationId xmlns:p14="http://schemas.microsoft.com/office/powerpoint/2010/main" xmlns="" val="33075602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ypes of Business&amp;quot;&quot;/&gt;&lt;property id=&quot;20307&quot; value=&quot;256&quot;/&gt;&lt;/object&gt;&lt;object type=&quot;3&quot; unique_id=&quot;10005&quot;&gt;&lt;property id=&quot;20148&quot; value=&quot;5&quot;/&gt;&lt;property id=&quot;20300&quot; value=&quot;Slide 2 - &amp;quot;BUSINESS  CLASSIFICATIONS&amp;quot;&quot;/&gt;&lt;property id=&quot;20307&quot; value=&quot;257&quot;/&gt;&lt;/object&gt;&lt;object type=&quot;3&quot; unique_id=&quot;10006&quot;&gt;&lt;property id=&quot;20148&quot; value=&quot;5&quot;/&gt;&lt;property id=&quot;20300&quot; value=&quot;Slide 3 - &amp;quot;SIZE OF BUSINESS ENTERPRISES&amp;#x0D;&amp;#x0A;&amp;quot;&quot;/&gt;&lt;property id=&quot;20307&quot; value=&quot;258&quot;/&gt;&lt;/object&gt;&lt;object type=&quot;3&quot; unique_id=&quot;10007&quot;&gt;&lt;property id=&quot;20148&quot; value=&quot;5&quot;/&gt;&lt;property id=&quot;20300&quot; value=&quot;Slide 4 - &amp;quot;&amp;amp;#x09;Small Business Enterprises&amp;quot;&quot;/&gt;&lt;property id=&quot;20307&quot; value=&quot;259&quot;/&gt;&lt;/object&gt;&lt;object type=&quot;3&quot; unique_id=&quot;10008&quot;&gt;&lt;property id=&quot;20148&quot; value=&quot;5&quot;/&gt;&lt;property id=&quot;20300&quot; value=&quot;Slide 5 - &amp;quot;&amp;amp;#x09;Medium Business Enterprises&amp;quot;&quot;/&gt;&lt;property id=&quot;20307&quot; value=&quot;260&quot;/&gt;&lt;/object&gt;&lt;object type=&quot;3&quot; unique_id=&quot;10009&quot;&gt;&lt;property id=&quot;20148&quot; value=&quot;5&quot;/&gt;&lt;property id=&quot;20300&quot; value=&quot;Slide 6 - &amp;quot;&amp;amp;#x09;Large Business Enterprises&amp;quot;&quot;/&gt;&lt;property id=&quot;20307&quot; value=&quot;261&quot;/&gt;&lt;/object&gt;&lt;object type=&quot;3&quot; unique_id=&quot;10010&quot;&gt;&lt;property id=&quot;20148&quot; value=&quot;5&quot;/&gt;&lt;property id=&quot;20300&quot; value=&quot;Slide 7 - &amp;quot;WORK TYPE&amp;#x0D;&amp;#x0A;&amp;quot;&quot;/&gt;&lt;property id=&quot;20307&quot; value=&quot;262&quot;/&gt;&lt;/object&gt;&lt;object type=&quot;3&quot; unique_id=&quot;10011&quot;&gt;&lt;property id=&quot;20148&quot; value=&quot;5&quot;/&gt;&lt;property id=&quot;20300&quot; value=&quot;Slide 8 - &amp;quot;Primary Sector&amp;quot;&quot;/&gt;&lt;property id=&quot;20307&quot; value=&quot;263&quot;/&gt;&lt;/object&gt;&lt;object type=&quot;3&quot; unique_id=&quot;10012&quot;&gt;&lt;property id=&quot;20148&quot; value=&quot;5&quot;/&gt;&lt;property id=&quot;20300&quot; value=&quot;Slide 9 - &amp;quot;Secondary Sector&amp;quot;&quot;/&gt;&lt;property id=&quot;20307&quot; value=&quot;264&quot;/&gt;&lt;/object&gt;&lt;object type=&quot;3&quot; unique_id=&quot;10013&quot;&gt;&lt;property id=&quot;20148&quot; value=&quot;5&quot;/&gt;&lt;property id=&quot;20300&quot; value=&quot;Slide 10 - &amp;quot;Tertiary Sector&amp;quot;&quot;/&gt;&lt;property id=&quot;20307&quot; value=&quot;265&quot;/&gt;&lt;/object&gt;&lt;object type=&quot;3&quot; unique_id=&quot;10014&quot;&gt;&lt;property id=&quot;20148&quot; value=&quot;5&quot;/&gt;&lt;property id=&quot;20300&quot; value=&quot;Slide 11 - &amp;quot;Quaternary Sector&amp;quot;&quot;/&gt;&lt;property id=&quot;20307&quot; value=&quot;266&quot;/&gt;&lt;/object&gt;&lt;object type=&quot;3&quot; unique_id=&quot;10015&quot;&gt;&lt;property id=&quot;20148&quot; value=&quot;5&quot;/&gt;&lt;property id=&quot;20300&quot; value=&quot;Slide 12 - &amp;quot;Quinary Sector&amp;quot;&quot;/&gt;&lt;property id=&quot;20307&quot; value=&quot;267&quot;/&gt;&lt;/object&gt;&lt;object type=&quot;3&quot; unique_id=&quot;10016&quot;&gt;&lt;property id=&quot;20148&quot; value=&quot;5&quot;/&gt;&lt;property id=&quot;20300&quot; value=&quot;Slide 13 - &amp;quot;SUMMARY OF  BUSINESS  ENTERPRISES  IN  AUSTRALIA&amp;quot;&quot;/&gt;&lt;property id=&quot;20307&quot; value=&quot;268&quot;/&gt;&lt;/object&gt;&lt;object type=&quot;3&quot; unique_id=&quot;10017&quot;&gt;&lt;property id=&quot;20148&quot; value=&quot;5&quot;/&gt;&lt;property id=&quot;20300&quot; value=&quot;Slide 14&quot;/&gt;&lt;property id=&quot;20307&quot; value=&quot;269&quot;/&gt;&lt;/object&gt;&lt;object type=&quot;3&quot; unique_id=&quot;10018&quot;&gt;&lt;property id=&quot;20148&quot; value=&quot;5&quot;/&gt;&lt;property id=&quot;20300&quot; value=&quot;Slide 15&quot;/&gt;&lt;property id=&quot;20307&quot; value=&quot;270&quot;/&gt;&lt;/object&gt;&lt;object type=&quot;3&quot; unique_id=&quot;10019&quot;&gt;&lt;property id=&quot;20148&quot; value=&quot;5&quot;/&gt;&lt;property id=&quot;20300&quot; value=&quot;Slide 16 - &amp;quot;Question!&amp;quot;&quot;/&gt;&lt;property id=&quot;20307&quot; value=&quot;271&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699</Words>
  <Application>Microsoft Office PowerPoint</Application>
  <PresentationFormat>On-screen Show (4:3)</PresentationFormat>
  <Paragraphs>76</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MSPhotoEd.3</vt:lpstr>
      <vt:lpstr>Types of Business</vt:lpstr>
      <vt:lpstr>BUSINESS  CLASSIFICATIONS</vt:lpstr>
      <vt:lpstr>SIZE OF BUSINESS ENTERPRISES </vt:lpstr>
      <vt:lpstr> Small Business Enterprises</vt:lpstr>
      <vt:lpstr> Medium Business Enterprises</vt:lpstr>
      <vt:lpstr> Large Business Enterprises</vt:lpstr>
      <vt:lpstr>WORK TYPE </vt:lpstr>
      <vt:lpstr>Primary Sector</vt:lpstr>
      <vt:lpstr>Secondary Sector</vt:lpstr>
      <vt:lpstr>Tertiary Sector</vt:lpstr>
      <vt:lpstr>Quaternary Sector</vt:lpstr>
      <vt:lpstr>Quinary Sector</vt:lpstr>
      <vt:lpstr>SUMMARY OF  BUSINESS  ENTERPRISES  IN  AUSTRALIA</vt:lpstr>
      <vt:lpstr>Slide 14</vt:lpstr>
      <vt:lpstr>Slide 15</vt:lpstr>
      <vt:lpstr>Slide 16</vt:lpstr>
      <vt:lpstr>Question!</vt:lpstr>
    </vt:vector>
  </TitlesOfParts>
  <Company>NSW, Department of Education and Training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Business</dc:title>
  <dc:creator>Hammond, Kelly</dc:creator>
  <cp:lastModifiedBy>Kelly</cp:lastModifiedBy>
  <cp:revision>5</cp:revision>
  <dcterms:created xsi:type="dcterms:W3CDTF">2015-01-22T02:48:28Z</dcterms:created>
  <dcterms:modified xsi:type="dcterms:W3CDTF">2015-02-22T08:11:13Z</dcterms:modified>
</cp:coreProperties>
</file>