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BC70-549D-4237-B16B-542DBFF82AFC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EA8-BCF8-4E3B-886F-FDE39D65EF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845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BC70-549D-4237-B16B-542DBFF82AFC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EA8-BCF8-4E3B-886F-FDE39D65EF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307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BC70-549D-4237-B16B-542DBFF82AFC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EA8-BCF8-4E3B-886F-FDE39D65EF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61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BC70-549D-4237-B16B-542DBFF82AFC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EA8-BCF8-4E3B-886F-FDE39D65EF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966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BC70-549D-4237-B16B-542DBFF82AFC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EA8-BCF8-4E3B-886F-FDE39D65EF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939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BC70-549D-4237-B16B-542DBFF82AFC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EA8-BCF8-4E3B-886F-FDE39D65EF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819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BC70-549D-4237-B16B-542DBFF82AFC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EA8-BCF8-4E3B-886F-FDE39D65EF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813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BC70-549D-4237-B16B-542DBFF82AFC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EA8-BCF8-4E3B-886F-FDE39D65EF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886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BC70-549D-4237-B16B-542DBFF82AFC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EA8-BCF8-4E3B-886F-FDE39D65EF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937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BC70-549D-4237-B16B-542DBFF82AFC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EA8-BCF8-4E3B-886F-FDE39D65EF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126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BC70-549D-4237-B16B-542DBFF82AFC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EA8-BCF8-4E3B-886F-FDE39D65EF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28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5BC70-549D-4237-B16B-542DBFF82AFC}" type="datetimeFigureOut">
              <a:rPr lang="en-AU" smtClean="0"/>
              <a:t>17/06/2014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37EA8-BCF8-4E3B-886F-FDE39D65EF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096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293751"/>
            <a:ext cx="7772400" cy="2331690"/>
          </a:xfrm>
        </p:spPr>
        <p:txBody>
          <a:bodyPr>
            <a:noAutofit/>
          </a:bodyPr>
          <a:lstStyle/>
          <a:p>
            <a:r>
              <a:rPr lang="en-AU" sz="4800" dirty="0" err="1" smtClean="0">
                <a:latin typeface="Blackoak Std" pitchFamily="82" charset="0"/>
              </a:rPr>
              <a:t>Yolngu</a:t>
            </a:r>
            <a:r>
              <a:rPr lang="en-AU" sz="4800" dirty="0" smtClean="0">
                <a:latin typeface="Blackoak Std" pitchFamily="82" charset="0"/>
              </a:rPr>
              <a:t> Boy</a:t>
            </a:r>
            <a:endParaRPr lang="en-AU" sz="4800" dirty="0">
              <a:latin typeface="Blackoak Std" pitchFamily="82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25441"/>
            <a:ext cx="3824436" cy="3232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10013"/>
            <a:ext cx="3867670" cy="2353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313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We see </a:t>
            </a:r>
            <a:r>
              <a:rPr lang="en-AU" dirty="0" err="1" smtClean="0"/>
              <a:t>Lorrpu</a:t>
            </a:r>
            <a:r>
              <a:rPr lang="en-AU" dirty="0" smtClean="0"/>
              <a:t> and </a:t>
            </a:r>
            <a:r>
              <a:rPr lang="en-AU" dirty="0" err="1" smtClean="0"/>
              <a:t>Milika</a:t>
            </a:r>
            <a:r>
              <a:rPr lang="en-AU" dirty="0" smtClean="0"/>
              <a:t> participating in the ceremony marking their transition to adulthood.</a:t>
            </a:r>
            <a:endParaRPr lang="en-A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237" y="2780928"/>
            <a:ext cx="2411511" cy="3370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148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476" y="4934619"/>
            <a:ext cx="3408524" cy="1923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Personal Rite of Passage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The boys also make a personal rite of passage.</a:t>
            </a:r>
          </a:p>
          <a:p>
            <a:endParaRPr lang="en-AU" dirty="0" smtClean="0"/>
          </a:p>
          <a:p>
            <a:r>
              <a:rPr lang="en-AU" dirty="0" smtClean="0"/>
              <a:t>They undertake the journey from </a:t>
            </a:r>
            <a:r>
              <a:rPr lang="en-AU" dirty="0" err="1" smtClean="0"/>
              <a:t>Arnham</a:t>
            </a:r>
            <a:r>
              <a:rPr lang="en-AU" dirty="0" smtClean="0"/>
              <a:t> Land to Darwin.</a:t>
            </a:r>
          </a:p>
          <a:p>
            <a:endParaRPr lang="en-AU" dirty="0" smtClean="0"/>
          </a:p>
          <a:p>
            <a:r>
              <a:rPr lang="en-AU" dirty="0" smtClean="0"/>
              <a:t>They learn that sometimes the values that are important to them conflict </a:t>
            </a:r>
          </a:p>
          <a:p>
            <a:pPr marL="0" indent="0">
              <a:buNone/>
            </a:pPr>
            <a:r>
              <a:rPr lang="en-AU" dirty="0" smtClean="0"/>
              <a:t>    with each other, and that </a:t>
            </a:r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 sacrifices must be made.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426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/>
          <a:lstStyle/>
          <a:p>
            <a:r>
              <a:rPr lang="en-AU" dirty="0" smtClean="0"/>
              <a:t>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How does the movie demonstrate the idea that our choices lead to our growth?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What celebrations and rituals do the boys participate in that mark a transition in their development?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How does the film demonstrate the inevitability of leaving childhood behind?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What does it mean for you to move from childhood to adulthood?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dirty="0"/>
              <a:t>What evidence would you use to show that the three boys have been influenced by western culture?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dirty="0"/>
              <a:t>What evidence would you use to show they have been influenced by </a:t>
            </a:r>
            <a:r>
              <a:rPr lang="en-AU" dirty="0" err="1"/>
              <a:t>Yolngu</a:t>
            </a:r>
            <a:r>
              <a:rPr lang="en-AU" dirty="0"/>
              <a:t> culture</a:t>
            </a:r>
            <a:r>
              <a:rPr lang="en-AU" dirty="0" smtClean="0"/>
              <a:t>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728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</a:t>
            </a:r>
            <a:r>
              <a:rPr lang="en-AU" dirty="0" err="1"/>
              <a:t>Yolngu</a:t>
            </a:r>
            <a:r>
              <a:rPr lang="en-AU" dirty="0"/>
              <a:t> refers to the traditional custodians of what is called north-eastern </a:t>
            </a:r>
            <a:r>
              <a:rPr lang="en-AU" dirty="0" err="1"/>
              <a:t>Arnham</a:t>
            </a:r>
            <a:r>
              <a:rPr lang="en-AU" dirty="0"/>
              <a:t> Land in the Northern Territory. 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With </a:t>
            </a:r>
            <a:r>
              <a:rPr lang="en-AU" dirty="0"/>
              <a:t>a culture that can claim more than 40 000 years of continuous evolution, the </a:t>
            </a:r>
            <a:r>
              <a:rPr lang="en-AU" dirty="0" err="1"/>
              <a:t>Yolngu</a:t>
            </a:r>
            <a:r>
              <a:rPr lang="en-AU" dirty="0"/>
              <a:t> have only had regular contact with Europeans since 1935.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396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lnSpcReduction="10000"/>
          </a:bodyPr>
          <a:lstStyle/>
          <a:p>
            <a:r>
              <a:rPr lang="en-AU" dirty="0"/>
              <a:t>In the film ‘</a:t>
            </a:r>
            <a:r>
              <a:rPr lang="en-AU" dirty="0" err="1"/>
              <a:t>Yolngu</a:t>
            </a:r>
            <a:r>
              <a:rPr lang="en-AU" dirty="0"/>
              <a:t> Boy’ the split of socialisation factors and identity is captured beautifully in the 3 boys: </a:t>
            </a:r>
            <a:r>
              <a:rPr lang="en-AU" dirty="0" err="1"/>
              <a:t>Lorrpu</a:t>
            </a:r>
            <a:r>
              <a:rPr lang="en-AU" dirty="0"/>
              <a:t>, </a:t>
            </a:r>
            <a:r>
              <a:rPr lang="en-AU" dirty="0" err="1"/>
              <a:t>Botj</a:t>
            </a:r>
            <a:r>
              <a:rPr lang="en-AU" dirty="0"/>
              <a:t> and </a:t>
            </a:r>
            <a:r>
              <a:rPr lang="en-AU" dirty="0" err="1"/>
              <a:t>Milika</a:t>
            </a:r>
            <a:r>
              <a:rPr lang="en-AU" dirty="0"/>
              <a:t>. 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They </a:t>
            </a:r>
            <a:r>
              <a:rPr lang="en-AU" dirty="0"/>
              <a:t>are interested in football, girls and music, while also facing the choice of whether to proceed with traditional initiation into the laws and knowledge of the </a:t>
            </a:r>
            <a:r>
              <a:rPr lang="en-AU" dirty="0" err="1"/>
              <a:t>Yolngu</a:t>
            </a:r>
            <a:r>
              <a:rPr lang="en-AU" dirty="0"/>
              <a:t>. 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These </a:t>
            </a:r>
            <a:r>
              <a:rPr lang="en-AU" dirty="0"/>
              <a:t>internal tensions will be recognised by many adolescents struggling with their own developing sense of identity.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743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821636">
            <a:off x="-551078" y="2111412"/>
            <a:ext cx="9806697" cy="1470025"/>
          </a:xfrm>
        </p:spPr>
        <p:txBody>
          <a:bodyPr>
            <a:noAutofit/>
          </a:bodyPr>
          <a:lstStyle/>
          <a:p>
            <a:r>
              <a:rPr lang="en-AU" sz="5400" dirty="0" smtClean="0">
                <a:latin typeface="Blackoak Std" pitchFamily="82" charset="0"/>
              </a:rPr>
              <a:t>Characters</a:t>
            </a:r>
            <a:endParaRPr lang="en-AU" sz="5400" dirty="0">
              <a:latin typeface="Blackoak Std" pitchFamily="8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085184"/>
            <a:ext cx="1910302" cy="1278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392" y="4581128"/>
            <a:ext cx="2448908" cy="1624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1873548" cy="2800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616" y="2147329"/>
            <a:ext cx="1542083" cy="1844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31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Lorrpu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Believes strongly in the traditional ways of life.</a:t>
            </a:r>
          </a:p>
          <a:p>
            <a:r>
              <a:rPr lang="en-AU" dirty="0" smtClean="0"/>
              <a:t>Looks forward to the ceremony that will mark him as a man.</a:t>
            </a:r>
          </a:p>
          <a:p>
            <a:r>
              <a:rPr lang="en-AU" dirty="0" smtClean="0"/>
              <a:t>Troubled by his friend </a:t>
            </a:r>
            <a:r>
              <a:rPr lang="en-AU" dirty="0" err="1" smtClean="0"/>
              <a:t>Botji’s</a:t>
            </a:r>
            <a:r>
              <a:rPr lang="en-AU" dirty="0" smtClean="0"/>
              <a:t> abandonment of tradition.</a:t>
            </a:r>
          </a:p>
          <a:p>
            <a:r>
              <a:rPr lang="en-AU" dirty="0" smtClean="0"/>
              <a:t>Believes in the bond of friendship.</a:t>
            </a:r>
          </a:p>
          <a:p>
            <a:r>
              <a:rPr lang="en-AU" dirty="0" smtClean="0"/>
              <a:t>When he dreams he dreams of the boys as younger children following tribal traditions and operating as a harmonious unit.</a:t>
            </a:r>
            <a:endParaRPr lang="en-A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60648"/>
            <a:ext cx="1914889" cy="1436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36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Milika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22352"/>
            <a:ext cx="8229600" cy="4525963"/>
          </a:xfrm>
        </p:spPr>
        <p:txBody>
          <a:bodyPr/>
          <a:lstStyle/>
          <a:p>
            <a:r>
              <a:rPr lang="en-AU" dirty="0" smtClean="0"/>
              <a:t>Not very interested in </a:t>
            </a:r>
            <a:r>
              <a:rPr lang="en-AU" dirty="0" err="1" smtClean="0"/>
              <a:t>Yolngu</a:t>
            </a:r>
            <a:r>
              <a:rPr lang="en-AU" dirty="0" smtClean="0"/>
              <a:t> traditional life.</a:t>
            </a:r>
          </a:p>
          <a:p>
            <a:r>
              <a:rPr lang="en-AU" dirty="0" smtClean="0"/>
              <a:t>Dreams of being a professional football player.</a:t>
            </a:r>
          </a:p>
          <a:p>
            <a:r>
              <a:rPr lang="en-AU" dirty="0" smtClean="0"/>
              <a:t>Lost respect of </a:t>
            </a:r>
            <a:r>
              <a:rPr lang="en-AU" dirty="0" err="1" smtClean="0"/>
              <a:t>Botji</a:t>
            </a:r>
            <a:r>
              <a:rPr lang="en-AU" dirty="0" smtClean="0"/>
              <a:t> since </a:t>
            </a:r>
            <a:r>
              <a:rPr lang="en-AU" dirty="0" err="1" smtClean="0"/>
              <a:t>Botji</a:t>
            </a:r>
            <a:r>
              <a:rPr lang="en-AU" dirty="0" smtClean="0"/>
              <a:t> has stopped behaving responsibly.</a:t>
            </a:r>
          </a:p>
          <a:p>
            <a:r>
              <a:rPr lang="en-AU" dirty="0" smtClean="0"/>
              <a:t>Still shares a strong bond of friendship with </a:t>
            </a:r>
            <a:r>
              <a:rPr lang="en-AU" dirty="0" err="1" smtClean="0"/>
              <a:t>Lorrpu</a:t>
            </a:r>
            <a:r>
              <a:rPr lang="en-AU" dirty="0" smtClean="0"/>
              <a:t>.</a:t>
            </a:r>
            <a:endParaRPr lang="en-A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672" y="116632"/>
            <a:ext cx="2226924" cy="1670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08220"/>
            <a:ext cx="8229600" cy="1143000"/>
          </a:xfrm>
        </p:spPr>
        <p:txBody>
          <a:bodyPr/>
          <a:lstStyle/>
          <a:p>
            <a:r>
              <a:rPr lang="en-AU" b="1" dirty="0" err="1" smtClean="0"/>
              <a:t>Botji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Caught in the conflict between 2 worlds – traditional and white man’s.</a:t>
            </a:r>
          </a:p>
          <a:p>
            <a:r>
              <a:rPr lang="en-AU" dirty="0" smtClean="0"/>
              <a:t>Addicted to sniffing petrol and has fallen into a destructive lifestyle.</a:t>
            </a:r>
          </a:p>
          <a:p>
            <a:r>
              <a:rPr lang="en-AU" dirty="0" smtClean="0"/>
              <a:t>Once a strong leader of the boys, he now feels like an outsider.</a:t>
            </a:r>
          </a:p>
          <a:p>
            <a:r>
              <a:rPr lang="en-AU" dirty="0" smtClean="0"/>
              <a:t>The community thinks he will become a drunk like his father and does not consider him ready for ‘ceremony’.</a:t>
            </a:r>
          </a:p>
          <a:p>
            <a:r>
              <a:rPr lang="en-AU" dirty="0" smtClean="0"/>
              <a:t>On the boy’s journey, </a:t>
            </a:r>
            <a:r>
              <a:rPr lang="en-AU" dirty="0" err="1" smtClean="0"/>
              <a:t>Botji</a:t>
            </a:r>
            <a:r>
              <a:rPr lang="en-AU" dirty="0" smtClean="0"/>
              <a:t> discovers the person he used to be.</a:t>
            </a:r>
            <a:endParaRPr lang="en-A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034902" cy="152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69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Rites of Passage in </a:t>
            </a:r>
            <a:r>
              <a:rPr lang="en-AU" b="1" dirty="0" err="1" smtClean="0"/>
              <a:t>Yolngu</a:t>
            </a:r>
            <a:r>
              <a:rPr lang="en-AU" b="1" dirty="0" smtClean="0"/>
              <a:t> Boy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Story follows the growth of the three boys as they move from childhood to adulthood.</a:t>
            </a:r>
          </a:p>
          <a:p>
            <a:endParaRPr lang="en-AU" dirty="0" smtClean="0"/>
          </a:p>
          <a:p>
            <a:r>
              <a:rPr lang="en-AU" dirty="0" smtClean="0"/>
              <a:t>Shows the process is not always easy.</a:t>
            </a:r>
          </a:p>
          <a:p>
            <a:endParaRPr lang="en-AU" dirty="0" smtClean="0"/>
          </a:p>
          <a:p>
            <a:r>
              <a:rPr lang="en-AU" dirty="0" smtClean="0"/>
              <a:t>The film begins and ends with the boys participating in ceremonial rites of passage.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392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Beginning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 </a:t>
            </a:r>
            <a:r>
              <a:rPr lang="en-AU" dirty="0" err="1" smtClean="0"/>
              <a:t>Lorrpu’s</a:t>
            </a:r>
            <a:r>
              <a:rPr lang="en-AU" dirty="0" smtClean="0"/>
              <a:t> dream we see the initiation of the boys into the tribe.</a:t>
            </a:r>
            <a:endParaRPr lang="en-A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212976"/>
            <a:ext cx="3871178" cy="2545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42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Yolngu Boy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 - &amp;quot;Characters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Lorrpu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Milika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Botji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Rites of Passage in Yolngu Boy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Beginning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End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Personal Rite of Passage&amp;quot;&quot;/&gt;&lt;property id=&quot;20307&quot; value=&quot;266&quot;/&gt;&lt;/object&gt;&lt;object type=&quot;3&quot; unique_id=&quot;10015&quot;&gt;&lt;property id=&quot;20148&quot; value=&quot;5&quot;/&gt;&lt;property id=&quot;20300&quot; value=&quot;Slide 12 - &amp;quot;Questions&amp;quot;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516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Yolngu Boy</vt:lpstr>
      <vt:lpstr>PowerPoint Presentation</vt:lpstr>
      <vt:lpstr>PowerPoint Presentation</vt:lpstr>
      <vt:lpstr>Characters</vt:lpstr>
      <vt:lpstr>Lorrpu</vt:lpstr>
      <vt:lpstr>Milika</vt:lpstr>
      <vt:lpstr>Botji</vt:lpstr>
      <vt:lpstr>Rites of Passage in Yolngu Boy</vt:lpstr>
      <vt:lpstr>Beginning</vt:lpstr>
      <vt:lpstr>End</vt:lpstr>
      <vt:lpstr>Personal Rite of Passage</vt:lpstr>
      <vt:lpstr>Questions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Yolngu Boy</dc:title>
  <dc:creator>Hammond, Kelly</dc:creator>
  <cp:lastModifiedBy>Hammond, Kelly</cp:lastModifiedBy>
  <cp:revision>4</cp:revision>
  <dcterms:created xsi:type="dcterms:W3CDTF">2014-06-17T02:52:49Z</dcterms:created>
  <dcterms:modified xsi:type="dcterms:W3CDTF">2014-06-17T03:32:55Z</dcterms:modified>
</cp:coreProperties>
</file>