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5" r:id="rId2"/>
    <p:sldId id="256" r:id="rId3"/>
    <p:sldId id="257" r:id="rId4"/>
    <p:sldId id="259" r:id="rId5"/>
    <p:sldId id="286" r:id="rId6"/>
    <p:sldId id="258" r:id="rId7"/>
    <p:sldId id="260" r:id="rId8"/>
    <p:sldId id="261" r:id="rId9"/>
    <p:sldId id="287" r:id="rId10"/>
    <p:sldId id="262" r:id="rId11"/>
    <p:sldId id="263" r:id="rId12"/>
    <p:sldId id="264" r:id="rId13"/>
    <p:sldId id="265" r:id="rId14"/>
    <p:sldId id="266" r:id="rId15"/>
    <p:sldId id="267" r:id="rId16"/>
    <p:sldId id="268" r:id="rId17"/>
    <p:sldId id="269" r:id="rId18"/>
    <p:sldId id="282" r:id="rId19"/>
    <p:sldId id="271" r:id="rId20"/>
    <p:sldId id="283" r:id="rId21"/>
    <p:sldId id="272" r:id="rId22"/>
    <p:sldId id="273" r:id="rId23"/>
    <p:sldId id="270" r:id="rId24"/>
    <p:sldId id="274" r:id="rId25"/>
    <p:sldId id="276" r:id="rId26"/>
    <p:sldId id="275" r:id="rId27"/>
    <p:sldId id="278" r:id="rId28"/>
    <p:sldId id="279" r:id="rId29"/>
    <p:sldId id="280" r:id="rId30"/>
    <p:sldId id="281" r:id="rId31"/>
    <p:sldId id="284" r:id="rId32"/>
  </p:sldIdLst>
  <p:sldSz cx="9144000" cy="6858000" type="screen4x3"/>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8" autoAdjust="0"/>
    <p:restoredTop sz="94660"/>
  </p:normalViewPr>
  <p:slideViewPr>
    <p:cSldViewPr snapToGrid="0" snapToObjects="1">
      <p:cViewPr>
        <p:scale>
          <a:sx n="75" d="100"/>
          <a:sy n="75" d="100"/>
        </p:scale>
        <p:origin x="-1008"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AU"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637DB4F-3B69-1A4B-84DB-CA526CD8643B}" type="datetimeFigureOut">
              <a:rPr lang="en-US" smtClean="0"/>
              <a:pPr/>
              <a:t>10/30/2014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3400B1-42FA-9543-817A-999C4F0B97A8}"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400B1-42FA-9543-817A-999C4F0B97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AU"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400B1-42FA-9543-817A-999C4F0B97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400B1-42FA-9543-817A-999C4F0B97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AU"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400B1-42FA-9543-817A-999C4F0B97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5" name="Date Placeholder 4"/>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400B1-42FA-9543-817A-999C4F0B97A8}"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400B1-42FA-9543-817A-999C4F0B97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400B1-42FA-9543-817A-999C4F0B97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400B1-42FA-9543-817A-999C4F0B97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7" name="Slide Number Placeholder 6"/>
          <p:cNvSpPr>
            <a:spLocks noGrp="1"/>
          </p:cNvSpPr>
          <p:nvPr>
            <p:ph type="sldNum" sz="quarter" idx="12"/>
          </p:nvPr>
        </p:nvSpPr>
        <p:spPr/>
        <p:txBody>
          <a:bodyPr/>
          <a:lstStyle/>
          <a:p>
            <a:fld id="{B13400B1-42FA-9543-817A-999C4F0B97A8}"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AU"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AU"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637DB4F-3B69-1A4B-84DB-CA526CD8643B}" type="datetimeFigureOut">
              <a:rPr lang="en-US" smtClean="0"/>
              <a:pPr/>
              <a:t>10/30/2014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13400B1-42FA-9543-817A-999C4F0B97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637DB4F-3B69-1A4B-84DB-CA526CD8643B}" type="datetimeFigureOut">
              <a:rPr lang="en-US" smtClean="0"/>
              <a:pPr/>
              <a:t>10/30/2014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3400B1-42FA-9543-817A-999C4F0B97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usaid.gov.a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usaid.gov.a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usaid.gov.au/search/default.cf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members.acfid.asn.au/directory.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un.org/millenniumgoals/"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usaid.gov.au/hottopics/topic.cfm?Id=9562_2054_7529_7688_486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edcross.org.au/NZEQ2011.htm" TargetMode="External"/><Relationship Id="rId2" Type="http://schemas.openxmlformats.org/officeDocument/2006/relationships/hyperlink" Target="http://www.news.com.au/world/quake-aftershock-hits-christchurch/story-e6frfkyi-1226009960218"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usaid.gov.a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XrYsQHK-_y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2800" dirty="0"/>
              <a:t>Focus Area 5A4 Australia in Its Regional and Global Contexts </a:t>
            </a:r>
          </a:p>
        </p:txBody>
      </p:sp>
      <p:sp>
        <p:nvSpPr>
          <p:cNvPr id="5" name="Subtitle 4"/>
          <p:cNvSpPr>
            <a:spLocks noGrp="1"/>
          </p:cNvSpPr>
          <p:nvPr>
            <p:ph type="subTitle" idx="1"/>
          </p:nvPr>
        </p:nvSpPr>
        <p:spPr/>
        <p:txBody>
          <a:bodyPr/>
          <a:lstStyle/>
          <a:p>
            <a:r>
              <a:rPr lang="en-US" dirty="0" smtClean="0"/>
              <a:t>AID</a:t>
            </a:r>
            <a:endParaRPr lang="en-US" dirty="0"/>
          </a:p>
        </p:txBody>
      </p:sp>
    </p:spTree>
    <p:extLst>
      <p:ext uri="{BB962C8B-B14F-4D97-AF65-F5344CB8AC3E}">
        <p14:creationId xmlns:p14="http://schemas.microsoft.com/office/powerpoint/2010/main" val="2242236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4171244" cy="1227667"/>
          </a:xfrm>
        </p:spPr>
        <p:txBody>
          <a:bodyPr>
            <a:normAutofit/>
          </a:bodyPr>
          <a:lstStyle/>
          <a:p>
            <a:r>
              <a:rPr lang="en-US" sz="3200" dirty="0" smtClean="0"/>
              <a:t>Funding Australia’s Aid Program</a:t>
            </a:r>
            <a:endParaRPr lang="en-US" sz="3200" dirty="0"/>
          </a:p>
        </p:txBody>
      </p:sp>
      <p:sp>
        <p:nvSpPr>
          <p:cNvPr id="3" name="Content Placeholder 2"/>
          <p:cNvSpPr>
            <a:spLocks noGrp="1"/>
          </p:cNvSpPr>
          <p:nvPr>
            <p:ph idx="1"/>
          </p:nvPr>
        </p:nvSpPr>
        <p:spPr>
          <a:xfrm>
            <a:off x="457200" y="2836334"/>
            <a:ext cx="8229600" cy="4021666"/>
          </a:xfrm>
        </p:spPr>
        <p:txBody>
          <a:bodyPr>
            <a:normAutofit fontScale="92500" lnSpcReduction="20000"/>
          </a:bodyPr>
          <a:lstStyle/>
          <a:p>
            <a:endParaRPr lang="en-US" sz="2400" dirty="0" smtClean="0"/>
          </a:p>
          <a:p>
            <a:endParaRPr lang="en-US" sz="2400" dirty="0" smtClean="0"/>
          </a:p>
          <a:p>
            <a:endParaRPr lang="en-US" sz="2400" dirty="0" smtClean="0"/>
          </a:p>
          <a:p>
            <a:r>
              <a:rPr lang="en-US" sz="2857" dirty="0" smtClean="0"/>
              <a:t>The Australian Government funds its aid program with revenue raised by taxes levied on Australian citizens. Australians contribute an average of $2.40 per capita on average each week. </a:t>
            </a:r>
          </a:p>
          <a:p>
            <a:r>
              <a:rPr lang="en-US" sz="2857" dirty="0" smtClean="0"/>
              <a:t>Australia’s government aid is managed by AusAID (the Australian Agency for International Development)</a:t>
            </a:r>
            <a:endParaRPr lang="en-US" sz="2857" dirty="0"/>
          </a:p>
        </p:txBody>
      </p:sp>
      <p:pic>
        <p:nvPicPr>
          <p:cNvPr id="4" name="Picture 3" descr="bettergovernance3ausaid.jpg"/>
          <p:cNvPicPr>
            <a:picLocks noChangeAspect="1"/>
          </p:cNvPicPr>
          <p:nvPr/>
        </p:nvPicPr>
        <p:blipFill>
          <a:blip r:embed="rId2"/>
          <a:stretch>
            <a:fillRect/>
          </a:stretch>
        </p:blipFill>
        <p:spPr>
          <a:xfrm>
            <a:off x="4334932" y="423332"/>
            <a:ext cx="4351867" cy="3432763"/>
          </a:xfrm>
          <a:prstGeom prst="rect">
            <a:avLst/>
          </a:prstGeom>
        </p:spPr>
      </p:pic>
      <p:pic>
        <p:nvPicPr>
          <p:cNvPr id="5" name="Picture 4" descr="ausaid.jpg"/>
          <p:cNvPicPr>
            <a:picLocks noChangeAspect="1"/>
          </p:cNvPicPr>
          <p:nvPr/>
        </p:nvPicPr>
        <p:blipFill>
          <a:blip r:embed="rId3"/>
          <a:stretch>
            <a:fillRect/>
          </a:stretch>
        </p:blipFill>
        <p:spPr>
          <a:xfrm>
            <a:off x="1214828" y="1477213"/>
            <a:ext cx="2325011" cy="20846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678369"/>
          </a:xfrm>
        </p:spPr>
        <p:txBody>
          <a:bodyPr>
            <a:normAutofit/>
          </a:bodyPr>
          <a:lstStyle/>
          <a:p>
            <a:r>
              <a:rPr lang="en-US" sz="2400" dirty="0" smtClean="0"/>
              <a:t>Recipients of Australian Aid</a:t>
            </a:r>
            <a:endParaRPr lang="en-US" sz="2400" dirty="0"/>
          </a:p>
        </p:txBody>
      </p:sp>
      <p:sp>
        <p:nvSpPr>
          <p:cNvPr id="3" name="Content Placeholder 2"/>
          <p:cNvSpPr>
            <a:spLocks noGrp="1"/>
          </p:cNvSpPr>
          <p:nvPr>
            <p:ph idx="1"/>
          </p:nvPr>
        </p:nvSpPr>
        <p:spPr>
          <a:xfrm>
            <a:off x="1043492" y="1286933"/>
            <a:ext cx="6777317" cy="4545697"/>
          </a:xfrm>
        </p:spPr>
        <p:txBody>
          <a:bodyPr>
            <a:normAutofit fontScale="92500" lnSpcReduction="20000"/>
          </a:bodyPr>
          <a:lstStyle/>
          <a:p>
            <a:r>
              <a:rPr lang="en-US" sz="2000" dirty="0" smtClean="0"/>
              <a:t>Australia’s main focus of aid is through bilateral aid programs within the Asia-Pacific region.</a:t>
            </a:r>
          </a:p>
          <a:p>
            <a:pPr>
              <a:buNone/>
            </a:pPr>
            <a:endParaRPr lang="en-US" sz="2000" dirty="0" smtClean="0"/>
          </a:p>
          <a:p>
            <a:r>
              <a:rPr lang="en-US" sz="2000" dirty="0" smtClean="0"/>
              <a:t>AU$650 million is given as contributions to organisations like the Asian Development Fund and the World Bank.</a:t>
            </a:r>
          </a:p>
          <a:p>
            <a:pPr>
              <a:buNone/>
            </a:pPr>
            <a:endParaRPr lang="en-US" sz="2000" dirty="0" smtClean="0"/>
          </a:p>
          <a:p>
            <a:r>
              <a:rPr lang="en-US" sz="2000" dirty="0" smtClean="0"/>
              <a:t>Other contributions are made to United </a:t>
            </a:r>
          </a:p>
          <a:p>
            <a:pPr>
              <a:buNone/>
            </a:pPr>
            <a:r>
              <a:rPr lang="en-US" sz="2000" dirty="0" smtClean="0"/>
              <a:t>      Nations development organisations and </a:t>
            </a:r>
          </a:p>
          <a:p>
            <a:pPr>
              <a:buNone/>
            </a:pPr>
            <a:r>
              <a:rPr lang="en-US" sz="2000" dirty="0" smtClean="0"/>
              <a:t>      the World Health Organisation (WHO).</a:t>
            </a:r>
          </a:p>
          <a:p>
            <a:pPr>
              <a:buNone/>
            </a:pPr>
            <a:endParaRPr lang="en-US" sz="2000" dirty="0" smtClean="0"/>
          </a:p>
          <a:p>
            <a:r>
              <a:rPr lang="en-US" sz="2000" dirty="0" smtClean="0"/>
              <a:t>Extra humanitarian aid is provided to </a:t>
            </a:r>
          </a:p>
          <a:p>
            <a:pPr>
              <a:buNone/>
            </a:pPr>
            <a:r>
              <a:rPr lang="en-US" sz="2000" dirty="0" smtClean="0"/>
              <a:t>      developing countries that experience </a:t>
            </a:r>
          </a:p>
          <a:p>
            <a:pPr>
              <a:buNone/>
            </a:pPr>
            <a:r>
              <a:rPr lang="en-US" sz="2000" dirty="0" smtClean="0"/>
              <a:t>      unforeseen emergencies like Kenya &amp;</a:t>
            </a:r>
          </a:p>
          <a:p>
            <a:pPr>
              <a:buNone/>
            </a:pPr>
            <a:r>
              <a:rPr lang="en-US" sz="2000" dirty="0"/>
              <a:t> </a:t>
            </a:r>
            <a:r>
              <a:rPr lang="en-US" sz="2000" dirty="0" smtClean="0"/>
              <a:t>     the Horn of Africa</a:t>
            </a:r>
            <a:endParaRPr lang="en-US" sz="2000" dirty="0"/>
          </a:p>
        </p:txBody>
      </p:sp>
      <p:pic>
        <p:nvPicPr>
          <p:cNvPr id="4" name="Picture 3" descr="aid 3.png"/>
          <p:cNvPicPr>
            <a:picLocks noChangeAspect="1"/>
          </p:cNvPicPr>
          <p:nvPr/>
        </p:nvPicPr>
        <p:blipFill>
          <a:blip r:embed="rId2"/>
          <a:stretch>
            <a:fillRect/>
          </a:stretch>
        </p:blipFill>
        <p:spPr>
          <a:xfrm>
            <a:off x="6096000" y="4136285"/>
            <a:ext cx="2590800" cy="23999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023" y="333398"/>
            <a:ext cx="7024744" cy="530202"/>
          </a:xfrm>
        </p:spPr>
        <p:txBody>
          <a:bodyPr>
            <a:normAutofit/>
          </a:bodyPr>
          <a:lstStyle/>
          <a:p>
            <a:r>
              <a:rPr lang="en-US" sz="2400" dirty="0" smtClean="0"/>
              <a:t>(a) How Is Australian Aid Spent?</a:t>
            </a:r>
            <a:endParaRPr lang="en-US" sz="2400" dirty="0"/>
          </a:p>
        </p:txBody>
      </p:sp>
      <p:sp>
        <p:nvSpPr>
          <p:cNvPr id="3" name="Content Placeholder 2"/>
          <p:cNvSpPr>
            <a:spLocks noGrp="1"/>
          </p:cNvSpPr>
          <p:nvPr>
            <p:ph idx="1"/>
          </p:nvPr>
        </p:nvSpPr>
        <p:spPr>
          <a:xfrm>
            <a:off x="457200" y="1168400"/>
            <a:ext cx="8229600" cy="5689600"/>
          </a:xfrm>
        </p:spPr>
        <p:txBody>
          <a:bodyPr>
            <a:normAutofit/>
          </a:bodyPr>
          <a:lstStyle/>
          <a:p>
            <a:r>
              <a:rPr lang="en-US" sz="2000" dirty="0" smtClean="0"/>
              <a:t>AusAID contracts aid work to companies and NGOs like World Vision who deliver aid projects and train local people to continue them.</a:t>
            </a:r>
          </a:p>
          <a:p>
            <a:pPr>
              <a:buNone/>
            </a:pPr>
            <a:endParaRPr lang="en-US" sz="2000" dirty="0" smtClean="0"/>
          </a:p>
          <a:p>
            <a:r>
              <a:rPr lang="en-US" sz="2000" dirty="0" smtClean="0"/>
              <a:t>AusAID works with governments of developing countries to improve their economy and services including health, education, sewage and prisons. Projects have been set up to help rural and agricultural communities become more productive and self sufficient.</a:t>
            </a:r>
          </a:p>
          <a:p>
            <a:pPr>
              <a:buNone/>
            </a:pPr>
            <a:endParaRPr lang="en-US" sz="2000" dirty="0" smtClean="0"/>
          </a:p>
          <a:p>
            <a:pPr algn="ctr">
              <a:buNone/>
            </a:pPr>
            <a:r>
              <a:rPr lang="en-US" sz="2000" dirty="0" smtClean="0">
                <a:solidFill>
                  <a:srgbClr val="FF6600"/>
                </a:solidFill>
              </a:rPr>
              <a:t>Internet Activity Go to AusAID website (</a:t>
            </a:r>
            <a:r>
              <a:rPr lang="en-US" sz="2000" dirty="0" smtClean="0">
                <a:solidFill>
                  <a:srgbClr val="FF6600"/>
                </a:solidFill>
                <a:hlinkClick r:id="rId2"/>
              </a:rPr>
              <a:t>www.ausaid.gov.au</a:t>
            </a:r>
            <a:r>
              <a:rPr lang="en-US" sz="2000" dirty="0" smtClean="0">
                <a:solidFill>
                  <a:srgbClr val="FF6600"/>
                </a:solidFill>
              </a:rPr>
              <a:t>). Go to tab Australia’s Aid Program.</a:t>
            </a:r>
          </a:p>
          <a:p>
            <a:pPr algn="ctr">
              <a:buNone/>
            </a:pPr>
            <a:r>
              <a:rPr lang="en-US" sz="2000" dirty="0" smtClean="0">
                <a:solidFill>
                  <a:srgbClr val="FF6600"/>
                </a:solidFill>
              </a:rPr>
              <a:t>Find out the methods used to deliver aid.</a:t>
            </a:r>
          </a:p>
          <a:p>
            <a:endParaRPr lang="en-US" dirty="0"/>
          </a:p>
        </p:txBody>
      </p:sp>
      <p:pic>
        <p:nvPicPr>
          <p:cNvPr id="4" name="Picture 3" descr="ausaid.jpg"/>
          <p:cNvPicPr>
            <a:picLocks noChangeAspect="1"/>
          </p:cNvPicPr>
          <p:nvPr/>
        </p:nvPicPr>
        <p:blipFill>
          <a:blip r:embed="rId3"/>
          <a:stretch>
            <a:fillRect/>
          </a:stretch>
        </p:blipFill>
        <p:spPr>
          <a:xfrm>
            <a:off x="3527195" y="5791201"/>
            <a:ext cx="5159605" cy="8953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Activity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 to AusAID website (</a:t>
            </a:r>
            <a:r>
              <a:rPr lang="en-US" dirty="0" smtClean="0">
                <a:hlinkClick r:id="rId2"/>
              </a:rPr>
              <a:t>www.ausaid.gov.au</a:t>
            </a:r>
            <a:r>
              <a:rPr lang="en-US" dirty="0" smtClean="0"/>
              <a:t>)</a:t>
            </a:r>
          </a:p>
          <a:p>
            <a:pPr lvl="1"/>
            <a:r>
              <a:rPr lang="en-US" dirty="0" smtClean="0"/>
              <a:t>Go to countries tab</a:t>
            </a:r>
          </a:p>
          <a:p>
            <a:pPr lvl="1"/>
            <a:r>
              <a:rPr lang="en-US" dirty="0" smtClean="0"/>
              <a:t>Select a country</a:t>
            </a:r>
          </a:p>
          <a:p>
            <a:pPr lvl="1"/>
            <a:r>
              <a:rPr lang="en-US" dirty="0" smtClean="0"/>
              <a:t>Using comic life show </a:t>
            </a:r>
          </a:p>
          <a:p>
            <a:pPr lvl="1">
              <a:buNone/>
            </a:pPr>
            <a:r>
              <a:rPr lang="en-US" dirty="0" smtClean="0"/>
              <a:t>    where the country is </a:t>
            </a:r>
          </a:p>
          <a:p>
            <a:pPr lvl="1">
              <a:buNone/>
            </a:pPr>
            <a:r>
              <a:rPr lang="en-US" dirty="0" smtClean="0"/>
              <a:t>    located and outline three</a:t>
            </a:r>
          </a:p>
          <a:p>
            <a:pPr lvl="1">
              <a:buNone/>
            </a:pPr>
            <a:r>
              <a:rPr lang="en-US" dirty="0" smtClean="0"/>
              <a:t>    specific projects or aims</a:t>
            </a:r>
          </a:p>
          <a:p>
            <a:pPr lvl="1">
              <a:buNone/>
            </a:pPr>
            <a:r>
              <a:rPr lang="en-US" dirty="0" smtClean="0"/>
              <a:t>    that are undertaken by </a:t>
            </a:r>
          </a:p>
          <a:p>
            <a:pPr lvl="1">
              <a:buNone/>
            </a:pPr>
            <a:r>
              <a:rPr lang="en-US" dirty="0" smtClean="0"/>
              <a:t>    AusAID in that country. </a:t>
            </a:r>
          </a:p>
          <a:p>
            <a:pPr lvl="1">
              <a:buNone/>
            </a:pPr>
            <a:r>
              <a:rPr lang="en-US" dirty="0" smtClean="0"/>
              <a:t>    Include an image of each</a:t>
            </a:r>
          </a:p>
          <a:p>
            <a:pPr lvl="1">
              <a:buNone/>
            </a:pPr>
            <a:r>
              <a:rPr lang="en-US" dirty="0" smtClean="0"/>
              <a:t>    project.</a:t>
            </a:r>
          </a:p>
        </p:txBody>
      </p:sp>
      <p:pic>
        <p:nvPicPr>
          <p:cNvPr id="4" name="Picture 3" descr="576-6.jpg"/>
          <p:cNvPicPr>
            <a:picLocks noChangeAspect="1"/>
          </p:cNvPicPr>
          <p:nvPr/>
        </p:nvPicPr>
        <p:blipFill>
          <a:blip r:embed="rId3"/>
          <a:stretch>
            <a:fillRect/>
          </a:stretch>
        </p:blipFill>
        <p:spPr>
          <a:xfrm>
            <a:off x="5875345" y="3522133"/>
            <a:ext cx="2814101" cy="29294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41392"/>
            <a:ext cx="7024744" cy="597936"/>
          </a:xfrm>
        </p:spPr>
        <p:txBody>
          <a:bodyPr>
            <a:normAutofit fontScale="90000"/>
          </a:bodyPr>
          <a:lstStyle/>
          <a:p>
            <a:r>
              <a:rPr lang="en-US" sz="2400" dirty="0" smtClean="0"/>
              <a:t>(a) International Trade Treaties and Agreements</a:t>
            </a:r>
            <a:endParaRPr lang="en-US" sz="2400" dirty="0"/>
          </a:p>
        </p:txBody>
      </p:sp>
      <p:sp>
        <p:nvSpPr>
          <p:cNvPr id="3" name="Content Placeholder 2"/>
          <p:cNvSpPr>
            <a:spLocks noGrp="1"/>
          </p:cNvSpPr>
          <p:nvPr>
            <p:ph idx="1"/>
          </p:nvPr>
        </p:nvSpPr>
        <p:spPr>
          <a:xfrm>
            <a:off x="1043492" y="1286934"/>
            <a:ext cx="6777317" cy="4545696"/>
          </a:xfrm>
        </p:spPr>
        <p:txBody>
          <a:bodyPr>
            <a:normAutofit fontScale="85000" lnSpcReduction="20000"/>
          </a:bodyPr>
          <a:lstStyle/>
          <a:p>
            <a:r>
              <a:rPr lang="en-US" sz="2065" dirty="0" smtClean="0"/>
              <a:t>A treaty is an agreement between countries that is bound by international law.</a:t>
            </a:r>
          </a:p>
          <a:p>
            <a:pPr>
              <a:buNone/>
            </a:pPr>
            <a:endParaRPr lang="en-US" sz="2065" dirty="0" smtClean="0"/>
          </a:p>
          <a:p>
            <a:r>
              <a:rPr lang="en-US" sz="2065" dirty="0" smtClean="0"/>
              <a:t>It is also known as a convention, protocol or covenant.</a:t>
            </a:r>
          </a:p>
          <a:p>
            <a:pPr>
              <a:buNone/>
            </a:pPr>
            <a:endParaRPr lang="en-US" sz="2065" dirty="0" smtClean="0"/>
          </a:p>
          <a:p>
            <a:r>
              <a:rPr lang="en-US" sz="2065" dirty="0" smtClean="0"/>
              <a:t>It contains a series of articles that state the terms of the treaty.</a:t>
            </a:r>
          </a:p>
          <a:p>
            <a:pPr>
              <a:buNone/>
            </a:pPr>
            <a:endParaRPr lang="en-US" sz="2065" dirty="0" smtClean="0"/>
          </a:p>
          <a:p>
            <a:r>
              <a:rPr lang="en-US" sz="2065" dirty="0" smtClean="0"/>
              <a:t>When a country signs a treaty and legislates to make the treaty obligations part of its law it is called ratifying a treaty.</a:t>
            </a:r>
          </a:p>
          <a:p>
            <a:pPr>
              <a:buNone/>
            </a:pPr>
            <a:endParaRPr lang="en-US" sz="2065" dirty="0" smtClean="0"/>
          </a:p>
          <a:p>
            <a:r>
              <a:rPr lang="en-US" sz="1730" dirty="0" smtClean="0">
                <a:solidFill>
                  <a:srgbClr val="3366FF"/>
                </a:solidFill>
              </a:rPr>
              <a:t>Answer the following questions</a:t>
            </a:r>
          </a:p>
          <a:p>
            <a:pPr lvl="1"/>
            <a:r>
              <a:rPr lang="en-US" sz="1730" dirty="0" smtClean="0">
                <a:solidFill>
                  <a:srgbClr val="3366FF"/>
                </a:solidFill>
              </a:rPr>
              <a:t>What is a treaty?</a:t>
            </a:r>
          </a:p>
          <a:p>
            <a:pPr lvl="1"/>
            <a:r>
              <a:rPr lang="en-US" sz="1730" dirty="0" smtClean="0">
                <a:solidFill>
                  <a:srgbClr val="3366FF"/>
                </a:solidFill>
              </a:rPr>
              <a:t>What are treaties also known as?</a:t>
            </a:r>
          </a:p>
          <a:p>
            <a:pPr lvl="1"/>
            <a:r>
              <a:rPr lang="en-US" sz="1730" dirty="0" smtClean="0">
                <a:solidFill>
                  <a:srgbClr val="3366FF"/>
                </a:solidFill>
              </a:rPr>
              <a:t>What are the article in a treaty?</a:t>
            </a:r>
          </a:p>
          <a:p>
            <a:pPr lvl="1"/>
            <a:r>
              <a:rPr lang="en-US" sz="1730" dirty="0" smtClean="0">
                <a:solidFill>
                  <a:srgbClr val="3366FF"/>
                </a:solidFill>
              </a:rPr>
              <a:t>If a country ratifies a treaty what is it doing?</a:t>
            </a:r>
          </a:p>
          <a:p>
            <a:pPr lvl="1"/>
            <a:endParaRPr lang="en-US" dirty="0"/>
          </a:p>
        </p:txBody>
      </p:sp>
      <p:pic>
        <p:nvPicPr>
          <p:cNvPr id="4" name="Picture 3" descr="bg-vid-why-a-treaty.jpg"/>
          <p:cNvPicPr>
            <a:picLocks noChangeAspect="1"/>
          </p:cNvPicPr>
          <p:nvPr/>
        </p:nvPicPr>
        <p:blipFill>
          <a:blip r:embed="rId2"/>
          <a:stretch>
            <a:fillRect/>
          </a:stretch>
        </p:blipFill>
        <p:spPr>
          <a:xfrm>
            <a:off x="5599189" y="4555066"/>
            <a:ext cx="3002943" cy="194733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46661"/>
            <a:ext cx="7024744" cy="462469"/>
          </a:xfrm>
        </p:spPr>
        <p:txBody>
          <a:bodyPr>
            <a:normAutofit fontScale="90000"/>
          </a:bodyPr>
          <a:lstStyle/>
          <a:p>
            <a:r>
              <a:rPr lang="en-US" sz="2400" dirty="0" smtClean="0"/>
              <a:t/>
            </a:r>
            <a:br>
              <a:rPr lang="en-US" sz="2400" dirty="0" smtClean="0"/>
            </a:br>
            <a:r>
              <a:rPr lang="en-US" sz="2400" dirty="0" smtClean="0"/>
              <a:t>(a) Treaties That Australia Has Ratified</a:t>
            </a:r>
            <a:endParaRPr lang="en-US" sz="2400" dirty="0"/>
          </a:p>
        </p:txBody>
      </p:sp>
      <p:pic>
        <p:nvPicPr>
          <p:cNvPr id="4" name="Content Placeholder 3" descr="treaty.png"/>
          <p:cNvPicPr>
            <a:picLocks noGrp="1" noChangeAspect="1"/>
          </p:cNvPicPr>
          <p:nvPr>
            <p:ph idx="1"/>
          </p:nvPr>
        </p:nvPicPr>
        <p:blipFill rotWithShape="1">
          <a:blip r:embed="rId2"/>
          <a:srcRect t="3897" b="2926"/>
          <a:stretch/>
        </p:blipFill>
        <p:spPr>
          <a:xfrm>
            <a:off x="677333" y="1202268"/>
            <a:ext cx="8009467" cy="1625600"/>
          </a:xfrm>
        </p:spPr>
      </p:pic>
      <p:sp>
        <p:nvSpPr>
          <p:cNvPr id="5" name="TextBox 4"/>
          <p:cNvSpPr txBox="1"/>
          <p:nvPr/>
        </p:nvSpPr>
        <p:spPr>
          <a:xfrm>
            <a:off x="778933" y="3454400"/>
            <a:ext cx="7289301" cy="2308324"/>
          </a:xfrm>
          <a:prstGeom prst="rect">
            <a:avLst/>
          </a:prstGeom>
          <a:noFill/>
        </p:spPr>
        <p:txBody>
          <a:bodyPr wrap="square" rtlCol="0">
            <a:spAutoFit/>
          </a:bodyPr>
          <a:lstStyle/>
          <a:p>
            <a:r>
              <a:rPr lang="en-US" dirty="0" smtClean="0">
                <a:solidFill>
                  <a:srgbClr val="FF6600"/>
                </a:solidFill>
              </a:rPr>
              <a:t>Go to </a:t>
            </a:r>
            <a:r>
              <a:rPr lang="en-US" dirty="0" smtClean="0">
                <a:solidFill>
                  <a:srgbClr val="FF6600"/>
                </a:solidFill>
                <a:hlinkClick r:id="rId3"/>
              </a:rPr>
              <a:t>http://www.ausaid.gov.au/search/default.cfm</a:t>
            </a:r>
            <a:endParaRPr lang="en-US" dirty="0" smtClean="0">
              <a:solidFill>
                <a:srgbClr val="FF6600"/>
              </a:solidFill>
            </a:endParaRPr>
          </a:p>
          <a:p>
            <a:r>
              <a:rPr lang="en-US" dirty="0" smtClean="0">
                <a:solidFill>
                  <a:srgbClr val="FF6600"/>
                </a:solidFill>
              </a:rPr>
              <a:t>Search for a treaty Australia has signed with another country on aid other than those mentioned above.</a:t>
            </a:r>
          </a:p>
          <a:p>
            <a:pPr marL="285750" indent="-285750">
              <a:buFont typeface="Arial"/>
              <a:buChar char="•"/>
            </a:pPr>
            <a:r>
              <a:rPr lang="en-US" dirty="0" smtClean="0">
                <a:solidFill>
                  <a:srgbClr val="FF6600"/>
                </a:solidFill>
              </a:rPr>
              <a:t>Identify the name of the treaty and the signatories.</a:t>
            </a:r>
          </a:p>
          <a:p>
            <a:pPr marL="285750" indent="-285750">
              <a:buFont typeface="Arial"/>
              <a:buChar char="•"/>
            </a:pPr>
            <a:r>
              <a:rPr lang="en-US" dirty="0" smtClean="0">
                <a:solidFill>
                  <a:srgbClr val="FF6600"/>
                </a:solidFill>
              </a:rPr>
              <a:t>Describe the purpose of the treaty.</a:t>
            </a:r>
          </a:p>
          <a:p>
            <a:pPr marL="285750" indent="-285750">
              <a:buFont typeface="Arial"/>
              <a:buChar char="•"/>
            </a:pPr>
            <a:r>
              <a:rPr lang="en-US" dirty="0" smtClean="0">
                <a:solidFill>
                  <a:srgbClr val="FF6600"/>
                </a:solidFill>
              </a:rPr>
              <a:t> Outline the importance of the treaty to Australia and the other country or countries involved.</a:t>
            </a:r>
          </a:p>
          <a:p>
            <a:endParaRPr lang="en-US" dirty="0">
              <a:solidFill>
                <a:srgbClr val="FF66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850"/>
          </a:xfrm>
        </p:spPr>
        <p:txBody>
          <a:bodyPr>
            <a:normAutofit fontScale="90000"/>
          </a:bodyPr>
          <a:lstStyle/>
          <a:p>
            <a:r>
              <a:rPr lang="en-US" sz="2800" dirty="0" smtClean="0"/>
              <a:t>Cultural, Economic And Geopolitical Advantages </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Benefits of receiving aid </a:t>
            </a:r>
          </a:p>
          <a:p>
            <a:pPr>
              <a:buNone/>
            </a:pPr>
            <a:r>
              <a:rPr lang="en-US" dirty="0" smtClean="0"/>
              <a:t>    in developing countries:</a:t>
            </a:r>
          </a:p>
          <a:p>
            <a:pPr lvl="1"/>
            <a:r>
              <a:rPr lang="en-US" dirty="0" smtClean="0"/>
              <a:t>Economic growth</a:t>
            </a:r>
          </a:p>
          <a:p>
            <a:pPr lvl="1"/>
            <a:r>
              <a:rPr lang="en-US" dirty="0" smtClean="0"/>
              <a:t>Higher SOL (improved health, </a:t>
            </a:r>
          </a:p>
          <a:p>
            <a:pPr lvl="1">
              <a:buNone/>
            </a:pPr>
            <a:r>
              <a:rPr lang="en-US" dirty="0" smtClean="0"/>
              <a:t>    education, and infrastructure)</a:t>
            </a:r>
          </a:p>
          <a:p>
            <a:pPr lvl="1"/>
            <a:r>
              <a:rPr lang="en-US" dirty="0" smtClean="0"/>
              <a:t>The promotion of greater political stability through democracy, freedom and human rights.</a:t>
            </a:r>
          </a:p>
          <a:p>
            <a:pPr lvl="1"/>
            <a:r>
              <a:rPr lang="en-US" dirty="0" smtClean="0"/>
              <a:t>Sustainable development</a:t>
            </a:r>
          </a:p>
          <a:p>
            <a:pPr lvl="1"/>
            <a:r>
              <a:rPr lang="en-US" dirty="0" smtClean="0"/>
              <a:t>Improved social justice and equity</a:t>
            </a:r>
          </a:p>
          <a:p>
            <a:pPr lvl="1">
              <a:buNone/>
            </a:pPr>
            <a:endParaRPr lang="en-US" dirty="0" smtClean="0"/>
          </a:p>
          <a:p>
            <a:pPr lvl="2"/>
            <a:endParaRPr lang="en-US" dirty="0" smtClean="0"/>
          </a:p>
          <a:p>
            <a:pPr lvl="1">
              <a:buNone/>
            </a:pPr>
            <a:endParaRPr lang="en-US" dirty="0" smtClean="0"/>
          </a:p>
          <a:p>
            <a:pPr lvl="1">
              <a:buNone/>
            </a:pPr>
            <a:endParaRPr lang="en-US" dirty="0"/>
          </a:p>
        </p:txBody>
      </p:sp>
      <p:pic>
        <p:nvPicPr>
          <p:cNvPr id="4" name="Picture 3" descr="Cost-of-Living.jpg"/>
          <p:cNvPicPr>
            <a:picLocks noChangeAspect="1"/>
          </p:cNvPicPr>
          <p:nvPr/>
        </p:nvPicPr>
        <p:blipFill>
          <a:blip r:embed="rId2"/>
          <a:stretch>
            <a:fillRect/>
          </a:stretch>
        </p:blipFill>
        <p:spPr>
          <a:xfrm>
            <a:off x="5798045" y="1245007"/>
            <a:ext cx="2836002" cy="22788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0" y="1"/>
            <a:ext cx="3860799" cy="1467556"/>
          </a:xfrm>
        </p:spPr>
        <p:txBody>
          <a:bodyPr>
            <a:normAutofit fontScale="90000"/>
          </a:bodyPr>
          <a:lstStyle/>
          <a:p>
            <a:r>
              <a:rPr lang="en-US" sz="2800" dirty="0" smtClean="0">
                <a:solidFill>
                  <a:srgbClr val="FF6600"/>
                </a:solidFill>
              </a:rPr>
              <a:t>Cultural, Economic And Geopolitical Advantages To Donor Country - Australia</a:t>
            </a:r>
            <a:endParaRPr lang="en-US" sz="2800" dirty="0">
              <a:solidFill>
                <a:srgbClr val="FF6600"/>
              </a:solidFill>
            </a:endParaRPr>
          </a:p>
        </p:txBody>
      </p:sp>
      <p:sp>
        <p:nvSpPr>
          <p:cNvPr id="3" name="Content Placeholder 2"/>
          <p:cNvSpPr>
            <a:spLocks noGrp="1"/>
          </p:cNvSpPr>
          <p:nvPr>
            <p:ph idx="1"/>
          </p:nvPr>
        </p:nvSpPr>
        <p:spPr>
          <a:xfrm>
            <a:off x="1" y="1"/>
            <a:ext cx="4826000" cy="6857999"/>
          </a:xfrm>
        </p:spPr>
        <p:txBody>
          <a:bodyPr>
            <a:normAutofit fontScale="92500" lnSpcReduction="10000"/>
          </a:bodyPr>
          <a:lstStyle/>
          <a:p>
            <a:pPr lvl="1">
              <a:buNone/>
            </a:pPr>
            <a:endParaRPr lang="en-US" dirty="0" smtClean="0"/>
          </a:p>
          <a:p>
            <a:r>
              <a:rPr lang="en-US" dirty="0" smtClean="0"/>
              <a:t>Benefits for the donor country:</a:t>
            </a:r>
          </a:p>
          <a:p>
            <a:pPr lvl="1"/>
            <a:r>
              <a:rPr lang="en-US" dirty="0" smtClean="0"/>
              <a:t>Aid strengthens economic, political, strategic and cultural ties between countries.</a:t>
            </a:r>
          </a:p>
          <a:p>
            <a:pPr lvl="1">
              <a:buNone/>
            </a:pPr>
            <a:endParaRPr lang="en-US" dirty="0" smtClean="0"/>
          </a:p>
          <a:p>
            <a:pPr lvl="1"/>
            <a:r>
              <a:rPr lang="en-US" dirty="0" smtClean="0"/>
              <a:t>Economic advantages </a:t>
            </a:r>
          </a:p>
          <a:p>
            <a:pPr lvl="2"/>
            <a:r>
              <a:rPr lang="en-US" dirty="0" smtClean="0"/>
              <a:t>Much aid given is </a:t>
            </a:r>
            <a:r>
              <a:rPr lang="en-US" dirty="0" smtClean="0">
                <a:solidFill>
                  <a:srgbClr val="3366FF"/>
                </a:solidFill>
              </a:rPr>
              <a:t>tied aid </a:t>
            </a:r>
            <a:r>
              <a:rPr lang="en-US" dirty="0" smtClean="0"/>
              <a:t>which requires the recipient to spend some of the aid on Australian goods and services creating job opportunities, increasing export sales and providing access to new and future markets.</a:t>
            </a:r>
          </a:p>
          <a:p>
            <a:pPr lvl="2"/>
            <a:endParaRPr lang="en-US" dirty="0" smtClean="0"/>
          </a:p>
          <a:p>
            <a:pPr lvl="2"/>
            <a:r>
              <a:rPr lang="en-US" dirty="0" smtClean="0"/>
              <a:t>Australia gains </a:t>
            </a:r>
            <a:r>
              <a:rPr lang="en-US" dirty="0" smtClean="0">
                <a:solidFill>
                  <a:srgbClr val="3366FF"/>
                </a:solidFill>
              </a:rPr>
              <a:t>preferential treatment in access to natural resources </a:t>
            </a:r>
            <a:r>
              <a:rPr lang="en-US" dirty="0" smtClean="0"/>
              <a:t>like oil. For example BHP mined copper at the Ok </a:t>
            </a:r>
            <a:r>
              <a:rPr lang="en-US" dirty="0" err="1" smtClean="0"/>
              <a:t>Tedi</a:t>
            </a:r>
            <a:r>
              <a:rPr lang="en-US" dirty="0" smtClean="0"/>
              <a:t> mine in Papua New Guinea.</a:t>
            </a:r>
          </a:p>
          <a:p>
            <a:pPr lvl="2">
              <a:buNone/>
            </a:pPr>
            <a:endParaRPr lang="en-US" dirty="0" smtClean="0"/>
          </a:p>
          <a:p>
            <a:pPr lvl="2"/>
            <a:endParaRPr lang="en-US" dirty="0" smtClean="0"/>
          </a:p>
          <a:p>
            <a:pPr lvl="1">
              <a:buNone/>
            </a:pPr>
            <a:endParaRPr lang="en-US" dirty="0" smtClean="0"/>
          </a:p>
          <a:p>
            <a:pPr lvl="1">
              <a:buNone/>
            </a:pPr>
            <a:endParaRPr lang="en-US" dirty="0"/>
          </a:p>
        </p:txBody>
      </p:sp>
      <p:pic>
        <p:nvPicPr>
          <p:cNvPr id="4" name="Picture 3" descr="ok_tedi_mine.jpg"/>
          <p:cNvPicPr>
            <a:picLocks noChangeAspect="1"/>
          </p:cNvPicPr>
          <p:nvPr/>
        </p:nvPicPr>
        <p:blipFill>
          <a:blip r:embed="rId2"/>
          <a:stretch>
            <a:fillRect/>
          </a:stretch>
        </p:blipFill>
        <p:spPr>
          <a:xfrm>
            <a:off x="5376333" y="2046111"/>
            <a:ext cx="3767667" cy="4811890"/>
          </a:xfrm>
          <a:prstGeom prst="rect">
            <a:avLst/>
          </a:prstGeom>
        </p:spPr>
      </p:pic>
      <p:sp>
        <p:nvSpPr>
          <p:cNvPr id="5" name="Right Arrow 4"/>
          <p:cNvSpPr/>
          <p:nvPr/>
        </p:nvSpPr>
        <p:spPr>
          <a:xfrm rot="17428501">
            <a:off x="4063141" y="4199134"/>
            <a:ext cx="2558561" cy="7098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22" y="287865"/>
            <a:ext cx="3922889" cy="1855787"/>
          </a:xfrm>
        </p:spPr>
        <p:txBody>
          <a:bodyPr>
            <a:normAutofit fontScale="90000"/>
          </a:bodyPr>
          <a:lstStyle/>
          <a:p>
            <a:r>
              <a:rPr lang="en-US" sz="2800" dirty="0" smtClean="0"/>
              <a:t>Cultural, Economic And Geopolitical Advantages To Donor Country - Australia</a:t>
            </a:r>
            <a:endParaRPr lang="en-US" sz="2800" dirty="0"/>
          </a:p>
        </p:txBody>
      </p:sp>
      <p:sp>
        <p:nvSpPr>
          <p:cNvPr id="3" name="Content Placeholder 2"/>
          <p:cNvSpPr>
            <a:spLocks noGrp="1"/>
          </p:cNvSpPr>
          <p:nvPr>
            <p:ph idx="1"/>
          </p:nvPr>
        </p:nvSpPr>
        <p:spPr>
          <a:xfrm>
            <a:off x="3691466" y="508000"/>
            <a:ext cx="5012267" cy="6180668"/>
          </a:xfrm>
        </p:spPr>
        <p:txBody>
          <a:bodyPr>
            <a:normAutofit fontScale="92500" lnSpcReduction="10000"/>
          </a:bodyPr>
          <a:lstStyle/>
          <a:p>
            <a:pPr>
              <a:buNone/>
            </a:pPr>
            <a:r>
              <a:rPr lang="en-US" dirty="0" smtClean="0">
                <a:solidFill>
                  <a:schemeClr val="accent5">
                    <a:lumMod val="75000"/>
                  </a:schemeClr>
                </a:solidFill>
              </a:rPr>
              <a:t>            </a:t>
            </a:r>
            <a:r>
              <a:rPr lang="en-US" sz="2162" dirty="0" smtClean="0">
                <a:solidFill>
                  <a:schemeClr val="accent5">
                    <a:lumMod val="75000"/>
                  </a:schemeClr>
                </a:solidFill>
              </a:rPr>
              <a:t>Benefits for the donor country:</a:t>
            </a:r>
          </a:p>
          <a:p>
            <a:pPr lvl="1">
              <a:buNone/>
            </a:pPr>
            <a:r>
              <a:rPr lang="en-US" sz="2162" dirty="0" smtClean="0">
                <a:solidFill>
                  <a:schemeClr val="accent5">
                    <a:lumMod val="75000"/>
                  </a:schemeClr>
                </a:solidFill>
              </a:rPr>
              <a:t>	-     Geopolitical and strategic advantages</a:t>
            </a:r>
          </a:p>
          <a:p>
            <a:pPr lvl="1">
              <a:buNone/>
            </a:pPr>
            <a:endParaRPr lang="en-US" sz="2162" dirty="0" smtClean="0"/>
          </a:p>
          <a:p>
            <a:pPr lvl="2"/>
            <a:r>
              <a:rPr lang="en-US" dirty="0" smtClean="0"/>
              <a:t>Australia aims </a:t>
            </a:r>
            <a:r>
              <a:rPr lang="en-US" dirty="0" smtClean="0">
                <a:solidFill>
                  <a:srgbClr val="3366FF"/>
                </a:solidFill>
              </a:rPr>
              <a:t>to improve political stability and security </a:t>
            </a:r>
            <a:r>
              <a:rPr lang="en-US" dirty="0" smtClean="0"/>
              <a:t>within the Asia-Pacific region.</a:t>
            </a:r>
          </a:p>
          <a:p>
            <a:pPr lvl="2">
              <a:buNone/>
            </a:pPr>
            <a:endParaRPr lang="en-US" dirty="0" smtClean="0"/>
          </a:p>
          <a:p>
            <a:pPr lvl="2"/>
            <a:r>
              <a:rPr lang="en-US" dirty="0" smtClean="0"/>
              <a:t>By addressing poverty it is hoped </a:t>
            </a:r>
            <a:r>
              <a:rPr lang="en-US" dirty="0" smtClean="0">
                <a:solidFill>
                  <a:srgbClr val="3366FF"/>
                </a:solidFill>
              </a:rPr>
              <a:t>civil unrest, refugees and terrorism may be reduced</a:t>
            </a:r>
            <a:r>
              <a:rPr lang="en-US" dirty="0" smtClean="0"/>
              <a:t>.</a:t>
            </a:r>
          </a:p>
          <a:p>
            <a:pPr lvl="2">
              <a:buNone/>
            </a:pPr>
            <a:endParaRPr lang="en-US" dirty="0" smtClean="0"/>
          </a:p>
          <a:p>
            <a:pPr lvl="2"/>
            <a:r>
              <a:rPr lang="en-US" dirty="0" smtClean="0">
                <a:solidFill>
                  <a:srgbClr val="3366FF"/>
                </a:solidFill>
              </a:rPr>
              <a:t>Access</a:t>
            </a:r>
            <a:r>
              <a:rPr lang="en-US" dirty="0" smtClean="0"/>
              <a:t> is gained </a:t>
            </a:r>
            <a:r>
              <a:rPr lang="en-US" dirty="0" smtClean="0">
                <a:solidFill>
                  <a:srgbClr val="3366FF"/>
                </a:solidFill>
              </a:rPr>
              <a:t>to military base </a:t>
            </a:r>
            <a:r>
              <a:rPr lang="en-US" dirty="0" smtClean="0"/>
              <a:t>to solidify alliances.</a:t>
            </a:r>
          </a:p>
          <a:p>
            <a:pPr lvl="2">
              <a:buNone/>
            </a:pPr>
            <a:endParaRPr lang="en-US" dirty="0" smtClean="0"/>
          </a:p>
          <a:p>
            <a:pPr lvl="2"/>
            <a:r>
              <a:rPr lang="en-US" dirty="0" smtClean="0">
                <a:solidFill>
                  <a:srgbClr val="3366FF"/>
                </a:solidFill>
              </a:rPr>
              <a:t>Diplomatic ties are strengthened</a:t>
            </a:r>
            <a:r>
              <a:rPr lang="en-US" dirty="0" smtClean="0"/>
              <a:t>. Australia signed free trade agreements with Thailand in 2005 and Singapore in 2003.</a:t>
            </a:r>
          </a:p>
          <a:p>
            <a:pPr lvl="2"/>
            <a:endParaRPr lang="en-US" dirty="0" smtClean="0"/>
          </a:p>
          <a:p>
            <a:pPr lvl="1">
              <a:buNone/>
            </a:pPr>
            <a:endParaRPr lang="en-US" dirty="0" smtClean="0"/>
          </a:p>
          <a:p>
            <a:pPr lvl="1">
              <a:buNone/>
            </a:pPr>
            <a:endParaRPr lang="en-US" dirty="0"/>
          </a:p>
        </p:txBody>
      </p:sp>
      <p:pic>
        <p:nvPicPr>
          <p:cNvPr id="4" name="Picture 3" descr="ReadyTerrorism.jpg"/>
          <p:cNvPicPr>
            <a:picLocks noChangeAspect="1"/>
          </p:cNvPicPr>
          <p:nvPr/>
        </p:nvPicPr>
        <p:blipFill>
          <a:blip r:embed="rId2"/>
          <a:stretch>
            <a:fillRect/>
          </a:stretch>
        </p:blipFill>
        <p:spPr>
          <a:xfrm>
            <a:off x="654755" y="3014133"/>
            <a:ext cx="1976896" cy="3454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850"/>
          </a:xfrm>
        </p:spPr>
        <p:txBody>
          <a:bodyPr>
            <a:normAutofit fontScale="90000"/>
          </a:bodyPr>
          <a:lstStyle/>
          <a:p>
            <a:r>
              <a:rPr lang="en-US" sz="2800" dirty="0" smtClean="0"/>
              <a:t>Cultural, economic and geopolitical disadvantages </a:t>
            </a:r>
            <a:endParaRPr lang="en-US" sz="2800" dirty="0"/>
          </a:p>
        </p:txBody>
      </p:sp>
      <p:sp>
        <p:nvSpPr>
          <p:cNvPr id="3" name="Content Placeholder 2"/>
          <p:cNvSpPr>
            <a:spLocks noGrp="1"/>
          </p:cNvSpPr>
          <p:nvPr>
            <p:ph idx="1"/>
          </p:nvPr>
        </p:nvSpPr>
        <p:spPr>
          <a:xfrm>
            <a:off x="457200" y="1173488"/>
            <a:ext cx="8229600" cy="5684512"/>
          </a:xfrm>
        </p:spPr>
        <p:txBody>
          <a:bodyPr>
            <a:normAutofit/>
          </a:bodyPr>
          <a:lstStyle/>
          <a:p>
            <a:pPr lvl="1">
              <a:buNone/>
            </a:pPr>
            <a:endParaRPr lang="en-US" dirty="0" smtClean="0"/>
          </a:p>
          <a:p>
            <a:r>
              <a:rPr lang="en-US" dirty="0" smtClean="0"/>
              <a:t>Costs for recipient nations:</a:t>
            </a:r>
          </a:p>
          <a:p>
            <a:pPr lvl="1"/>
            <a:r>
              <a:rPr lang="en-US" dirty="0" smtClean="0"/>
              <a:t>Environmental</a:t>
            </a:r>
          </a:p>
          <a:p>
            <a:pPr lvl="2"/>
            <a:r>
              <a:rPr lang="en-US" dirty="0" smtClean="0"/>
              <a:t>Large scale projects like mines </a:t>
            </a:r>
          </a:p>
          <a:p>
            <a:pPr lvl="2">
              <a:buNone/>
            </a:pPr>
            <a:r>
              <a:rPr lang="en-US" dirty="0" smtClean="0"/>
              <a:t>   can have negative impacts on </a:t>
            </a:r>
          </a:p>
          <a:p>
            <a:pPr lvl="2">
              <a:buNone/>
            </a:pPr>
            <a:r>
              <a:rPr lang="en-US" dirty="0" smtClean="0"/>
              <a:t>   the environment.</a:t>
            </a:r>
          </a:p>
          <a:p>
            <a:pPr lvl="2">
              <a:buNone/>
            </a:pPr>
            <a:endParaRPr lang="en-US" dirty="0" smtClean="0"/>
          </a:p>
          <a:p>
            <a:pPr lvl="1"/>
            <a:r>
              <a:rPr lang="en-US" dirty="0" smtClean="0"/>
              <a:t>Social and cultural</a:t>
            </a:r>
          </a:p>
          <a:p>
            <a:pPr lvl="2"/>
            <a:r>
              <a:rPr lang="en-US" dirty="0" smtClean="0"/>
              <a:t>Decisions about the use of aid do not always consider the local cultures and society.</a:t>
            </a:r>
          </a:p>
          <a:p>
            <a:pPr lvl="2"/>
            <a:r>
              <a:rPr lang="en-US" dirty="0" smtClean="0"/>
              <a:t>The country may end up being over-dependant on aid.</a:t>
            </a:r>
          </a:p>
          <a:p>
            <a:pPr lvl="2">
              <a:buNone/>
            </a:pPr>
            <a:endParaRPr lang="en-US" dirty="0" smtClean="0"/>
          </a:p>
          <a:p>
            <a:pPr lvl="2">
              <a:buNone/>
            </a:pPr>
            <a:endParaRPr lang="en-US" dirty="0" smtClean="0"/>
          </a:p>
          <a:p>
            <a:pPr lvl="1">
              <a:buNone/>
            </a:pPr>
            <a:endParaRPr lang="en-US" dirty="0" smtClean="0"/>
          </a:p>
          <a:p>
            <a:pPr lvl="1">
              <a:buNone/>
            </a:pPr>
            <a:endParaRPr lang="en-US" dirty="0"/>
          </a:p>
        </p:txBody>
      </p:sp>
      <p:pic>
        <p:nvPicPr>
          <p:cNvPr id="4" name="Picture 3" descr="_46052697_mine_ap466b.jpg"/>
          <p:cNvPicPr>
            <a:picLocks noChangeAspect="1"/>
          </p:cNvPicPr>
          <p:nvPr/>
        </p:nvPicPr>
        <p:blipFill>
          <a:blip r:embed="rId2"/>
          <a:stretch>
            <a:fillRect/>
          </a:stretch>
        </p:blipFill>
        <p:spPr>
          <a:xfrm>
            <a:off x="5784240" y="1195300"/>
            <a:ext cx="3359760" cy="291230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5143"/>
            <a:ext cx="7772400" cy="1007819"/>
          </a:xfrm>
        </p:spPr>
        <p:txBody>
          <a:bodyPr>
            <a:normAutofit/>
          </a:bodyPr>
          <a:lstStyle/>
          <a:p>
            <a:r>
              <a:rPr lang="en-US" dirty="0" smtClean="0"/>
              <a:t>Syllabus Agenda</a:t>
            </a:r>
            <a:endParaRPr lang="en-US" dirty="0"/>
          </a:p>
        </p:txBody>
      </p:sp>
      <p:sp>
        <p:nvSpPr>
          <p:cNvPr id="3" name="Subtitle 2"/>
          <p:cNvSpPr>
            <a:spLocks noGrp="1"/>
          </p:cNvSpPr>
          <p:nvPr>
            <p:ph type="subTitle" idx="1"/>
          </p:nvPr>
        </p:nvSpPr>
        <p:spPr>
          <a:xfrm>
            <a:off x="1371600" y="1560047"/>
            <a:ext cx="6400800" cy="5108123"/>
          </a:xfrm>
        </p:spPr>
        <p:txBody>
          <a:bodyPr>
            <a:normAutofit fontScale="92500" lnSpcReduction="10000"/>
          </a:bodyPr>
          <a:lstStyle/>
          <a:p>
            <a:r>
              <a:rPr lang="en-US" dirty="0" smtClean="0">
                <a:solidFill>
                  <a:srgbClr val="FF6600"/>
                </a:solidFill>
              </a:rPr>
              <a:t>At least ONE regional and global link chosen from aid, defence, migration or trade:</a:t>
            </a:r>
          </a:p>
          <a:p>
            <a:endParaRPr lang="en-US" dirty="0" smtClean="0">
              <a:solidFill>
                <a:srgbClr val="FF6600"/>
              </a:solidFill>
            </a:endParaRPr>
          </a:p>
          <a:p>
            <a:pPr algn="l"/>
            <a:r>
              <a:rPr lang="en-US" dirty="0" smtClean="0"/>
              <a:t>-</a:t>
            </a:r>
            <a:r>
              <a:rPr lang="en-US" dirty="0" smtClean="0">
                <a:solidFill>
                  <a:srgbClr val="0000FF"/>
                </a:solidFill>
              </a:rPr>
              <a:t>The nature of the link.</a:t>
            </a:r>
          </a:p>
          <a:p>
            <a:pPr algn="l"/>
            <a:endParaRPr lang="en-US" dirty="0" smtClean="0">
              <a:solidFill>
                <a:srgbClr val="0000FF"/>
              </a:solidFill>
            </a:endParaRPr>
          </a:p>
          <a:p>
            <a:pPr algn="l">
              <a:buFontTx/>
              <a:buChar char="-"/>
            </a:pPr>
            <a:r>
              <a:rPr lang="en-US" dirty="0" smtClean="0"/>
              <a:t>The roles of the government and </a:t>
            </a:r>
          </a:p>
          <a:p>
            <a:pPr algn="l"/>
            <a:r>
              <a:rPr lang="en-US" dirty="0" smtClean="0"/>
              <a:t>  non-government organisations in relation</a:t>
            </a:r>
          </a:p>
          <a:p>
            <a:pPr algn="l"/>
            <a:r>
              <a:rPr lang="en-US" dirty="0"/>
              <a:t> </a:t>
            </a:r>
            <a:r>
              <a:rPr lang="en-US" dirty="0" smtClean="0"/>
              <a:t> to the link.</a:t>
            </a:r>
          </a:p>
          <a:p>
            <a:pPr algn="l"/>
            <a:endParaRPr lang="en-US" dirty="0" smtClean="0"/>
          </a:p>
          <a:p>
            <a:pPr algn="l">
              <a:buFontTx/>
              <a:buChar char="-"/>
            </a:pPr>
            <a:r>
              <a:rPr lang="en-US" dirty="0" smtClean="0">
                <a:solidFill>
                  <a:srgbClr val="0000FF"/>
                </a:solidFill>
              </a:rPr>
              <a:t>Treaties and/or agreements relevant to the</a:t>
            </a:r>
          </a:p>
          <a:p>
            <a:pPr algn="l"/>
            <a:r>
              <a:rPr lang="en-US" dirty="0">
                <a:solidFill>
                  <a:srgbClr val="0000FF"/>
                </a:solidFill>
              </a:rPr>
              <a:t> </a:t>
            </a:r>
            <a:r>
              <a:rPr lang="en-US" dirty="0" smtClean="0">
                <a:solidFill>
                  <a:srgbClr val="0000FF"/>
                </a:solidFill>
              </a:rPr>
              <a:t> link.</a:t>
            </a:r>
          </a:p>
          <a:p>
            <a:pPr algn="l"/>
            <a:endParaRPr lang="en-US" dirty="0" smtClean="0">
              <a:solidFill>
                <a:srgbClr val="0000FF"/>
              </a:solidFill>
            </a:endParaRPr>
          </a:p>
          <a:p>
            <a:pPr algn="l">
              <a:buFontTx/>
              <a:buChar char="-"/>
            </a:pPr>
            <a:r>
              <a:rPr lang="en-US" dirty="0" smtClean="0"/>
              <a:t> Cultural, economic and geopolitical</a:t>
            </a:r>
          </a:p>
          <a:p>
            <a:pPr algn="l"/>
            <a:r>
              <a:rPr lang="en-US" dirty="0" smtClean="0"/>
              <a:t> </a:t>
            </a:r>
            <a:r>
              <a:rPr lang="en-US" smtClean="0"/>
              <a:t> advantages </a:t>
            </a:r>
            <a:r>
              <a:rPr lang="en-US" dirty="0" smtClean="0"/>
              <a:t>and disadvantages to Australia.</a:t>
            </a:r>
          </a:p>
          <a:p>
            <a:pPr algn="l"/>
            <a:endParaRPr lang="en-US" dirty="0" smtClean="0"/>
          </a:p>
          <a:p>
            <a:pPr algn="l">
              <a:buFontTx/>
              <a:buChar char="-"/>
            </a:pPr>
            <a:r>
              <a:rPr lang="en-US" dirty="0" smtClean="0"/>
              <a:t> </a:t>
            </a:r>
            <a:r>
              <a:rPr lang="en-US" dirty="0" smtClean="0">
                <a:solidFill>
                  <a:srgbClr val="0000FF"/>
                </a:solidFill>
              </a:rPr>
              <a:t>Social justice and equity issues in Australia</a:t>
            </a:r>
          </a:p>
          <a:p>
            <a:pPr algn="l"/>
            <a:r>
              <a:rPr lang="en-US" dirty="0" smtClean="0">
                <a:solidFill>
                  <a:srgbClr val="0000FF"/>
                </a:solidFill>
              </a:rPr>
              <a:t>   and other countries.</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nomic_forecasting.jpg"/>
          <p:cNvPicPr>
            <a:picLocks noChangeAspect="1"/>
          </p:cNvPicPr>
          <p:nvPr/>
        </p:nvPicPr>
        <p:blipFill>
          <a:blip r:embed="rId2"/>
          <a:stretch>
            <a:fillRect/>
          </a:stretch>
        </p:blipFill>
        <p:spPr>
          <a:xfrm>
            <a:off x="6060337" y="1186188"/>
            <a:ext cx="3083663" cy="3271959"/>
          </a:xfrm>
          <a:prstGeom prst="rect">
            <a:avLst/>
          </a:prstGeom>
        </p:spPr>
      </p:pic>
      <p:sp>
        <p:nvSpPr>
          <p:cNvPr id="2" name="Title 1"/>
          <p:cNvSpPr>
            <a:spLocks noGrp="1"/>
          </p:cNvSpPr>
          <p:nvPr>
            <p:ph type="title"/>
          </p:nvPr>
        </p:nvSpPr>
        <p:spPr>
          <a:xfrm>
            <a:off x="457200" y="274638"/>
            <a:ext cx="8229600" cy="898850"/>
          </a:xfrm>
        </p:spPr>
        <p:txBody>
          <a:bodyPr>
            <a:normAutofit fontScale="90000"/>
          </a:bodyPr>
          <a:lstStyle/>
          <a:p>
            <a:r>
              <a:rPr lang="en-US" sz="2800" dirty="0" smtClean="0"/>
              <a:t>Cultural, economic and geopolitical disadvantages </a:t>
            </a:r>
            <a:endParaRPr lang="en-US" sz="2800" dirty="0"/>
          </a:p>
        </p:txBody>
      </p:sp>
      <p:sp>
        <p:nvSpPr>
          <p:cNvPr id="3" name="Content Placeholder 2"/>
          <p:cNvSpPr>
            <a:spLocks noGrp="1"/>
          </p:cNvSpPr>
          <p:nvPr>
            <p:ph idx="1"/>
          </p:nvPr>
        </p:nvSpPr>
        <p:spPr>
          <a:xfrm>
            <a:off x="457200" y="1173488"/>
            <a:ext cx="8229600" cy="5684512"/>
          </a:xfrm>
        </p:spPr>
        <p:txBody>
          <a:bodyPr>
            <a:normAutofit/>
          </a:bodyPr>
          <a:lstStyle/>
          <a:p>
            <a:pPr lvl="1">
              <a:buNone/>
            </a:pPr>
            <a:endParaRPr lang="en-US" dirty="0" smtClean="0"/>
          </a:p>
          <a:p>
            <a:r>
              <a:rPr lang="en-US" dirty="0" smtClean="0"/>
              <a:t>Costs for recipient nations:</a:t>
            </a:r>
          </a:p>
          <a:p>
            <a:pPr lvl="2">
              <a:buNone/>
            </a:pPr>
            <a:endParaRPr lang="en-US" dirty="0" smtClean="0"/>
          </a:p>
          <a:p>
            <a:pPr lvl="1"/>
            <a:r>
              <a:rPr lang="en-US" dirty="0" smtClean="0"/>
              <a:t>Economic</a:t>
            </a:r>
          </a:p>
          <a:p>
            <a:pPr lvl="2"/>
            <a:r>
              <a:rPr lang="en-US" dirty="0" smtClean="0"/>
              <a:t>Making countries buy goods and </a:t>
            </a:r>
          </a:p>
          <a:p>
            <a:pPr lvl="2">
              <a:buNone/>
            </a:pPr>
            <a:r>
              <a:rPr lang="en-US" dirty="0" smtClean="0"/>
              <a:t>   services from the donor country </a:t>
            </a:r>
          </a:p>
          <a:p>
            <a:pPr lvl="2">
              <a:buNone/>
            </a:pPr>
            <a:r>
              <a:rPr lang="en-US" dirty="0" smtClean="0"/>
              <a:t>   reduces competition, results in price</a:t>
            </a:r>
          </a:p>
          <a:p>
            <a:pPr lvl="2">
              <a:buNone/>
            </a:pPr>
            <a:r>
              <a:rPr lang="en-US" dirty="0" smtClean="0"/>
              <a:t>   increases and waste of aid money.</a:t>
            </a:r>
          </a:p>
          <a:p>
            <a:pPr lvl="2"/>
            <a:r>
              <a:rPr lang="en-US" dirty="0" smtClean="0"/>
              <a:t>Companies receive less money so remain dependant on aid.</a:t>
            </a:r>
          </a:p>
          <a:p>
            <a:pPr lvl="2">
              <a:buNone/>
            </a:pPr>
            <a:endParaRPr lang="en-US" dirty="0" smtClean="0"/>
          </a:p>
          <a:p>
            <a:pPr lvl="1"/>
            <a:r>
              <a:rPr lang="en-US" dirty="0" smtClean="0"/>
              <a:t>Geopolitical</a:t>
            </a:r>
          </a:p>
          <a:p>
            <a:pPr lvl="2"/>
            <a:r>
              <a:rPr lang="en-US" dirty="0" smtClean="0"/>
              <a:t>Aid given to a country’s government may not reach the people who really need it.</a:t>
            </a:r>
          </a:p>
          <a:p>
            <a:pPr lvl="2">
              <a:buNone/>
            </a:pPr>
            <a:endParaRPr lang="en-US" dirty="0" smtClean="0"/>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2800" dirty="0" smtClean="0"/>
              <a:t>Cultural, Economic And Geopolitical Disadvantages For Donor Country - Australia </a:t>
            </a:r>
            <a:endParaRPr lang="en-US" sz="2800" dirty="0"/>
          </a:p>
        </p:txBody>
      </p:sp>
      <p:sp>
        <p:nvSpPr>
          <p:cNvPr id="3" name="Content Placeholder 2"/>
          <p:cNvSpPr>
            <a:spLocks noGrp="1"/>
          </p:cNvSpPr>
          <p:nvPr>
            <p:ph idx="1"/>
          </p:nvPr>
        </p:nvSpPr>
        <p:spPr>
          <a:xfrm>
            <a:off x="457200" y="1173488"/>
            <a:ext cx="3635022" cy="5684512"/>
          </a:xfrm>
        </p:spPr>
        <p:txBody>
          <a:bodyPr>
            <a:normAutofit/>
          </a:bodyPr>
          <a:lstStyle/>
          <a:p>
            <a:pPr lvl="1">
              <a:buNone/>
            </a:pPr>
            <a:endParaRPr lang="en-US" dirty="0" smtClean="0"/>
          </a:p>
          <a:p>
            <a:r>
              <a:rPr lang="en-US" dirty="0" smtClean="0"/>
              <a:t>Costs for donor nations:</a:t>
            </a:r>
          </a:p>
          <a:p>
            <a:pPr lvl="1"/>
            <a:r>
              <a:rPr lang="en-US" dirty="0" smtClean="0"/>
              <a:t>Giving aid can result in a culture of dependence. This is of concern in Papua new Guinea as Australian Aid makes up 80% of the annual budget.</a:t>
            </a:r>
          </a:p>
          <a:p>
            <a:pPr lvl="2">
              <a:buNone/>
            </a:pPr>
            <a:endParaRPr lang="en-US" dirty="0" smtClean="0"/>
          </a:p>
          <a:p>
            <a:pPr lvl="1">
              <a:buNone/>
            </a:pPr>
            <a:endParaRPr lang="en-US" dirty="0" smtClean="0"/>
          </a:p>
          <a:p>
            <a:pPr lvl="1">
              <a:buNone/>
            </a:pPr>
            <a:endParaRPr lang="en-US" dirty="0"/>
          </a:p>
        </p:txBody>
      </p:sp>
      <p:pic>
        <p:nvPicPr>
          <p:cNvPr id="4" name="Picture 3" descr="papua-guinea.jpg"/>
          <p:cNvPicPr>
            <a:picLocks noChangeAspect="1"/>
          </p:cNvPicPr>
          <p:nvPr/>
        </p:nvPicPr>
        <p:blipFill>
          <a:blip r:embed="rId2"/>
          <a:stretch>
            <a:fillRect/>
          </a:stretch>
        </p:blipFill>
        <p:spPr>
          <a:xfrm>
            <a:off x="4404213" y="2133601"/>
            <a:ext cx="4155495" cy="431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05931"/>
            <a:ext cx="7024744" cy="1143000"/>
          </a:xfrm>
        </p:spPr>
        <p:txBody>
          <a:bodyPr/>
          <a:lstStyle/>
          <a:p>
            <a:r>
              <a:rPr lang="en-US" dirty="0" smtClean="0"/>
              <a:t>The role of </a:t>
            </a:r>
            <a:r>
              <a:rPr lang="en-US" dirty="0" err="1" smtClean="0"/>
              <a:t>NGO’s</a:t>
            </a:r>
            <a:r>
              <a:rPr lang="en-US" dirty="0" smtClean="0"/>
              <a:t> in aid</a:t>
            </a:r>
            <a:endParaRPr lang="en-US" dirty="0"/>
          </a:p>
        </p:txBody>
      </p:sp>
      <p:sp>
        <p:nvSpPr>
          <p:cNvPr id="3" name="Content Placeholder 2"/>
          <p:cNvSpPr>
            <a:spLocks noGrp="1"/>
          </p:cNvSpPr>
          <p:nvPr>
            <p:ph idx="1"/>
          </p:nvPr>
        </p:nvSpPr>
        <p:spPr>
          <a:xfrm>
            <a:off x="1043490" y="1852716"/>
            <a:ext cx="6777317" cy="3508977"/>
          </a:xfrm>
        </p:spPr>
        <p:txBody>
          <a:bodyPr/>
          <a:lstStyle/>
          <a:p>
            <a:r>
              <a:rPr lang="en-US" dirty="0" smtClean="0"/>
              <a:t>Non government organisations (NGO’s) are non-profit organisations that gain at least part of their funding from voluntary donations made by the public.</a:t>
            </a:r>
            <a:endParaRPr lang="en-US" dirty="0"/>
          </a:p>
        </p:txBody>
      </p:sp>
      <p:pic>
        <p:nvPicPr>
          <p:cNvPr id="4" name="Picture 3" descr="image_children.jpg"/>
          <p:cNvPicPr>
            <a:picLocks noChangeAspect="1"/>
          </p:cNvPicPr>
          <p:nvPr/>
        </p:nvPicPr>
        <p:blipFill>
          <a:blip r:embed="rId2"/>
          <a:stretch>
            <a:fillRect/>
          </a:stretch>
        </p:blipFill>
        <p:spPr>
          <a:xfrm>
            <a:off x="193675" y="3713743"/>
            <a:ext cx="3837347" cy="3045832"/>
          </a:xfrm>
          <a:prstGeom prst="rect">
            <a:avLst/>
          </a:prstGeom>
        </p:spPr>
      </p:pic>
      <p:pic>
        <p:nvPicPr>
          <p:cNvPr id="5" name="Picture 4" descr="Hands_showing_unity.jpg"/>
          <p:cNvPicPr>
            <a:picLocks noChangeAspect="1"/>
          </p:cNvPicPr>
          <p:nvPr/>
        </p:nvPicPr>
        <p:blipFill>
          <a:blip r:embed="rId3"/>
          <a:stretch>
            <a:fillRect/>
          </a:stretch>
        </p:blipFill>
        <p:spPr>
          <a:xfrm>
            <a:off x="5107801" y="3713743"/>
            <a:ext cx="3810145" cy="30458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67431" cy="1143000"/>
          </a:xfrm>
        </p:spPr>
        <p:txBody>
          <a:bodyPr>
            <a:normAutofit fontScale="90000"/>
          </a:bodyPr>
          <a:lstStyle/>
          <a:p>
            <a:r>
              <a:rPr lang="en-US" dirty="0" smtClean="0"/>
              <a:t>The purpose of </a:t>
            </a:r>
            <a:r>
              <a:rPr lang="en-US" dirty="0" err="1" smtClean="0"/>
              <a:t>NGO’s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NGOs help the Australian </a:t>
            </a:r>
          </a:p>
          <a:p>
            <a:pPr>
              <a:buNone/>
            </a:pPr>
            <a:r>
              <a:rPr lang="en-US" dirty="0" smtClean="0"/>
              <a:t>    Government deliver </a:t>
            </a:r>
          </a:p>
          <a:p>
            <a:pPr>
              <a:buNone/>
            </a:pPr>
            <a:r>
              <a:rPr lang="en-US" dirty="0" smtClean="0"/>
              <a:t>    overseas aid. They:</a:t>
            </a:r>
          </a:p>
          <a:p>
            <a:pPr lvl="1"/>
            <a:r>
              <a:rPr lang="en-US" dirty="0" err="1" smtClean="0"/>
              <a:t>Mobilise</a:t>
            </a:r>
            <a:r>
              <a:rPr lang="en-US" dirty="0" smtClean="0"/>
              <a:t> support and </a:t>
            </a:r>
          </a:p>
          <a:p>
            <a:pPr lvl="1">
              <a:buNone/>
            </a:pPr>
            <a:r>
              <a:rPr lang="en-US" dirty="0" smtClean="0"/>
              <a:t>   donations from the </a:t>
            </a:r>
          </a:p>
          <a:p>
            <a:pPr lvl="1">
              <a:lnSpc>
                <a:spcPct val="80000"/>
              </a:lnSpc>
              <a:buNone/>
            </a:pPr>
            <a:r>
              <a:rPr lang="en-US" dirty="0" smtClean="0"/>
              <a:t>   Australian public.</a:t>
            </a:r>
          </a:p>
          <a:p>
            <a:pPr lvl="1">
              <a:lnSpc>
                <a:spcPct val="80000"/>
              </a:lnSpc>
              <a:buNone/>
            </a:pPr>
            <a:endParaRPr lang="en-US" dirty="0" smtClean="0"/>
          </a:p>
          <a:p>
            <a:pPr lvl="1">
              <a:lnSpc>
                <a:spcPct val="80000"/>
              </a:lnSpc>
            </a:pPr>
            <a:r>
              <a:rPr lang="en-US" dirty="0" smtClean="0"/>
              <a:t>Provide emergency and humanitarian assistance in emergencies.</a:t>
            </a:r>
          </a:p>
          <a:p>
            <a:pPr lvl="1">
              <a:lnSpc>
                <a:spcPct val="80000"/>
              </a:lnSpc>
              <a:buNone/>
            </a:pPr>
            <a:endParaRPr lang="en-US" dirty="0" smtClean="0"/>
          </a:p>
          <a:p>
            <a:pPr lvl="1">
              <a:lnSpc>
                <a:spcPct val="80000"/>
              </a:lnSpc>
            </a:pPr>
            <a:r>
              <a:rPr lang="en-US" dirty="0" smtClean="0"/>
              <a:t>Have links with community groups in developing countries and are able to work in areas that do not receive government aid.</a:t>
            </a:r>
          </a:p>
          <a:p>
            <a:pPr lvl="1"/>
            <a:endParaRPr lang="en-US" dirty="0"/>
          </a:p>
        </p:txBody>
      </p:sp>
      <p:pic>
        <p:nvPicPr>
          <p:cNvPr id="4" name="Picture 3" descr="ngo2.jpg"/>
          <p:cNvPicPr>
            <a:picLocks noChangeAspect="1"/>
          </p:cNvPicPr>
          <p:nvPr/>
        </p:nvPicPr>
        <p:blipFill>
          <a:blip r:embed="rId2"/>
          <a:stretch>
            <a:fillRect/>
          </a:stretch>
        </p:blipFill>
        <p:spPr>
          <a:xfrm>
            <a:off x="5397500" y="0"/>
            <a:ext cx="3746500" cy="41141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NGO’s</a:t>
            </a:r>
            <a:r>
              <a:rPr lang="en-US" dirty="0" smtClean="0"/>
              <a:t> operating in Australia</a:t>
            </a:r>
            <a:endParaRPr lang="en-US" dirty="0"/>
          </a:p>
        </p:txBody>
      </p:sp>
      <p:pic>
        <p:nvPicPr>
          <p:cNvPr id="4" name="Content Placeholder 3" descr="NGOs.png"/>
          <p:cNvPicPr>
            <a:picLocks noGrp="1" noChangeAspect="1"/>
          </p:cNvPicPr>
          <p:nvPr>
            <p:ph idx="1"/>
          </p:nvPr>
        </p:nvPicPr>
        <p:blipFill>
          <a:blip r:embed="rId2"/>
          <a:srcRect l="-6636" r="-6636"/>
          <a:stretch>
            <a:fillRect/>
          </a:stretch>
        </p:blipFill>
        <p:spPr>
          <a:xfrm>
            <a:off x="457200" y="1600201"/>
            <a:ext cx="8229600" cy="3231808"/>
          </a:xfrm>
        </p:spPr>
      </p:pic>
      <p:sp>
        <p:nvSpPr>
          <p:cNvPr id="5" name="TextBox 4"/>
          <p:cNvSpPr txBox="1"/>
          <p:nvPr/>
        </p:nvSpPr>
        <p:spPr>
          <a:xfrm>
            <a:off x="457200" y="5646547"/>
            <a:ext cx="8229600" cy="646331"/>
          </a:xfrm>
          <a:prstGeom prst="rect">
            <a:avLst/>
          </a:prstGeom>
          <a:noFill/>
        </p:spPr>
        <p:txBody>
          <a:bodyPr wrap="square" rtlCol="0">
            <a:spAutoFit/>
          </a:bodyPr>
          <a:lstStyle/>
          <a:p>
            <a:pPr algn="ctr"/>
            <a:r>
              <a:rPr lang="en-US" dirty="0" smtClean="0">
                <a:solidFill>
                  <a:srgbClr val="3366FF"/>
                </a:solidFill>
              </a:rPr>
              <a:t>Using word art develop a collage of as many of the 80 NGOs as possible operating in Australia.  Include a brief description of the work of five of these.</a:t>
            </a:r>
            <a:endParaRPr lang="en-US" dirty="0">
              <a:solidFill>
                <a:srgbClr val="3366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4961467" cy="2844799"/>
          </a:xfrm>
        </p:spPr>
        <p:txBody>
          <a:bodyPr>
            <a:noAutofit/>
          </a:bodyPr>
          <a:lstStyle/>
          <a:p>
            <a:r>
              <a:rPr lang="en-US" sz="1800" dirty="0" smtClean="0">
                <a:solidFill>
                  <a:srgbClr val="3366FF"/>
                </a:solidFill>
              </a:rPr>
              <a:t>Internet Activity – </a:t>
            </a:r>
            <a:br>
              <a:rPr lang="en-US" sz="1800" dirty="0" smtClean="0">
                <a:solidFill>
                  <a:srgbClr val="3366FF"/>
                </a:solidFill>
              </a:rPr>
            </a:br>
            <a:r>
              <a:rPr lang="en-US" sz="1800" dirty="0" smtClean="0">
                <a:solidFill>
                  <a:srgbClr val="3366FF"/>
                </a:solidFill>
              </a:rPr>
              <a:t>Choose one of the organisations shown in 12.28.</a:t>
            </a:r>
            <a:br>
              <a:rPr lang="en-US" sz="1800" dirty="0" smtClean="0">
                <a:solidFill>
                  <a:srgbClr val="3366FF"/>
                </a:solidFill>
              </a:rPr>
            </a:br>
            <a:r>
              <a:rPr lang="en-US" sz="1800" dirty="0" smtClean="0">
                <a:solidFill>
                  <a:srgbClr val="3366FF"/>
                </a:solidFill>
              </a:rPr>
              <a:t/>
            </a:r>
            <a:br>
              <a:rPr lang="en-US" sz="1800" dirty="0" smtClean="0">
                <a:solidFill>
                  <a:srgbClr val="3366FF"/>
                </a:solidFill>
              </a:rPr>
            </a:br>
            <a:r>
              <a:rPr lang="en-US" sz="1800" dirty="0" smtClean="0">
                <a:solidFill>
                  <a:srgbClr val="3366FF"/>
                </a:solidFill>
              </a:rPr>
              <a:t> Access the web page of that organisation by visiting the Australian Council for</a:t>
            </a:r>
            <a:br>
              <a:rPr lang="en-US" sz="1800" dirty="0" smtClean="0">
                <a:solidFill>
                  <a:srgbClr val="3366FF"/>
                </a:solidFill>
              </a:rPr>
            </a:br>
            <a:r>
              <a:rPr lang="en-US" sz="1800" dirty="0" smtClean="0">
                <a:solidFill>
                  <a:srgbClr val="3366FF"/>
                </a:solidFill>
              </a:rPr>
              <a:t> International Development </a:t>
            </a:r>
            <a:br>
              <a:rPr lang="en-US" sz="1800" dirty="0" smtClean="0">
                <a:solidFill>
                  <a:srgbClr val="3366FF"/>
                </a:solidFill>
              </a:rPr>
            </a:br>
            <a:r>
              <a:rPr lang="en-US" sz="1800" dirty="0" smtClean="0">
                <a:solidFill>
                  <a:srgbClr val="3366FF"/>
                </a:solidFill>
                <a:hlinkClick r:id="rId2"/>
              </a:rPr>
              <a:t>http://members.acfid.asn.au/directory.php</a:t>
            </a:r>
            <a:r>
              <a:rPr lang="en-US" sz="1800" dirty="0" smtClean="0">
                <a:solidFill>
                  <a:srgbClr val="3366FF"/>
                </a:solidFill>
              </a:rPr>
              <a:t> </a:t>
            </a:r>
            <a:br>
              <a:rPr lang="en-US" sz="1800" dirty="0" smtClean="0">
                <a:solidFill>
                  <a:srgbClr val="3366FF"/>
                </a:solidFill>
              </a:rPr>
            </a:br>
            <a:endParaRPr lang="en-US" sz="1800" dirty="0">
              <a:solidFill>
                <a:srgbClr val="3366FF"/>
              </a:solidFill>
            </a:endParaRPr>
          </a:p>
        </p:txBody>
      </p:sp>
      <p:sp>
        <p:nvSpPr>
          <p:cNvPr id="3" name="Content Placeholder 2"/>
          <p:cNvSpPr>
            <a:spLocks noGrp="1"/>
          </p:cNvSpPr>
          <p:nvPr>
            <p:ph idx="1"/>
          </p:nvPr>
        </p:nvSpPr>
        <p:spPr>
          <a:xfrm>
            <a:off x="457200" y="2623089"/>
            <a:ext cx="8229600" cy="4045082"/>
          </a:xfrm>
        </p:spPr>
        <p:txBody>
          <a:bodyPr>
            <a:normAutofit fontScale="92500"/>
          </a:bodyPr>
          <a:lstStyle/>
          <a:p>
            <a:r>
              <a:rPr lang="en-US" dirty="0" smtClean="0"/>
              <a:t>Write a report that covers the following:</a:t>
            </a:r>
          </a:p>
          <a:p>
            <a:pPr lvl="1"/>
            <a:r>
              <a:rPr lang="en-US" dirty="0" smtClean="0"/>
              <a:t>When did the organisation originate and what is its history?</a:t>
            </a:r>
          </a:p>
          <a:p>
            <a:pPr lvl="1"/>
            <a:r>
              <a:rPr lang="en-US" dirty="0" smtClean="0"/>
              <a:t>What does the organisation do?</a:t>
            </a:r>
          </a:p>
          <a:p>
            <a:pPr lvl="1"/>
            <a:r>
              <a:rPr lang="en-US" dirty="0" smtClean="0"/>
              <a:t>What are the mission are/or aims of the organisation?</a:t>
            </a:r>
          </a:p>
          <a:p>
            <a:pPr lvl="1"/>
            <a:r>
              <a:rPr lang="en-US" dirty="0" smtClean="0"/>
              <a:t>How does the organisation contribute to the provision of overseas aid?</a:t>
            </a:r>
          </a:p>
          <a:p>
            <a:pPr lvl="1"/>
            <a:r>
              <a:rPr lang="en-US" dirty="0" smtClean="0"/>
              <a:t>Briefly outline two of the specific programs this organisation has undertaken.</a:t>
            </a:r>
          </a:p>
          <a:p>
            <a:pPr lvl="1"/>
            <a:r>
              <a:rPr lang="en-US" dirty="0" smtClean="0"/>
              <a:t>On a world map mark the countries in which this organisation work.</a:t>
            </a:r>
          </a:p>
          <a:p>
            <a:pPr lvl="1"/>
            <a:r>
              <a:rPr lang="en-US" dirty="0" smtClean="0"/>
              <a:t>How does the organisation raise the funds?</a:t>
            </a:r>
            <a:endParaRPr lang="en-US" dirty="0"/>
          </a:p>
        </p:txBody>
      </p:sp>
      <p:pic>
        <p:nvPicPr>
          <p:cNvPr id="4" name="Picture 3" descr="NGOs.png"/>
          <p:cNvPicPr>
            <a:picLocks noChangeAspect="1"/>
          </p:cNvPicPr>
          <p:nvPr/>
        </p:nvPicPr>
        <p:blipFill>
          <a:blip r:embed="rId3"/>
          <a:stretch>
            <a:fillRect/>
          </a:stretch>
        </p:blipFill>
        <p:spPr>
          <a:xfrm>
            <a:off x="5673801" y="1"/>
            <a:ext cx="3470199" cy="225033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78888" y="274638"/>
            <a:ext cx="1207911" cy="346251"/>
          </a:xfrm>
        </p:spPr>
        <p:txBody>
          <a:bodyPr>
            <a:normAutofit/>
          </a:bodyPr>
          <a:lstStyle/>
          <a:p>
            <a:r>
              <a:rPr lang="en-US" sz="1100" dirty="0" smtClean="0">
                <a:solidFill>
                  <a:srgbClr val="3366FF"/>
                </a:solidFill>
              </a:rPr>
              <a:t>Care Australia</a:t>
            </a:r>
            <a:endParaRPr lang="en-US" sz="1100" dirty="0">
              <a:solidFill>
                <a:srgbClr val="3366FF"/>
              </a:solidFill>
            </a:endParaRPr>
          </a:p>
        </p:txBody>
      </p:sp>
      <p:pic>
        <p:nvPicPr>
          <p:cNvPr id="4" name="Content Placeholder 3" descr="care 1.png"/>
          <p:cNvPicPr>
            <a:picLocks noGrp="1" noChangeAspect="1"/>
          </p:cNvPicPr>
          <p:nvPr>
            <p:ph idx="1"/>
          </p:nvPr>
        </p:nvPicPr>
        <p:blipFill>
          <a:blip r:embed="rId2"/>
          <a:srcRect l="-136917" r="-136917"/>
          <a:stretch>
            <a:fillRect/>
          </a:stretch>
        </p:blipFill>
        <p:spPr>
          <a:xfrm>
            <a:off x="-4303889" y="1"/>
            <a:ext cx="12107333" cy="6858000"/>
          </a:xfrm>
        </p:spPr>
      </p:pic>
      <p:pic>
        <p:nvPicPr>
          <p:cNvPr id="6" name="Picture 5" descr="care 2.png"/>
          <p:cNvPicPr>
            <a:picLocks noChangeAspect="1"/>
          </p:cNvPicPr>
          <p:nvPr/>
        </p:nvPicPr>
        <p:blipFill>
          <a:blip r:embed="rId3"/>
          <a:stretch>
            <a:fillRect/>
          </a:stretch>
        </p:blipFill>
        <p:spPr>
          <a:xfrm>
            <a:off x="3805238" y="0"/>
            <a:ext cx="3673650" cy="5103673"/>
          </a:xfrm>
          <a:prstGeom prst="rect">
            <a:avLst/>
          </a:prstGeom>
        </p:spPr>
      </p:pic>
      <p:sp>
        <p:nvSpPr>
          <p:cNvPr id="7" name="TextBox 6"/>
          <p:cNvSpPr txBox="1"/>
          <p:nvPr/>
        </p:nvSpPr>
        <p:spPr>
          <a:xfrm>
            <a:off x="3805238" y="5103674"/>
            <a:ext cx="5338762" cy="1815882"/>
          </a:xfrm>
          <a:prstGeom prst="rect">
            <a:avLst/>
          </a:prstGeom>
          <a:noFill/>
        </p:spPr>
        <p:txBody>
          <a:bodyPr wrap="square" rtlCol="0">
            <a:spAutoFit/>
          </a:bodyPr>
          <a:lstStyle/>
          <a:p>
            <a:pPr marL="342900" indent="-342900"/>
            <a:r>
              <a:rPr lang="en-US" sz="1600" dirty="0" smtClean="0">
                <a:solidFill>
                  <a:srgbClr val="3366FF"/>
                </a:solidFill>
              </a:rPr>
              <a:t>Answer the following questions</a:t>
            </a:r>
          </a:p>
          <a:p>
            <a:pPr marL="342900" indent="-342900">
              <a:buFont typeface="+mj-lt"/>
              <a:buAutoNum type="arabicPeriod"/>
            </a:pPr>
            <a:r>
              <a:rPr lang="en-US" sz="1600" dirty="0" smtClean="0">
                <a:solidFill>
                  <a:srgbClr val="3366FF"/>
                </a:solidFill>
              </a:rPr>
              <a:t>When and why was the CARE Australia organisation formed?</a:t>
            </a:r>
          </a:p>
          <a:p>
            <a:pPr marL="342900" indent="-342900">
              <a:buFont typeface="+mj-lt"/>
              <a:buAutoNum type="arabicPeriod"/>
            </a:pPr>
            <a:r>
              <a:rPr lang="en-US" sz="1600" dirty="0" smtClean="0">
                <a:solidFill>
                  <a:srgbClr val="3366FF"/>
                </a:solidFill>
              </a:rPr>
              <a:t>What does CARE Australia do?</a:t>
            </a:r>
          </a:p>
          <a:p>
            <a:pPr marL="342900" indent="-342900">
              <a:buFont typeface="+mj-lt"/>
              <a:buAutoNum type="arabicPeriod"/>
            </a:pPr>
            <a:r>
              <a:rPr lang="en-US" sz="1600" dirty="0" smtClean="0">
                <a:solidFill>
                  <a:srgbClr val="3366FF"/>
                </a:solidFill>
              </a:rPr>
              <a:t>Outline the main areas of the world in which CARE Australia works.</a:t>
            </a:r>
          </a:p>
          <a:p>
            <a:pPr marL="342900" indent="-342900">
              <a:buFont typeface="+mj-lt"/>
              <a:buAutoNum type="arabicPeriod"/>
            </a:pPr>
            <a:r>
              <a:rPr lang="en-US" sz="1600" dirty="0" smtClean="0">
                <a:solidFill>
                  <a:srgbClr val="3366FF"/>
                </a:solidFill>
              </a:rPr>
              <a:t>Draw a table to show how CARE Australia raises its funds.</a:t>
            </a:r>
            <a:endParaRPr lang="en-US" sz="1600" dirty="0">
              <a:solidFill>
                <a:srgbClr val="3366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4598"/>
          </a:xfrm>
        </p:spPr>
        <p:txBody>
          <a:bodyPr>
            <a:noAutofit/>
          </a:bodyPr>
          <a:lstStyle/>
          <a:p>
            <a:r>
              <a:rPr lang="en-US" sz="2400" dirty="0" smtClean="0"/>
              <a:t>Social justice and equity issues in Australia and other countries</a:t>
            </a:r>
            <a:endParaRPr lang="en-US" sz="2400" dirty="0"/>
          </a:p>
        </p:txBody>
      </p:sp>
      <p:sp>
        <p:nvSpPr>
          <p:cNvPr id="3" name="Content Placeholder 2"/>
          <p:cNvSpPr>
            <a:spLocks noGrp="1"/>
          </p:cNvSpPr>
          <p:nvPr>
            <p:ph idx="1"/>
          </p:nvPr>
        </p:nvSpPr>
        <p:spPr>
          <a:xfrm>
            <a:off x="457200" y="1049236"/>
            <a:ext cx="8229600" cy="5563712"/>
          </a:xfrm>
        </p:spPr>
        <p:txBody>
          <a:bodyPr>
            <a:normAutofit fontScale="77500" lnSpcReduction="20000"/>
          </a:bodyPr>
          <a:lstStyle/>
          <a:p>
            <a:r>
              <a:rPr lang="en-US" dirty="0" smtClean="0"/>
              <a:t>Today </a:t>
            </a:r>
            <a:r>
              <a:rPr lang="en-US" dirty="0" smtClean="0">
                <a:solidFill>
                  <a:srgbClr val="3366FF"/>
                </a:solidFill>
              </a:rPr>
              <a:t>individuals have greater knowledge of how aid money is spent</a:t>
            </a:r>
            <a:r>
              <a:rPr lang="en-US" dirty="0" smtClean="0"/>
              <a:t>. They have the </a:t>
            </a:r>
            <a:r>
              <a:rPr lang="en-US" dirty="0" smtClean="0">
                <a:solidFill>
                  <a:srgbClr val="3366FF"/>
                </a:solidFill>
              </a:rPr>
              <a:t>opportunity to lobby governments and organisations </a:t>
            </a:r>
            <a:r>
              <a:rPr lang="en-US" dirty="0" smtClean="0"/>
              <a:t>to change or be accountable for their actions.</a:t>
            </a:r>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r>
              <a:rPr lang="en-US" dirty="0" smtClean="0"/>
              <a:t>The </a:t>
            </a:r>
            <a:r>
              <a:rPr lang="en-US" dirty="0" smtClean="0">
                <a:solidFill>
                  <a:srgbClr val="FF6600"/>
                </a:solidFill>
              </a:rPr>
              <a:t>Make Poverty History campaign </a:t>
            </a:r>
            <a:r>
              <a:rPr lang="en-US" dirty="0" smtClean="0"/>
              <a:t>was launched on the British TV show The Vicar Of </a:t>
            </a:r>
            <a:r>
              <a:rPr lang="en-US" dirty="0" err="1" smtClean="0"/>
              <a:t>Dibley</a:t>
            </a:r>
            <a:r>
              <a:rPr lang="en-US" dirty="0" smtClean="0"/>
              <a:t> on </a:t>
            </a:r>
            <a:r>
              <a:rPr lang="en-US" dirty="0" smtClean="0">
                <a:solidFill>
                  <a:srgbClr val="3366FF"/>
                </a:solidFill>
              </a:rPr>
              <a:t>New Year’s Day 2005</a:t>
            </a:r>
            <a:r>
              <a:rPr lang="en-US" dirty="0" smtClean="0"/>
              <a:t>. The campaign uses a variety of means to </a:t>
            </a:r>
            <a:r>
              <a:rPr lang="en-US" dirty="0" smtClean="0">
                <a:solidFill>
                  <a:srgbClr val="FF0000"/>
                </a:solidFill>
              </a:rPr>
              <a:t>raise public awareness and pressure governments</a:t>
            </a:r>
            <a:r>
              <a:rPr lang="en-US" dirty="0" smtClean="0"/>
              <a:t>, including:</a:t>
            </a:r>
          </a:p>
          <a:p>
            <a:pPr lvl="1"/>
            <a:r>
              <a:rPr lang="en-US" dirty="0" smtClean="0"/>
              <a:t> the organisation of the </a:t>
            </a:r>
            <a:r>
              <a:rPr lang="en-US" dirty="0" smtClean="0">
                <a:solidFill>
                  <a:srgbClr val="3366FF"/>
                </a:solidFill>
              </a:rPr>
              <a:t>Live 8 concerts </a:t>
            </a:r>
            <a:r>
              <a:rPr lang="en-US" dirty="0" smtClean="0"/>
              <a:t>around the world, </a:t>
            </a:r>
          </a:p>
          <a:p>
            <a:pPr lvl="1"/>
            <a:r>
              <a:rPr lang="en-US" dirty="0" smtClean="0">
                <a:solidFill>
                  <a:srgbClr val="3366FF"/>
                </a:solidFill>
              </a:rPr>
              <a:t>direct protests </a:t>
            </a:r>
            <a:r>
              <a:rPr lang="en-US" dirty="0" smtClean="0"/>
              <a:t>at the site of the meeting of G8 nation leaders,</a:t>
            </a:r>
          </a:p>
          <a:p>
            <a:pPr lvl="1"/>
            <a:r>
              <a:rPr lang="en-US" dirty="0" smtClean="0">
                <a:solidFill>
                  <a:srgbClr val="3366FF"/>
                </a:solidFill>
              </a:rPr>
              <a:t>the selling of white armbands </a:t>
            </a:r>
            <a:r>
              <a:rPr lang="en-US" dirty="0" smtClean="0"/>
              <a:t>advertising the campaign and </a:t>
            </a:r>
          </a:p>
          <a:p>
            <a:pPr lvl="1"/>
            <a:r>
              <a:rPr lang="en-US" dirty="0" smtClean="0"/>
              <a:t>an extensive </a:t>
            </a:r>
            <a:r>
              <a:rPr lang="en-US" dirty="0" smtClean="0">
                <a:solidFill>
                  <a:srgbClr val="3366FF"/>
                </a:solidFill>
              </a:rPr>
              <a:t>website and educational campaigns</a:t>
            </a:r>
            <a:r>
              <a:rPr lang="en-US" dirty="0" smtClean="0"/>
              <a:t>,</a:t>
            </a:r>
            <a:endParaRPr lang="en-US" dirty="0"/>
          </a:p>
        </p:txBody>
      </p:sp>
      <p:pic>
        <p:nvPicPr>
          <p:cNvPr id="4" name="Picture 3" descr="make.png"/>
          <p:cNvPicPr>
            <a:picLocks noChangeAspect="1"/>
          </p:cNvPicPr>
          <p:nvPr/>
        </p:nvPicPr>
        <p:blipFill>
          <a:blip r:embed="rId2"/>
          <a:stretch>
            <a:fillRect/>
          </a:stretch>
        </p:blipFill>
        <p:spPr>
          <a:xfrm>
            <a:off x="2190750" y="1822357"/>
            <a:ext cx="4038600" cy="2388393"/>
          </a:xfrm>
          <a:prstGeom prst="rect">
            <a:avLst/>
          </a:prstGeom>
        </p:spPr>
      </p:pic>
      <p:sp>
        <p:nvSpPr>
          <p:cNvPr id="5" name="TextBox 4"/>
          <p:cNvSpPr txBox="1"/>
          <p:nvPr/>
        </p:nvSpPr>
        <p:spPr>
          <a:xfrm rot="1081945">
            <a:off x="7083647" y="1823855"/>
            <a:ext cx="2019141" cy="1384995"/>
          </a:xfrm>
          <a:prstGeom prst="rect">
            <a:avLst/>
          </a:prstGeom>
          <a:noFill/>
        </p:spPr>
        <p:txBody>
          <a:bodyPr wrap="square" rtlCol="0">
            <a:spAutoFit/>
          </a:bodyPr>
          <a:lstStyle/>
          <a:p>
            <a:r>
              <a:rPr lang="en-US" sz="2800" dirty="0" smtClean="0">
                <a:solidFill>
                  <a:srgbClr val="FF6600"/>
                </a:solidFill>
              </a:rPr>
              <a:t>MAKE POVERTY HISTORY</a:t>
            </a:r>
            <a:endParaRPr lang="en-US" sz="2800" dirty="0">
              <a:solidFill>
                <a:srgbClr val="FF6600"/>
              </a:solidFill>
            </a:endParaRPr>
          </a:p>
        </p:txBody>
      </p:sp>
      <p:sp>
        <p:nvSpPr>
          <p:cNvPr id="6" name="Heart 5"/>
          <p:cNvSpPr/>
          <p:nvPr/>
        </p:nvSpPr>
        <p:spPr>
          <a:xfrm rot="19011631">
            <a:off x="588296" y="2276946"/>
            <a:ext cx="1220493" cy="1374185"/>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229350" y="3299572"/>
            <a:ext cx="2647182" cy="1015663"/>
          </a:xfrm>
          <a:prstGeom prst="rect">
            <a:avLst/>
          </a:prstGeom>
          <a:noFill/>
        </p:spPr>
        <p:txBody>
          <a:bodyPr wrap="square" rtlCol="0">
            <a:spAutoFit/>
          </a:bodyPr>
          <a:lstStyle/>
          <a:p>
            <a:r>
              <a:rPr lang="en-US" sz="1400" dirty="0" smtClean="0">
                <a:solidFill>
                  <a:schemeClr val="accent5">
                    <a:lumMod val="75000"/>
                  </a:schemeClr>
                </a:solidFill>
              </a:rPr>
              <a:t>Look at the make Poverty History campaign website. How important do you think this campaign is? Is it effective</a:t>
            </a:r>
            <a:r>
              <a:rPr lang="en-US" dirty="0" smtClean="0">
                <a:solidFill>
                  <a:schemeClr val="accent5">
                    <a:lumMod val="75000"/>
                  </a:schemeClr>
                </a:solidFill>
              </a:rPr>
              <a:t>?</a:t>
            </a:r>
            <a:endParaRPr lang="en-U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3311525" cy="1286932"/>
          </a:xfrm>
        </p:spPr>
        <p:txBody>
          <a:bodyPr>
            <a:noAutofit/>
          </a:bodyPr>
          <a:lstStyle/>
          <a:p>
            <a:r>
              <a:rPr lang="en-US" sz="2800" dirty="0" smtClean="0"/>
              <a:t>The Millennium Development Goals</a:t>
            </a:r>
            <a:endParaRPr lang="en-US" sz="2800" dirty="0"/>
          </a:p>
        </p:txBody>
      </p:sp>
      <p:sp>
        <p:nvSpPr>
          <p:cNvPr id="3" name="Content Placeholder 2"/>
          <p:cNvSpPr>
            <a:spLocks noGrp="1"/>
          </p:cNvSpPr>
          <p:nvPr>
            <p:ph idx="1"/>
          </p:nvPr>
        </p:nvSpPr>
        <p:spPr>
          <a:xfrm>
            <a:off x="0" y="1808552"/>
            <a:ext cx="4362339" cy="5232374"/>
          </a:xfrm>
        </p:spPr>
        <p:txBody>
          <a:bodyPr>
            <a:normAutofit fontScale="77500" lnSpcReduction="20000"/>
          </a:bodyPr>
          <a:lstStyle/>
          <a:p>
            <a:endParaRPr lang="en-US" dirty="0" smtClean="0"/>
          </a:p>
          <a:p>
            <a:endParaRPr lang="en-US" dirty="0" smtClean="0"/>
          </a:p>
          <a:p>
            <a:endParaRPr lang="en-US" dirty="0" smtClean="0"/>
          </a:p>
          <a:p>
            <a:endParaRPr lang="en-US" dirty="0"/>
          </a:p>
          <a:p>
            <a:r>
              <a:rPr lang="en-US" dirty="0" smtClean="0"/>
              <a:t>The </a:t>
            </a:r>
            <a:r>
              <a:rPr lang="en-US" dirty="0" err="1" smtClean="0"/>
              <a:t>UN’s</a:t>
            </a:r>
            <a:r>
              <a:rPr lang="en-US" dirty="0" smtClean="0"/>
              <a:t> Millennium Development Goals (</a:t>
            </a:r>
            <a:r>
              <a:rPr lang="en-US" dirty="0" err="1" smtClean="0"/>
              <a:t>MDGs</a:t>
            </a:r>
            <a:r>
              <a:rPr lang="en-US" dirty="0" smtClean="0"/>
              <a:t>) were adopted in 2000. </a:t>
            </a:r>
          </a:p>
          <a:p>
            <a:pPr>
              <a:buNone/>
            </a:pPr>
            <a:endParaRPr lang="en-US" dirty="0" smtClean="0"/>
          </a:p>
          <a:p>
            <a:r>
              <a:rPr lang="en-US" dirty="0" smtClean="0"/>
              <a:t>They are a set of eight goals agreed to by all the world’s governments to build a better world. </a:t>
            </a:r>
          </a:p>
          <a:p>
            <a:pPr>
              <a:buNone/>
            </a:pPr>
            <a:endParaRPr lang="en-US" dirty="0" smtClean="0"/>
          </a:p>
          <a:p>
            <a:r>
              <a:rPr lang="en-US" dirty="0" smtClean="0"/>
              <a:t>It is hoped the goals will be achieved by 2015 if governments in developed and developing nations, NGOs, individuals and groups all work together and keep their promises.</a:t>
            </a:r>
            <a:endParaRPr lang="en-US" dirty="0"/>
          </a:p>
        </p:txBody>
      </p:sp>
      <p:pic>
        <p:nvPicPr>
          <p:cNvPr id="4" name="Picture 3" descr="un.png"/>
          <p:cNvPicPr>
            <a:picLocks noChangeAspect="1"/>
          </p:cNvPicPr>
          <p:nvPr/>
        </p:nvPicPr>
        <p:blipFill>
          <a:blip r:embed="rId2"/>
          <a:stretch>
            <a:fillRect/>
          </a:stretch>
        </p:blipFill>
        <p:spPr>
          <a:xfrm>
            <a:off x="5401732" y="4788452"/>
            <a:ext cx="2817283" cy="2252473"/>
          </a:xfrm>
          <a:prstGeom prst="rect">
            <a:avLst/>
          </a:prstGeom>
        </p:spPr>
      </p:pic>
      <p:sp>
        <p:nvSpPr>
          <p:cNvPr id="5" name="TextBox 4"/>
          <p:cNvSpPr txBox="1"/>
          <p:nvPr/>
        </p:nvSpPr>
        <p:spPr>
          <a:xfrm>
            <a:off x="4845509" y="1"/>
            <a:ext cx="4298491" cy="4801315"/>
          </a:xfrm>
          <a:prstGeom prst="rect">
            <a:avLst/>
          </a:prstGeom>
          <a:noFill/>
        </p:spPr>
        <p:txBody>
          <a:bodyPr wrap="square" rtlCol="0">
            <a:spAutoFit/>
          </a:bodyPr>
          <a:lstStyle/>
          <a:p>
            <a:r>
              <a:rPr lang="en-US" b="1" dirty="0" smtClean="0"/>
              <a:t>Internet Activity - Visit the site </a:t>
            </a:r>
          </a:p>
          <a:p>
            <a:r>
              <a:rPr lang="en-US" b="1" dirty="0" smtClean="0">
                <a:hlinkClick r:id="rId3"/>
              </a:rPr>
              <a:t>http://www.un.org/millenniumgoals/</a:t>
            </a:r>
            <a:r>
              <a:rPr lang="en-US" b="1" dirty="0" smtClean="0"/>
              <a:t> </a:t>
            </a:r>
            <a:endParaRPr lang="en-US" dirty="0" smtClean="0"/>
          </a:p>
          <a:p>
            <a:endParaRPr lang="en-US" dirty="0" smtClean="0"/>
          </a:p>
          <a:p>
            <a:pPr marL="342900" indent="-342900">
              <a:buFont typeface="+mj-lt"/>
              <a:buAutoNum type="arabicPeriod"/>
            </a:pPr>
            <a:r>
              <a:rPr lang="en-US" dirty="0" smtClean="0">
                <a:solidFill>
                  <a:srgbClr val="FF6600"/>
                </a:solidFill>
              </a:rPr>
              <a:t>Identify the symbol to represent each goal. </a:t>
            </a:r>
          </a:p>
          <a:p>
            <a:pPr marL="342900" indent="-342900"/>
            <a:endParaRPr lang="en-US" dirty="0" smtClean="0">
              <a:solidFill>
                <a:srgbClr val="FF6600"/>
              </a:solidFill>
            </a:endParaRPr>
          </a:p>
          <a:p>
            <a:pPr marL="342900" indent="-342900">
              <a:buFont typeface="+mj-lt"/>
              <a:buAutoNum type="arabicPeriod"/>
            </a:pPr>
            <a:r>
              <a:rPr lang="en-US" dirty="0" smtClean="0">
                <a:solidFill>
                  <a:srgbClr val="FF6600"/>
                </a:solidFill>
              </a:rPr>
              <a:t>Open the fact sheet for each goal.</a:t>
            </a:r>
          </a:p>
          <a:p>
            <a:pPr marL="800100" lvl="1" indent="-342900">
              <a:buFont typeface="+mj-lt"/>
              <a:buAutoNum type="alphaLcParenR"/>
            </a:pPr>
            <a:r>
              <a:rPr lang="en-US" dirty="0" smtClean="0">
                <a:solidFill>
                  <a:srgbClr val="FF6600"/>
                </a:solidFill>
              </a:rPr>
              <a:t>What are the targets for this goal?</a:t>
            </a:r>
          </a:p>
          <a:p>
            <a:pPr marL="800100" lvl="1" indent="-342900">
              <a:buFont typeface="+mj-lt"/>
              <a:buAutoNum type="alphaLcParenR"/>
            </a:pPr>
            <a:r>
              <a:rPr lang="en-US" dirty="0" smtClean="0">
                <a:solidFill>
                  <a:srgbClr val="FF6600"/>
                </a:solidFill>
              </a:rPr>
              <a:t>Outline the achievements so far.</a:t>
            </a:r>
          </a:p>
          <a:p>
            <a:pPr marL="800100" lvl="1" indent="-342900"/>
            <a:endParaRPr lang="en-US" dirty="0" smtClean="0">
              <a:solidFill>
                <a:srgbClr val="FF6600"/>
              </a:solidFill>
            </a:endParaRPr>
          </a:p>
          <a:p>
            <a:pPr marL="342900" indent="-342900">
              <a:buFont typeface="+mj-lt"/>
              <a:buAutoNum type="arabicPeriod"/>
            </a:pPr>
            <a:r>
              <a:rPr lang="en-US" dirty="0" smtClean="0">
                <a:solidFill>
                  <a:srgbClr val="FF6600"/>
                </a:solidFill>
              </a:rPr>
              <a:t>Look at the MDG Monitor for the goal. Choose a country. Use a statistic to describe its progress in achieving the goal.</a:t>
            </a:r>
            <a:endParaRPr lang="en-US" dirty="0">
              <a:solidFill>
                <a:srgbClr val="FF6600"/>
              </a:solidFill>
            </a:endParaRPr>
          </a:p>
        </p:txBody>
      </p:sp>
      <p:pic>
        <p:nvPicPr>
          <p:cNvPr id="6" name="Picture 5" descr="millennium_goals.jpg"/>
          <p:cNvPicPr>
            <a:picLocks noChangeAspect="1"/>
          </p:cNvPicPr>
          <p:nvPr/>
        </p:nvPicPr>
        <p:blipFill>
          <a:blip r:embed="rId4"/>
          <a:stretch>
            <a:fillRect/>
          </a:stretch>
        </p:blipFill>
        <p:spPr>
          <a:xfrm>
            <a:off x="593725" y="1286933"/>
            <a:ext cx="3175000" cy="162907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Aid Response To The Indian Ocean Tsunami</a:t>
            </a:r>
            <a:endParaRPr lang="en-US" dirty="0"/>
          </a:p>
        </p:txBody>
      </p:sp>
      <p:sp>
        <p:nvSpPr>
          <p:cNvPr id="3" name="Content Placeholder 2"/>
          <p:cNvSpPr>
            <a:spLocks noGrp="1"/>
          </p:cNvSpPr>
          <p:nvPr>
            <p:ph idx="1"/>
          </p:nvPr>
        </p:nvSpPr>
        <p:spPr/>
        <p:txBody>
          <a:bodyPr>
            <a:normAutofit fontScale="77500" lnSpcReduction="20000"/>
          </a:bodyPr>
          <a:lstStyle/>
          <a:p>
            <a:r>
              <a:rPr lang="en-US" sz="1600" dirty="0" smtClean="0"/>
              <a:t>The Boxing Day tsunami occurred on 26 December 2004 after a large earthquake off the coast of Indonesia in the Indian Ocean.</a:t>
            </a:r>
          </a:p>
          <a:p>
            <a:endParaRPr lang="en-US" sz="1600" dirty="0" smtClean="0"/>
          </a:p>
          <a:p>
            <a:r>
              <a:rPr lang="en-US" sz="1600" dirty="0" smtClean="0"/>
              <a:t>The tsunami killed more than 275,000 people in 10 countries and millions of people were left homeless and without any source of food, shelter, freshwater or livelihood. </a:t>
            </a:r>
          </a:p>
          <a:p>
            <a:endParaRPr lang="en-US" sz="1600" dirty="0" smtClean="0"/>
          </a:p>
          <a:p>
            <a:r>
              <a:rPr lang="en-US" sz="1600" dirty="0" smtClean="0"/>
              <a:t>Banda Aceh on the northern tip of Sumatra, </a:t>
            </a:r>
          </a:p>
          <a:p>
            <a:pPr>
              <a:buNone/>
            </a:pPr>
            <a:r>
              <a:rPr lang="en-US" sz="1600" dirty="0" smtClean="0"/>
              <a:t>       Indonesia’s largest island, was the closest major </a:t>
            </a:r>
          </a:p>
          <a:p>
            <a:pPr>
              <a:buNone/>
            </a:pPr>
            <a:r>
              <a:rPr lang="en-US" sz="1600" dirty="0" smtClean="0"/>
              <a:t>       city to the earthquake. In Aceh:</a:t>
            </a:r>
          </a:p>
          <a:p>
            <a:pPr lvl="1"/>
            <a:r>
              <a:rPr lang="en-US" sz="1600" dirty="0" smtClean="0"/>
              <a:t>170,000 were listed as killed</a:t>
            </a:r>
          </a:p>
          <a:p>
            <a:pPr lvl="1"/>
            <a:r>
              <a:rPr lang="en-US" sz="1600" dirty="0" smtClean="0"/>
              <a:t>500,000 were made homeless</a:t>
            </a:r>
          </a:p>
          <a:p>
            <a:pPr lvl="1"/>
            <a:r>
              <a:rPr lang="en-US" sz="1600" dirty="0" smtClean="0"/>
              <a:t>Bridges and roads were destroyed or made </a:t>
            </a:r>
          </a:p>
          <a:p>
            <a:pPr lvl="1">
              <a:buNone/>
            </a:pPr>
            <a:r>
              <a:rPr lang="en-US" sz="1600" dirty="0" smtClean="0"/>
              <a:t>      impassable</a:t>
            </a:r>
          </a:p>
          <a:p>
            <a:pPr lvl="1"/>
            <a:r>
              <a:rPr lang="en-US" sz="1600" dirty="0" smtClean="0"/>
              <a:t>Schools and hospitals were damaged or </a:t>
            </a:r>
          </a:p>
          <a:p>
            <a:pPr lvl="1">
              <a:buNone/>
            </a:pPr>
            <a:r>
              <a:rPr lang="en-US" sz="1600" dirty="0" smtClean="0"/>
              <a:t>      destroyed</a:t>
            </a:r>
          </a:p>
          <a:p>
            <a:pPr lvl="1"/>
            <a:r>
              <a:rPr lang="en-US" sz="1600" dirty="0" smtClean="0"/>
              <a:t>Over 1000 fishing boats were swept inland</a:t>
            </a:r>
          </a:p>
          <a:p>
            <a:pPr lvl="1">
              <a:buNone/>
            </a:pPr>
            <a:endParaRPr lang="en-US" dirty="0"/>
          </a:p>
        </p:txBody>
      </p:sp>
      <p:pic>
        <p:nvPicPr>
          <p:cNvPr id="4" name="Picture 3" descr="tsunami12_04.jpg"/>
          <p:cNvPicPr>
            <a:picLocks noChangeAspect="1"/>
          </p:cNvPicPr>
          <p:nvPr/>
        </p:nvPicPr>
        <p:blipFill>
          <a:blip r:embed="rId2"/>
          <a:stretch>
            <a:fillRect/>
          </a:stretch>
        </p:blipFill>
        <p:spPr>
          <a:xfrm>
            <a:off x="5093998" y="3244348"/>
            <a:ext cx="4050002" cy="36136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3627"/>
          </a:xfrm>
        </p:spPr>
        <p:txBody>
          <a:bodyPr>
            <a:normAutofit/>
          </a:bodyPr>
          <a:lstStyle/>
          <a:p>
            <a:r>
              <a:rPr lang="en-US" dirty="0" smtClean="0"/>
              <a:t>AID</a:t>
            </a:r>
            <a:endParaRPr lang="en-US" dirty="0"/>
          </a:p>
        </p:txBody>
      </p:sp>
      <p:sp>
        <p:nvSpPr>
          <p:cNvPr id="3" name="Content Placeholder 2"/>
          <p:cNvSpPr>
            <a:spLocks noGrp="1"/>
          </p:cNvSpPr>
          <p:nvPr>
            <p:ph idx="1"/>
          </p:nvPr>
        </p:nvSpPr>
        <p:spPr>
          <a:xfrm>
            <a:off x="457200" y="814540"/>
            <a:ext cx="8229600" cy="5311624"/>
          </a:xfrm>
        </p:spPr>
        <p:txBody>
          <a:bodyPr>
            <a:normAutofit/>
          </a:bodyPr>
          <a:lstStyle/>
          <a:p>
            <a:endParaRPr lang="en-US" sz="2800" dirty="0" smtClean="0"/>
          </a:p>
          <a:p>
            <a:r>
              <a:rPr lang="en-US" sz="2800" dirty="0" smtClean="0"/>
              <a:t>Definition – International or foreign aid – the money or resources given or lent to poor or developing countries whose people have lower living standards than those of wealthier developed countries.</a:t>
            </a:r>
            <a:endParaRPr lang="en-US" sz="2800" dirty="0"/>
          </a:p>
        </p:txBody>
      </p:sp>
      <p:pic>
        <p:nvPicPr>
          <p:cNvPr id="4" name="Picture 3" descr="r249552_1023869.jpg"/>
          <p:cNvPicPr>
            <a:picLocks noChangeAspect="1"/>
          </p:cNvPicPr>
          <p:nvPr/>
        </p:nvPicPr>
        <p:blipFill>
          <a:blip r:embed="rId2"/>
          <a:stretch>
            <a:fillRect/>
          </a:stretch>
        </p:blipFill>
        <p:spPr>
          <a:xfrm>
            <a:off x="1228633" y="3694640"/>
            <a:ext cx="6198385" cy="277018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297"/>
            <a:ext cx="8229600" cy="581318"/>
          </a:xfrm>
        </p:spPr>
        <p:txBody>
          <a:bodyPr>
            <a:normAutofit fontScale="90000"/>
          </a:bodyPr>
          <a:lstStyle/>
          <a:p>
            <a:r>
              <a:rPr lang="en-US" sz="3200" dirty="0" smtClean="0"/>
              <a:t>Aid response to the Indian Ocean tsunami</a:t>
            </a:r>
            <a:endParaRPr lang="en-US" sz="3200" dirty="0"/>
          </a:p>
        </p:txBody>
      </p:sp>
      <p:sp>
        <p:nvSpPr>
          <p:cNvPr id="3" name="Content Placeholder 2"/>
          <p:cNvSpPr>
            <a:spLocks noGrp="1"/>
          </p:cNvSpPr>
          <p:nvPr>
            <p:ph idx="1"/>
          </p:nvPr>
        </p:nvSpPr>
        <p:spPr>
          <a:xfrm>
            <a:off x="457200" y="1173488"/>
            <a:ext cx="8229600" cy="5684512"/>
          </a:xfrm>
        </p:spPr>
        <p:txBody>
          <a:bodyPr>
            <a:normAutofit fontScale="62500" lnSpcReduction="20000"/>
          </a:bodyPr>
          <a:lstStyle/>
          <a:p>
            <a:r>
              <a:rPr lang="en-US" dirty="0" smtClean="0"/>
              <a:t>US$7 billion was raised for humanitarian aid, US$1.8 billion of this amount coming from personal donations</a:t>
            </a:r>
          </a:p>
          <a:p>
            <a:pPr>
              <a:buNone/>
            </a:pPr>
            <a:endParaRPr lang="en-US" dirty="0" smtClean="0"/>
          </a:p>
          <a:p>
            <a:r>
              <a:rPr lang="en-US" dirty="0" smtClean="0"/>
              <a:t>Australia’s response:</a:t>
            </a:r>
          </a:p>
          <a:p>
            <a:pPr lvl="1"/>
            <a:r>
              <a:rPr lang="en-US" dirty="0" smtClean="0"/>
              <a:t>Provided clean water, medical supplies and shelter through government agencies and NGOs.</a:t>
            </a:r>
          </a:p>
          <a:p>
            <a:pPr lvl="1"/>
            <a:r>
              <a:rPr lang="en-US" dirty="0" smtClean="0"/>
              <a:t>AusAID workers and Australian Police provided humanitarian aid and emergency relief.</a:t>
            </a:r>
          </a:p>
          <a:p>
            <a:pPr lvl="1"/>
            <a:r>
              <a:rPr lang="en-US" dirty="0" smtClean="0"/>
              <a:t>Signed a treaty with Indonesia to provide continued support of AU$1 billion.</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solidFill>
                <a:srgbClr val="3366FF"/>
              </a:solidFill>
            </a:endParaRPr>
          </a:p>
          <a:p>
            <a:pPr lvl="1">
              <a:buNone/>
            </a:pPr>
            <a:endParaRPr lang="en-US" dirty="0" smtClean="0">
              <a:solidFill>
                <a:srgbClr val="3366FF"/>
              </a:solidFill>
            </a:endParaRPr>
          </a:p>
          <a:p>
            <a:pPr lvl="1">
              <a:buNone/>
            </a:pPr>
            <a:endParaRPr lang="en-US" dirty="0" smtClean="0">
              <a:solidFill>
                <a:srgbClr val="3366FF"/>
              </a:solidFill>
            </a:endParaRPr>
          </a:p>
          <a:p>
            <a:pPr lvl="1">
              <a:buNone/>
            </a:pPr>
            <a:endParaRPr lang="en-US" dirty="0" smtClean="0">
              <a:solidFill>
                <a:srgbClr val="3366FF"/>
              </a:solidFill>
            </a:endParaRPr>
          </a:p>
          <a:p>
            <a:pPr lvl="1">
              <a:buNone/>
            </a:pPr>
            <a:endParaRPr lang="en-US" dirty="0" smtClean="0">
              <a:solidFill>
                <a:srgbClr val="3366FF"/>
              </a:solidFill>
            </a:endParaRPr>
          </a:p>
          <a:p>
            <a:pPr lvl="1">
              <a:buNone/>
            </a:pPr>
            <a:endParaRPr lang="en-US" dirty="0" smtClean="0">
              <a:solidFill>
                <a:srgbClr val="3366FF"/>
              </a:solidFill>
            </a:endParaRPr>
          </a:p>
          <a:p>
            <a:pPr lvl="1">
              <a:buNone/>
            </a:pPr>
            <a:endParaRPr lang="en-US" dirty="0">
              <a:solidFill>
                <a:srgbClr val="3366FF"/>
              </a:solidFill>
            </a:endParaRPr>
          </a:p>
          <a:p>
            <a:pPr lvl="1">
              <a:buNone/>
            </a:pPr>
            <a:r>
              <a:rPr lang="en-US" dirty="0" smtClean="0">
                <a:solidFill>
                  <a:srgbClr val="3366FF"/>
                </a:solidFill>
              </a:rPr>
              <a:t>Internet Activity - Go to </a:t>
            </a:r>
            <a:r>
              <a:rPr lang="en-US" dirty="0" smtClean="0">
                <a:solidFill>
                  <a:srgbClr val="3366FF"/>
                </a:solidFill>
                <a:hlinkClick r:id="rId2"/>
              </a:rPr>
              <a:t>http://www.ausaid.gov.au/hottopics/topic.cfm?Id=9562_2054_7529_7688_4864</a:t>
            </a:r>
            <a:r>
              <a:rPr lang="en-US" dirty="0" smtClean="0">
                <a:solidFill>
                  <a:srgbClr val="3366FF"/>
                </a:solidFill>
              </a:rPr>
              <a:t> </a:t>
            </a:r>
          </a:p>
          <a:p>
            <a:pPr lvl="1">
              <a:buNone/>
            </a:pPr>
            <a:r>
              <a:rPr lang="en-US" dirty="0" smtClean="0">
                <a:solidFill>
                  <a:srgbClr val="3366FF"/>
                </a:solidFill>
              </a:rPr>
              <a:t>In 3-5 power point slides outline the role Australia played immediately and later in </a:t>
            </a:r>
          </a:p>
          <a:p>
            <a:pPr lvl="1">
              <a:buNone/>
            </a:pPr>
            <a:r>
              <a:rPr lang="en-US" dirty="0" smtClean="0">
                <a:solidFill>
                  <a:srgbClr val="3366FF"/>
                </a:solidFill>
              </a:rPr>
              <a:t>assisting Indonesia after the Indian Ocean tsunami.</a:t>
            </a:r>
          </a:p>
          <a:p>
            <a:pPr lvl="1"/>
            <a:endParaRPr lang="en-US" dirty="0"/>
          </a:p>
        </p:txBody>
      </p:sp>
      <p:pic>
        <p:nvPicPr>
          <p:cNvPr id="4" name="Picture 3" descr="asia_tsunami.jpg"/>
          <p:cNvPicPr>
            <a:picLocks noChangeAspect="1"/>
          </p:cNvPicPr>
          <p:nvPr/>
        </p:nvPicPr>
        <p:blipFill>
          <a:blip r:embed="rId3"/>
          <a:stretch>
            <a:fillRect/>
          </a:stretch>
        </p:blipFill>
        <p:spPr>
          <a:xfrm>
            <a:off x="2084535" y="3037261"/>
            <a:ext cx="5370094" cy="278876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82598"/>
            <a:ext cx="7024744" cy="1143000"/>
          </a:xfrm>
        </p:spPr>
        <p:txBody>
          <a:bodyPr/>
          <a:lstStyle/>
          <a:p>
            <a:r>
              <a:rPr lang="en-US" dirty="0" smtClean="0"/>
              <a:t>Christchurch Earthquake</a:t>
            </a:r>
            <a:endParaRPr lang="en-US" dirty="0"/>
          </a:p>
        </p:txBody>
      </p:sp>
      <p:sp>
        <p:nvSpPr>
          <p:cNvPr id="3" name="Content Placeholder 2"/>
          <p:cNvSpPr>
            <a:spLocks noGrp="1"/>
          </p:cNvSpPr>
          <p:nvPr>
            <p:ph idx="1"/>
          </p:nvPr>
        </p:nvSpPr>
        <p:spPr>
          <a:xfrm>
            <a:off x="457200" y="1939321"/>
            <a:ext cx="8229600" cy="4708525"/>
          </a:xfrm>
        </p:spPr>
        <p:txBody>
          <a:bodyPr>
            <a:normAutofit fontScale="25000" lnSpcReduction="20000"/>
          </a:bodyPr>
          <a:lstStyle/>
          <a:p>
            <a:pPr>
              <a:buNone/>
            </a:pPr>
            <a:r>
              <a:rPr lang="en-US" sz="4800" dirty="0" smtClean="0"/>
              <a:t>As it happened</a:t>
            </a:r>
          </a:p>
          <a:p>
            <a:r>
              <a:rPr lang="en-US" sz="4800" dirty="0" err="1" smtClean="0"/>
              <a:t>http://www.ausbt.com.au/christchurch-airport-evacuated-in-latest-new-zealand-earthquake</a:t>
            </a:r>
            <a:endParaRPr lang="en-US" sz="4800" dirty="0" smtClean="0">
              <a:hlinkClick r:id="rId2"/>
            </a:endParaRPr>
          </a:p>
          <a:p>
            <a:r>
              <a:rPr lang="en-US" sz="4800" dirty="0" smtClean="0">
                <a:hlinkClick r:id="rId2"/>
              </a:rPr>
              <a:t>http://www.news.com.au/world/quake-aftershock-hits-christchurch/story-e6frfkyi-1226009960218</a:t>
            </a:r>
            <a:endParaRPr lang="en-US" sz="4800" dirty="0" smtClean="0"/>
          </a:p>
          <a:p>
            <a:pPr>
              <a:buNone/>
            </a:pPr>
            <a:endParaRPr lang="en-US" sz="4800" dirty="0" smtClean="0"/>
          </a:p>
          <a:p>
            <a:pPr>
              <a:buNone/>
            </a:pPr>
            <a:r>
              <a:rPr lang="en-US" sz="4800" dirty="0" smtClean="0"/>
              <a:t>NGO – Red Cross</a:t>
            </a:r>
            <a:endParaRPr lang="en-US" sz="4800" dirty="0" smtClean="0">
              <a:hlinkClick r:id="rId3"/>
            </a:endParaRPr>
          </a:p>
          <a:p>
            <a:r>
              <a:rPr lang="en-US" sz="4800" dirty="0" smtClean="0">
                <a:hlinkClick r:id="rId3"/>
              </a:rPr>
              <a:t>http://www.redcross.org.au/NZEQ2011.htm</a:t>
            </a:r>
            <a:endParaRPr lang="en-US" sz="4800" dirty="0" smtClean="0"/>
          </a:p>
          <a:p>
            <a:pPr>
              <a:buNone/>
            </a:pPr>
            <a:endParaRPr lang="en-US" sz="4800" dirty="0" smtClean="0"/>
          </a:p>
          <a:p>
            <a:pPr>
              <a:buNone/>
            </a:pPr>
            <a:r>
              <a:rPr lang="en-US" sz="4800" dirty="0" smtClean="0"/>
              <a:t>Personal stories</a:t>
            </a:r>
          </a:p>
          <a:p>
            <a:r>
              <a:rPr lang="en-US" sz="4800" dirty="0" smtClean="0"/>
              <a:t>http://www.nzherald.co.nz/natural-disasters/news/article.cfm?c_id=68&amp;objectid=10671052</a:t>
            </a:r>
          </a:p>
          <a:p>
            <a:endParaRPr lang="en-US" dirty="0" smtClean="0"/>
          </a:p>
          <a:p>
            <a:pPr>
              <a:buNone/>
            </a:pPr>
            <a:endParaRPr lang="en-US" sz="7200" dirty="0" smtClean="0"/>
          </a:p>
          <a:p>
            <a:pPr>
              <a:buNone/>
            </a:pPr>
            <a:r>
              <a:rPr lang="en-US" sz="7200" b="1" dirty="0" smtClean="0">
                <a:solidFill>
                  <a:srgbClr val="3366FF"/>
                </a:solidFill>
              </a:rPr>
              <a:t>ACTIVITY</a:t>
            </a:r>
            <a:r>
              <a:rPr lang="en-US" sz="7200" dirty="0" smtClean="0">
                <a:solidFill>
                  <a:srgbClr val="3366FF"/>
                </a:solidFill>
              </a:rPr>
              <a:t> – Use the above links to complete:</a:t>
            </a:r>
          </a:p>
          <a:p>
            <a:pPr>
              <a:buNone/>
            </a:pPr>
            <a:endParaRPr lang="en-US" sz="7200" dirty="0" smtClean="0">
              <a:solidFill>
                <a:srgbClr val="3366FF"/>
              </a:solidFill>
            </a:endParaRPr>
          </a:p>
          <a:p>
            <a:pPr>
              <a:buNone/>
            </a:pPr>
            <a:r>
              <a:rPr lang="en-US" sz="7200" dirty="0" smtClean="0">
                <a:solidFill>
                  <a:srgbClr val="3366FF"/>
                </a:solidFill>
              </a:rPr>
              <a:t>Imagine you are a survivor of the </a:t>
            </a:r>
          </a:p>
          <a:p>
            <a:pPr>
              <a:buNone/>
            </a:pPr>
            <a:r>
              <a:rPr lang="en-US" sz="7200" dirty="0" smtClean="0">
                <a:solidFill>
                  <a:srgbClr val="3366FF"/>
                </a:solidFill>
              </a:rPr>
              <a:t>Christchurch Earthquake. </a:t>
            </a:r>
          </a:p>
          <a:p>
            <a:pPr>
              <a:buNone/>
            </a:pPr>
            <a:endParaRPr lang="en-US" sz="7200" dirty="0" smtClean="0">
              <a:solidFill>
                <a:srgbClr val="3366FF"/>
              </a:solidFill>
            </a:endParaRPr>
          </a:p>
          <a:p>
            <a:pPr>
              <a:buNone/>
            </a:pPr>
            <a:r>
              <a:rPr lang="en-US" sz="7200" dirty="0" smtClean="0">
                <a:solidFill>
                  <a:srgbClr val="3366FF"/>
                </a:solidFill>
              </a:rPr>
              <a:t>Write a diary entry recalling the </a:t>
            </a:r>
          </a:p>
          <a:p>
            <a:pPr>
              <a:buNone/>
            </a:pPr>
            <a:r>
              <a:rPr lang="en-US" sz="7200" dirty="0" smtClean="0">
                <a:solidFill>
                  <a:srgbClr val="3366FF"/>
                </a:solidFill>
              </a:rPr>
              <a:t>events of the day of the </a:t>
            </a:r>
          </a:p>
          <a:p>
            <a:pPr>
              <a:buNone/>
            </a:pPr>
            <a:r>
              <a:rPr lang="en-US" sz="7200" dirty="0" smtClean="0">
                <a:solidFill>
                  <a:srgbClr val="3366FF"/>
                </a:solidFill>
              </a:rPr>
              <a:t>Earthquake (February 22 2011)</a:t>
            </a:r>
          </a:p>
          <a:p>
            <a:pPr>
              <a:buNone/>
            </a:pPr>
            <a:r>
              <a:rPr lang="en-US" sz="7200" dirty="0" smtClean="0">
                <a:solidFill>
                  <a:srgbClr val="3366FF"/>
                </a:solidFill>
              </a:rPr>
              <a:t>including the aid that you received.</a:t>
            </a:r>
          </a:p>
          <a:p>
            <a:endParaRPr lang="en-US" dirty="0">
              <a:solidFill>
                <a:srgbClr val="3366FF"/>
              </a:solidFill>
            </a:endParaRPr>
          </a:p>
        </p:txBody>
      </p:sp>
      <p:pic>
        <p:nvPicPr>
          <p:cNvPr id="4" name="Picture 3" descr="Christchurch earthquake-2.jpg"/>
          <p:cNvPicPr>
            <a:picLocks noChangeAspect="1"/>
          </p:cNvPicPr>
          <p:nvPr/>
        </p:nvPicPr>
        <p:blipFill>
          <a:blip r:embed="rId4"/>
          <a:stretch>
            <a:fillRect/>
          </a:stretch>
        </p:blipFill>
        <p:spPr>
          <a:xfrm>
            <a:off x="4914533" y="4293584"/>
            <a:ext cx="4229467" cy="25644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Aid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Governments provide grants and loans as part of Overseas Development Assistance (ODA). Loans need to be repaid but grants do not.</a:t>
            </a:r>
          </a:p>
          <a:p>
            <a:pPr>
              <a:buNone/>
            </a:pPr>
            <a:endParaRPr lang="en-US" dirty="0" smtClean="0"/>
          </a:p>
          <a:p>
            <a:r>
              <a:rPr lang="en-US" dirty="0" smtClean="0"/>
              <a:t>Aid from non-government organisations (NGOs) and non profit comes from voluntary donations, banks and other financial institutions.</a:t>
            </a:r>
          </a:p>
          <a:p>
            <a:pPr>
              <a:buNone/>
            </a:pPr>
            <a:endParaRPr lang="en-US" dirty="0" smtClean="0"/>
          </a:p>
          <a:p>
            <a:r>
              <a:rPr lang="en-US" dirty="0" smtClean="0"/>
              <a:t>Developed nations contribute </a:t>
            </a:r>
          </a:p>
          <a:p>
            <a:pPr>
              <a:buNone/>
            </a:pPr>
            <a:r>
              <a:rPr lang="en-US" dirty="0" smtClean="0"/>
              <a:t>     US$78 billion a year in aid.</a:t>
            </a:r>
            <a:endParaRPr lang="en-US" dirty="0"/>
          </a:p>
        </p:txBody>
      </p:sp>
      <p:pic>
        <p:nvPicPr>
          <p:cNvPr id="4" name="Picture 3"/>
          <p:cNvPicPr>
            <a:picLocks noChangeAspect="1"/>
          </p:cNvPicPr>
          <p:nvPr/>
        </p:nvPicPr>
        <p:blipFill>
          <a:blip r:embed="rId2"/>
          <a:stretch>
            <a:fillRect/>
          </a:stretch>
        </p:blipFill>
        <p:spPr>
          <a:xfrm>
            <a:off x="6513325" y="4699000"/>
            <a:ext cx="2179118" cy="17638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Lingo List</a:t>
            </a:r>
            <a:endParaRPr lang="en-US" dirty="0"/>
          </a:p>
        </p:txBody>
      </p:sp>
      <p:sp>
        <p:nvSpPr>
          <p:cNvPr id="3" name="Content Placeholder 2"/>
          <p:cNvSpPr>
            <a:spLocks noGrp="1"/>
          </p:cNvSpPr>
          <p:nvPr>
            <p:ph sz="quarter" idx="13"/>
          </p:nvPr>
        </p:nvSpPr>
        <p:spPr>
          <a:xfrm>
            <a:off x="1042416" y="2313431"/>
            <a:ext cx="3419856" cy="4205901"/>
          </a:xfrm>
        </p:spPr>
        <p:txBody>
          <a:bodyPr>
            <a:normAutofit fontScale="70000" lnSpcReduction="20000"/>
          </a:bodyPr>
          <a:lstStyle/>
          <a:p>
            <a:pPr lvl="0"/>
            <a:r>
              <a:rPr lang="en-US" dirty="0"/>
              <a:t>Aid</a:t>
            </a:r>
            <a:endParaRPr lang="en-AU" dirty="0"/>
          </a:p>
          <a:p>
            <a:pPr lvl="0"/>
            <a:r>
              <a:rPr lang="en-US" dirty="0"/>
              <a:t>Alliance</a:t>
            </a:r>
            <a:endParaRPr lang="en-AU" dirty="0"/>
          </a:p>
          <a:p>
            <a:pPr lvl="0"/>
            <a:r>
              <a:rPr lang="en-US" dirty="0"/>
              <a:t>APEC</a:t>
            </a:r>
            <a:endParaRPr lang="en-AU" dirty="0"/>
          </a:p>
          <a:p>
            <a:pPr lvl="0"/>
            <a:r>
              <a:rPr lang="en-US" dirty="0"/>
              <a:t>Asia Pacific region</a:t>
            </a:r>
            <a:endParaRPr lang="en-AU" dirty="0"/>
          </a:p>
          <a:p>
            <a:pPr lvl="0"/>
            <a:r>
              <a:rPr lang="en-US" dirty="0"/>
              <a:t>AUSAID</a:t>
            </a:r>
            <a:endParaRPr lang="en-AU" dirty="0"/>
          </a:p>
          <a:p>
            <a:pPr lvl="0"/>
            <a:r>
              <a:rPr lang="en-US" dirty="0"/>
              <a:t>Australia's Neighbours</a:t>
            </a:r>
            <a:endParaRPr lang="en-AU" dirty="0"/>
          </a:p>
          <a:p>
            <a:pPr lvl="0"/>
            <a:r>
              <a:rPr lang="en-US" dirty="0"/>
              <a:t>Bilateral</a:t>
            </a:r>
            <a:endParaRPr lang="en-AU" dirty="0"/>
          </a:p>
          <a:p>
            <a:pPr lvl="0"/>
            <a:r>
              <a:rPr lang="en-US" dirty="0"/>
              <a:t>Convention</a:t>
            </a:r>
            <a:endParaRPr lang="en-AU" dirty="0"/>
          </a:p>
          <a:p>
            <a:pPr lvl="0"/>
            <a:r>
              <a:rPr lang="en-US" dirty="0"/>
              <a:t>Culture</a:t>
            </a:r>
            <a:endParaRPr lang="en-AU" dirty="0"/>
          </a:p>
          <a:p>
            <a:pPr lvl="0"/>
            <a:r>
              <a:rPr lang="en-US" dirty="0"/>
              <a:t>Developing country</a:t>
            </a:r>
            <a:endParaRPr lang="en-AU" dirty="0"/>
          </a:p>
          <a:p>
            <a:pPr lvl="0"/>
            <a:r>
              <a:rPr lang="en-US" dirty="0"/>
              <a:t>Free Trade Agreement</a:t>
            </a:r>
            <a:endParaRPr lang="en-AU" dirty="0"/>
          </a:p>
          <a:p>
            <a:pPr lvl="0"/>
            <a:r>
              <a:rPr lang="en-US" dirty="0" smtClean="0"/>
              <a:t>Geopolitical</a:t>
            </a:r>
          </a:p>
          <a:p>
            <a:pPr lvl="0"/>
            <a:r>
              <a:rPr lang="en-US" dirty="0" smtClean="0"/>
              <a:t>Grass Roots aid</a:t>
            </a:r>
            <a:endParaRPr lang="en-AU" dirty="0"/>
          </a:p>
          <a:p>
            <a:pPr lvl="0"/>
            <a:r>
              <a:rPr lang="en-US" dirty="0"/>
              <a:t>Gross national product (GNP)</a:t>
            </a:r>
            <a:endParaRPr lang="en-AU" dirty="0"/>
          </a:p>
          <a:p>
            <a:pPr lvl="0"/>
            <a:r>
              <a:rPr lang="en-US" dirty="0"/>
              <a:t>Human development </a:t>
            </a:r>
            <a:r>
              <a:rPr lang="en-US" dirty="0" smtClean="0"/>
              <a:t>index</a:t>
            </a:r>
            <a:endParaRPr lang="en-AU" dirty="0"/>
          </a:p>
        </p:txBody>
      </p:sp>
      <p:sp>
        <p:nvSpPr>
          <p:cNvPr id="4" name="Content Placeholder 3"/>
          <p:cNvSpPr>
            <a:spLocks noGrp="1"/>
          </p:cNvSpPr>
          <p:nvPr>
            <p:ph sz="quarter" idx="14"/>
          </p:nvPr>
        </p:nvSpPr>
        <p:spPr>
          <a:xfrm>
            <a:off x="4645152" y="2313431"/>
            <a:ext cx="3419856" cy="4205902"/>
          </a:xfrm>
        </p:spPr>
        <p:txBody>
          <a:bodyPr>
            <a:normAutofit fontScale="70000" lnSpcReduction="20000"/>
          </a:bodyPr>
          <a:lstStyle/>
          <a:p>
            <a:pPr lvl="0"/>
            <a:r>
              <a:rPr lang="en-US" dirty="0"/>
              <a:t>Humanitarian Aid</a:t>
            </a:r>
            <a:endParaRPr lang="en-AU" dirty="0"/>
          </a:p>
          <a:p>
            <a:pPr lvl="0"/>
            <a:r>
              <a:rPr lang="en-US" dirty="0"/>
              <a:t>Infant mortality rates</a:t>
            </a:r>
            <a:endParaRPr lang="en-AU" dirty="0"/>
          </a:p>
          <a:p>
            <a:pPr lvl="0"/>
            <a:r>
              <a:rPr lang="en-US" dirty="0"/>
              <a:t>Multilateral</a:t>
            </a:r>
            <a:endParaRPr lang="en-AU" dirty="0"/>
          </a:p>
          <a:p>
            <a:pPr lvl="0"/>
            <a:r>
              <a:rPr lang="en-US" dirty="0"/>
              <a:t>NGO (Non Government Organisations)</a:t>
            </a:r>
            <a:endParaRPr lang="en-AU" dirty="0"/>
          </a:p>
          <a:p>
            <a:pPr lvl="0"/>
            <a:r>
              <a:rPr lang="en-US" dirty="0"/>
              <a:t>Non Profit</a:t>
            </a:r>
            <a:endParaRPr lang="en-AU" dirty="0"/>
          </a:p>
          <a:p>
            <a:pPr lvl="0"/>
            <a:r>
              <a:rPr lang="en-US" dirty="0"/>
              <a:t>Population</a:t>
            </a:r>
            <a:endParaRPr lang="en-AU" dirty="0"/>
          </a:p>
          <a:p>
            <a:pPr lvl="0"/>
            <a:r>
              <a:rPr lang="en-US" dirty="0"/>
              <a:t>Population growth rate</a:t>
            </a:r>
            <a:endParaRPr lang="en-AU" dirty="0"/>
          </a:p>
          <a:p>
            <a:pPr lvl="0"/>
            <a:r>
              <a:rPr lang="en-US" dirty="0"/>
              <a:t>Strategic</a:t>
            </a:r>
            <a:endParaRPr lang="en-AU" dirty="0"/>
          </a:p>
          <a:p>
            <a:pPr lvl="0"/>
            <a:r>
              <a:rPr lang="en-US" dirty="0"/>
              <a:t>Treaty</a:t>
            </a:r>
            <a:endParaRPr lang="en-AU" dirty="0"/>
          </a:p>
          <a:p>
            <a:pPr lvl="0"/>
            <a:r>
              <a:rPr lang="en-US" dirty="0"/>
              <a:t>United Nations</a:t>
            </a:r>
            <a:endParaRPr lang="en-AU" dirty="0"/>
          </a:p>
          <a:p>
            <a:pPr lvl="0"/>
            <a:r>
              <a:rPr lang="en-US" dirty="0"/>
              <a:t>World Bank</a:t>
            </a:r>
            <a:endParaRPr lang="en-AU" dirty="0"/>
          </a:p>
          <a:p>
            <a:pPr lvl="0"/>
            <a:r>
              <a:rPr lang="en-US" dirty="0"/>
              <a:t>World Health Organisation</a:t>
            </a:r>
            <a:endParaRPr lang="en-AU" dirty="0"/>
          </a:p>
          <a:p>
            <a:pPr lvl="0"/>
            <a:r>
              <a:rPr lang="en-US" dirty="0"/>
              <a:t>World Vision</a:t>
            </a:r>
            <a:endParaRPr lang="en-AU" dirty="0"/>
          </a:p>
          <a:p>
            <a:pPr marL="6858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94906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24449"/>
          </a:xfrm>
        </p:spPr>
        <p:txBody>
          <a:bodyPr>
            <a:noAutofit/>
          </a:bodyPr>
          <a:lstStyle/>
          <a:p>
            <a:pPr algn="ctr"/>
            <a:r>
              <a:rPr lang="en-US" sz="2400" dirty="0" smtClean="0"/>
              <a:t>The 7 Categories of International Aid Australia provides</a:t>
            </a:r>
            <a:endParaRPr lang="en-US" sz="2400" dirty="0"/>
          </a:p>
        </p:txBody>
      </p:sp>
      <p:pic>
        <p:nvPicPr>
          <p:cNvPr id="4" name="Content Placeholder 3" descr="Aid.png"/>
          <p:cNvPicPr>
            <a:picLocks noGrp="1" noChangeAspect="1"/>
          </p:cNvPicPr>
          <p:nvPr>
            <p:ph idx="1"/>
          </p:nvPr>
        </p:nvPicPr>
        <p:blipFill>
          <a:blip r:embed="rId2"/>
          <a:srcRect t="324" b="324"/>
          <a:stretch>
            <a:fillRect/>
          </a:stretch>
        </p:blipFill>
        <p:spPr>
          <a:xfrm>
            <a:off x="408794" y="1135063"/>
            <a:ext cx="8150225" cy="4897437"/>
          </a:xfrm>
        </p:spPr>
      </p:pic>
      <p:sp>
        <p:nvSpPr>
          <p:cNvPr id="5" name="TextBox 4"/>
          <p:cNvSpPr txBox="1"/>
          <p:nvPr/>
        </p:nvSpPr>
        <p:spPr>
          <a:xfrm>
            <a:off x="993951" y="6069333"/>
            <a:ext cx="7565068" cy="646331"/>
          </a:xfrm>
          <a:prstGeom prst="rect">
            <a:avLst/>
          </a:prstGeom>
          <a:noFill/>
        </p:spPr>
        <p:txBody>
          <a:bodyPr wrap="square" rtlCol="0">
            <a:spAutoFit/>
          </a:bodyPr>
          <a:lstStyle/>
          <a:p>
            <a:r>
              <a:rPr lang="en-US" dirty="0"/>
              <a:t>M</a:t>
            </a:r>
            <a:r>
              <a:rPr lang="en-US" dirty="0" smtClean="0"/>
              <a:t>ake a poster of the 7 categories of Aid – use examples from the past 12 months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14"/>
            <a:ext cx="8229600" cy="759316"/>
          </a:xfrm>
        </p:spPr>
        <p:txBody>
          <a:bodyPr>
            <a:noAutofit/>
          </a:bodyPr>
          <a:lstStyle/>
          <a:p>
            <a:r>
              <a:rPr lang="en-US" sz="2400" dirty="0" smtClean="0"/>
              <a:t>The role of Government – </a:t>
            </a:r>
            <a:br>
              <a:rPr lang="en-US" sz="2400" dirty="0" smtClean="0"/>
            </a:br>
            <a:r>
              <a:rPr lang="en-US" sz="2400" dirty="0" smtClean="0"/>
              <a:t>Bilateral and Multilateral aid</a:t>
            </a:r>
            <a:endParaRPr lang="en-US" sz="2400" dirty="0"/>
          </a:p>
        </p:txBody>
      </p:sp>
      <p:sp>
        <p:nvSpPr>
          <p:cNvPr id="3" name="Content Placeholder 2"/>
          <p:cNvSpPr>
            <a:spLocks noGrp="1"/>
          </p:cNvSpPr>
          <p:nvPr>
            <p:ph idx="1"/>
          </p:nvPr>
        </p:nvSpPr>
        <p:spPr>
          <a:xfrm>
            <a:off x="457200" y="1035430"/>
            <a:ext cx="8229600" cy="5822570"/>
          </a:xfrm>
        </p:spPr>
        <p:txBody>
          <a:bodyPr/>
          <a:lstStyle/>
          <a:p>
            <a:r>
              <a:rPr lang="en-US" sz="2000" dirty="0" smtClean="0"/>
              <a:t>Bilateral aid – financial assistance given directly from one government to another, also known as government to government</a:t>
            </a:r>
            <a:endParaRPr lang="en-US" sz="2000" dirty="0"/>
          </a:p>
          <a:p>
            <a:endParaRPr lang="en-US" sz="2000" dirty="0" smtClean="0"/>
          </a:p>
          <a:p>
            <a:r>
              <a:rPr lang="en-US" sz="2000" dirty="0" smtClean="0"/>
              <a:t>Multilateral aid – financial assistance that is given by governments through international banks or organisations.</a:t>
            </a:r>
          </a:p>
          <a:p>
            <a:endParaRPr lang="en-US" sz="1600" dirty="0" smtClean="0"/>
          </a:p>
          <a:p>
            <a:r>
              <a:rPr lang="en-US" sz="1800" dirty="0" smtClean="0">
                <a:solidFill>
                  <a:srgbClr val="FF6600"/>
                </a:solidFill>
                <a:latin typeface="Apple Chancery"/>
                <a:cs typeface="Apple Chancery"/>
              </a:rPr>
              <a:t>Outline the difference between bilateral and multilateral aid. </a:t>
            </a:r>
          </a:p>
          <a:p>
            <a:r>
              <a:rPr lang="en-US" sz="1800" dirty="0" smtClean="0">
                <a:solidFill>
                  <a:srgbClr val="FF6600"/>
                </a:solidFill>
                <a:latin typeface="Apple Chancery"/>
                <a:cs typeface="Apple Chancery"/>
              </a:rPr>
              <a:t>Using the AusAID website (</a:t>
            </a:r>
            <a:r>
              <a:rPr lang="en-US" sz="1800" dirty="0" smtClean="0">
                <a:solidFill>
                  <a:srgbClr val="FF6600"/>
                </a:solidFill>
                <a:latin typeface="Apple Chancery"/>
                <a:cs typeface="Apple Chancery"/>
                <a:hlinkClick r:id="rId2"/>
              </a:rPr>
              <a:t>www.ausaid.gov.au</a:t>
            </a:r>
            <a:r>
              <a:rPr lang="en-US" sz="1800" dirty="0" smtClean="0">
                <a:solidFill>
                  <a:srgbClr val="FF6600"/>
                </a:solidFill>
                <a:latin typeface="Apple Chancery"/>
                <a:cs typeface="Apple Chancery"/>
              </a:rPr>
              <a:t>) </a:t>
            </a:r>
          </a:p>
          <a:p>
            <a:pPr lvl="1"/>
            <a:r>
              <a:rPr lang="en-US" sz="1800" dirty="0" smtClean="0">
                <a:solidFill>
                  <a:srgbClr val="FF6600"/>
                </a:solidFill>
                <a:latin typeface="Apple Chancery"/>
                <a:cs typeface="Apple Chancery"/>
              </a:rPr>
              <a:t>Give an example of bilateral and multilateral aid.</a:t>
            </a:r>
          </a:p>
          <a:p>
            <a:pPr lvl="1"/>
            <a:r>
              <a:rPr lang="en-US" sz="1800" dirty="0" smtClean="0">
                <a:solidFill>
                  <a:srgbClr val="FF6600"/>
                </a:solidFill>
                <a:latin typeface="Apple Chancery"/>
                <a:cs typeface="Apple Chancery"/>
              </a:rPr>
              <a:t>Give two examples of food aid, emergency aid and technical assistance</a:t>
            </a:r>
            <a:endParaRPr lang="en-US" sz="1800" dirty="0">
              <a:solidFill>
                <a:srgbClr val="FF6600"/>
              </a:solidFill>
              <a:latin typeface="Apple Chancery"/>
              <a:cs typeface="Apple Chancery"/>
            </a:endParaRPr>
          </a:p>
        </p:txBody>
      </p:sp>
      <p:pic>
        <p:nvPicPr>
          <p:cNvPr id="4" name="Picture 3" descr="timor_cp.jpg"/>
          <p:cNvPicPr>
            <a:picLocks noChangeAspect="1"/>
          </p:cNvPicPr>
          <p:nvPr/>
        </p:nvPicPr>
        <p:blipFill>
          <a:blip r:embed="rId3"/>
          <a:stretch>
            <a:fillRect/>
          </a:stretch>
        </p:blipFill>
        <p:spPr>
          <a:xfrm>
            <a:off x="2277803" y="4790591"/>
            <a:ext cx="4481772" cy="20674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90653"/>
          </a:xfrm>
        </p:spPr>
        <p:txBody>
          <a:bodyPr>
            <a:noAutofit/>
          </a:bodyPr>
          <a:lstStyle/>
          <a:p>
            <a:r>
              <a:rPr lang="en-US" sz="2800" dirty="0" smtClean="0"/>
              <a:t>The Role Of The Australian Government In Providing Aid</a:t>
            </a:r>
            <a:endParaRPr lang="en-US" sz="2800" dirty="0"/>
          </a:p>
        </p:txBody>
      </p:sp>
      <p:sp>
        <p:nvSpPr>
          <p:cNvPr id="3" name="Content Placeholder 2"/>
          <p:cNvSpPr>
            <a:spLocks noGrp="1"/>
          </p:cNvSpPr>
          <p:nvPr>
            <p:ph idx="1"/>
          </p:nvPr>
        </p:nvSpPr>
        <p:spPr>
          <a:xfrm>
            <a:off x="457200" y="1090653"/>
            <a:ext cx="8229600" cy="5927686"/>
          </a:xfrm>
        </p:spPr>
        <p:txBody>
          <a:bodyPr>
            <a:normAutofit/>
          </a:bodyPr>
          <a:lstStyle/>
          <a:p>
            <a:r>
              <a:rPr lang="en-US" sz="2400" dirty="0" smtClean="0"/>
              <a:t>The Australian Government donates AU$3 billion (0.3% of Australia’s gross national income) each year to overseas countries with low living standards.</a:t>
            </a:r>
            <a:endParaRPr lang="en-US" sz="2400" dirty="0"/>
          </a:p>
        </p:txBody>
      </p:sp>
      <p:pic>
        <p:nvPicPr>
          <p:cNvPr id="4" name="Picture 3" descr="aid.png"/>
          <p:cNvPicPr>
            <a:picLocks noChangeAspect="1"/>
          </p:cNvPicPr>
          <p:nvPr/>
        </p:nvPicPr>
        <p:blipFill>
          <a:blip r:embed="rId2"/>
          <a:stretch>
            <a:fillRect/>
          </a:stretch>
        </p:blipFill>
        <p:spPr>
          <a:xfrm>
            <a:off x="4800121" y="3200399"/>
            <a:ext cx="3735779" cy="3318933"/>
          </a:xfrm>
          <a:prstGeom prst="rect">
            <a:avLst/>
          </a:prstGeom>
        </p:spPr>
      </p:pic>
      <p:pic>
        <p:nvPicPr>
          <p:cNvPr id="5" name="Picture 4" descr="aid 2.png"/>
          <p:cNvPicPr>
            <a:picLocks noChangeAspect="1"/>
          </p:cNvPicPr>
          <p:nvPr/>
        </p:nvPicPr>
        <p:blipFill>
          <a:blip r:embed="rId3"/>
          <a:stretch>
            <a:fillRect/>
          </a:stretch>
        </p:blipFill>
        <p:spPr>
          <a:xfrm>
            <a:off x="457200" y="2472266"/>
            <a:ext cx="4342921" cy="40470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hlinkClick r:id="rId2"/>
              </a:rPr>
              <a:t>http://www.youtube.com/watch?v=XrYsQHK-_</a:t>
            </a:r>
            <a:r>
              <a:rPr lang="en-AU" dirty="0" smtClean="0">
                <a:hlinkClick r:id="rId2"/>
              </a:rPr>
              <a:t>yw</a:t>
            </a:r>
            <a:endParaRPr lang="en-AU" dirty="0" smtClean="0"/>
          </a:p>
          <a:p>
            <a:endParaRPr lang="en-AU" dirty="0"/>
          </a:p>
        </p:txBody>
      </p:sp>
    </p:spTree>
    <p:extLst>
      <p:ext uri="{BB962C8B-B14F-4D97-AF65-F5344CB8AC3E}">
        <p14:creationId xmlns:p14="http://schemas.microsoft.com/office/powerpoint/2010/main" val="30535759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ocus Area 5A4 Australia in Its Regional and Global Contexts &amp;quot;&quot;/&gt;&lt;property id=&quot;20307&quot; value=&quot;285&quot;/&gt;&lt;/object&gt;&lt;object type=&quot;3&quot; unique_id=&quot;10005&quot;&gt;&lt;property id=&quot;20148&quot; value=&quot;5&quot;/&gt;&lt;property id=&quot;20300&quot; value=&quot;Slide 2 - &amp;quot;Syllabus Agenda&amp;quot;&quot;/&gt;&lt;property id=&quot;20307&quot; value=&quot;256&quot;/&gt;&lt;/object&gt;&lt;object type=&quot;3&quot; unique_id=&quot;10006&quot;&gt;&lt;property id=&quot;20148&quot; value=&quot;5&quot;/&gt;&lt;property id=&quot;20300&quot; value=&quot;Slide 3 - &amp;quot;AID&amp;quot;&quot;/&gt;&lt;property id=&quot;20307&quot; value=&quot;257&quot;/&gt;&lt;/object&gt;&lt;object type=&quot;3&quot; unique_id=&quot;10007&quot;&gt;&lt;property id=&quot;20148&quot; value=&quot;5&quot;/&gt;&lt;property id=&quot;20300&quot; value=&quot;Slide 4 - &amp;quot;Types of Aid&amp;quot;&quot;/&gt;&lt;property id=&quot;20307&quot; value=&quot;259&quot;/&gt;&lt;/object&gt;&lt;object type=&quot;3&quot; unique_id=&quot;10008&quot;&gt;&lt;property id=&quot;20148&quot; value=&quot;5&quot;/&gt;&lt;property id=&quot;20300&quot; value=&quot;Slide 5 - &amp;quot;Lingo List&amp;quot;&quot;/&gt;&lt;property id=&quot;20307&quot; value=&quot;286&quot;/&gt;&lt;/object&gt;&lt;object type=&quot;3&quot; unique_id=&quot;10009&quot;&gt;&lt;property id=&quot;20148&quot; value=&quot;5&quot;/&gt;&lt;property id=&quot;20300&quot; value=&quot;Slide 6 - &amp;quot;The 7 Categories of International Aid Australia provides&amp;quot;&quot;/&gt;&lt;property id=&quot;20307&quot; value=&quot;258&quot;/&gt;&lt;/object&gt;&lt;object type=&quot;3&quot; unique_id=&quot;10010&quot;&gt;&lt;property id=&quot;20148&quot; value=&quot;5&quot;/&gt;&lt;property id=&quot;20300&quot; value=&quot;Slide 7 - &amp;quot;The role of Government – &amp;#x0D;&amp;#x0A;Bilateral and Multilateral aid&amp;quot;&quot;/&gt;&lt;property id=&quot;20307&quot; value=&quot;260&quot;/&gt;&lt;/object&gt;&lt;object type=&quot;3&quot; unique_id=&quot;10011&quot;&gt;&lt;property id=&quot;20148&quot; value=&quot;5&quot;/&gt;&lt;property id=&quot;20300&quot; value=&quot;Slide 8 - &amp;quot;The Role Of The Australian Government In Providing Aid&amp;quot;&quot;/&gt;&lt;property id=&quot;20307&quot; value=&quot;261&quot;/&gt;&lt;/object&gt;&lt;object type=&quot;3&quot; unique_id=&quot;10012&quot;&gt;&lt;property id=&quot;20148&quot; value=&quot;5&quot;/&gt;&lt;property id=&quot;20300&quot; value=&quot;Slide 9&quot;/&gt;&lt;property id=&quot;20307&quot; value=&quot;287&quot;/&gt;&lt;/object&gt;&lt;object type=&quot;3&quot; unique_id=&quot;10013&quot;&gt;&lt;property id=&quot;20148&quot; value=&quot;5&quot;/&gt;&lt;property id=&quot;20300&quot; value=&quot;Slide 10 - &amp;quot;Funding Australia’s Aid Program&amp;quot;&quot;/&gt;&lt;property id=&quot;20307&quot; value=&quot;262&quot;/&gt;&lt;/object&gt;&lt;object type=&quot;3&quot; unique_id=&quot;10014&quot;&gt;&lt;property id=&quot;20148&quot; value=&quot;5&quot;/&gt;&lt;property id=&quot;20300&quot; value=&quot;Slide 11 - &amp;quot;Recipients of Australian Aid&amp;quot;&quot;/&gt;&lt;property id=&quot;20307&quot; value=&quot;263&quot;/&gt;&lt;/object&gt;&lt;object type=&quot;3&quot; unique_id=&quot;10015&quot;&gt;&lt;property id=&quot;20148&quot; value=&quot;5&quot;/&gt;&lt;property id=&quot;20300&quot; value=&quot;Slide 12 - &amp;quot;(a) How Is Australian Aid Spent?&amp;quot;&quot;/&gt;&lt;property id=&quot;20307&quot; value=&quot;264&quot;/&gt;&lt;/object&gt;&lt;object type=&quot;3&quot; unique_id=&quot;10016&quot;&gt;&lt;property id=&quot;20148&quot; value=&quot;5&quot;/&gt;&lt;property id=&quot;20300&quot; value=&quot;Slide 13 - &amp;quot;Internet Activity&amp;quot;&quot;/&gt;&lt;property id=&quot;20307&quot; value=&quot;265&quot;/&gt;&lt;/object&gt;&lt;object type=&quot;3&quot; unique_id=&quot;10017&quot;&gt;&lt;property id=&quot;20148&quot; value=&quot;5&quot;/&gt;&lt;property id=&quot;20300&quot; value=&quot;Slide 14 - &amp;quot;(a) International Trade Treaties and Agreements&amp;quot;&quot;/&gt;&lt;property id=&quot;20307&quot; value=&quot;266&quot;/&gt;&lt;/object&gt;&lt;object type=&quot;3&quot; unique_id=&quot;10018&quot;&gt;&lt;property id=&quot;20148&quot; value=&quot;5&quot;/&gt;&lt;property id=&quot;20300&quot; value=&quot;Slide 15 - &amp;quot;&amp;#x0D;&amp;#x0A;(a) Treaties That Australia Has Ratified&amp;quot;&quot;/&gt;&lt;property id=&quot;20307&quot; value=&quot;267&quot;/&gt;&lt;/object&gt;&lt;object type=&quot;3&quot; unique_id=&quot;10019&quot;&gt;&lt;property id=&quot;20148&quot; value=&quot;5&quot;/&gt;&lt;property id=&quot;20300&quot; value=&quot;Slide 16 - &amp;quot;Cultural, Economic And Geopolitical Advantages &amp;quot;&quot;/&gt;&lt;property id=&quot;20307&quot; value=&quot;268&quot;/&gt;&lt;/object&gt;&lt;object type=&quot;3&quot; unique_id=&quot;10020&quot;&gt;&lt;property id=&quot;20148&quot; value=&quot;5&quot;/&gt;&lt;property id=&quot;20300&quot; value=&quot;Slide 17 - &amp;quot;Cultural, Economic And Geopolitical Advantages To Donor Country - Australia&amp;quot;&quot;/&gt;&lt;property id=&quot;20307&quot; value=&quot;269&quot;/&gt;&lt;/object&gt;&lt;object type=&quot;3&quot; unique_id=&quot;10021&quot;&gt;&lt;property id=&quot;20148&quot; value=&quot;5&quot;/&gt;&lt;property id=&quot;20300&quot; value=&quot;Slide 18 - &amp;quot;Cultural, Economic And Geopolitical Advantages To Donor Country - Australia&amp;quot;&quot;/&gt;&lt;property id=&quot;20307&quot; value=&quot;282&quot;/&gt;&lt;/object&gt;&lt;object type=&quot;3&quot; unique_id=&quot;10022&quot;&gt;&lt;property id=&quot;20148&quot; value=&quot;5&quot;/&gt;&lt;property id=&quot;20300&quot; value=&quot;Slide 19 - &amp;quot;Cultural, economic and geopolitical disadvantages &amp;quot;&quot;/&gt;&lt;property id=&quot;20307&quot; value=&quot;271&quot;/&gt;&lt;/object&gt;&lt;object type=&quot;3&quot; unique_id=&quot;10023&quot;&gt;&lt;property id=&quot;20148&quot; value=&quot;5&quot;/&gt;&lt;property id=&quot;20300&quot; value=&quot;Slide 20 - &amp;quot;Cultural, economic and geopolitical disadvantages &amp;quot;&quot;/&gt;&lt;property id=&quot;20307&quot; value=&quot;283&quot;/&gt;&lt;/object&gt;&lt;object type=&quot;3&quot; unique_id=&quot;10024&quot;&gt;&lt;property id=&quot;20148&quot; value=&quot;5&quot;/&gt;&lt;property id=&quot;20300&quot; value=&quot;Slide 21 - &amp;quot;Cultural, Economic And Geopolitical Disadvantages For Donor Country - Australia &amp;quot;&quot;/&gt;&lt;property id=&quot;20307&quot; value=&quot;272&quot;/&gt;&lt;/object&gt;&lt;object type=&quot;3&quot; unique_id=&quot;10025&quot;&gt;&lt;property id=&quot;20148&quot; value=&quot;5&quot;/&gt;&lt;property id=&quot;20300&quot; value=&quot;Slide 22 - &amp;quot;The role of NGO’s in aid&amp;quot;&quot;/&gt;&lt;property id=&quot;20307&quot; value=&quot;273&quot;/&gt;&lt;/object&gt;&lt;object type=&quot;3&quot; unique_id=&quot;10026&quot;&gt;&lt;property id=&quot;20148&quot; value=&quot;5&quot;/&gt;&lt;property id=&quot;20300&quot; value=&quot;Slide 23 - &amp;quot;The purpose of NGO’s&amp;quot;&quot;/&gt;&lt;property id=&quot;20307&quot; value=&quot;270&quot;/&gt;&lt;/object&gt;&lt;object type=&quot;3&quot; unique_id=&quot;10027&quot;&gt;&lt;property id=&quot;20148&quot; value=&quot;5&quot;/&gt;&lt;property id=&quot;20300&quot; value=&quot;Slide 24 - &amp;quot;NGO’s operating in Australia&amp;quot;&quot;/&gt;&lt;property id=&quot;20307&quot; value=&quot;274&quot;/&gt;&lt;/object&gt;&lt;object type=&quot;3&quot; unique_id=&quot;10028&quot;&gt;&lt;property id=&quot;20148&quot; value=&quot;5&quot;/&gt;&lt;property id=&quot;20300&quot; value=&quot;Slide 25 - &amp;quot;Internet Activity – &amp;#x0D;&amp;#x0A;Choose one of the organisations shown in 12.28.&amp;#x0D;&amp;#x0A;&amp;#x0D;&amp;#x0A; Access the web page of that organisation by&quot;/&gt;&lt;property id=&quot;20307&quot; value=&quot;276&quot;/&gt;&lt;/object&gt;&lt;object type=&quot;3&quot; unique_id=&quot;10029&quot;&gt;&lt;property id=&quot;20148&quot; value=&quot;5&quot;/&gt;&lt;property id=&quot;20300&quot; value=&quot;Slide 26 - &amp;quot;Care Australia&amp;quot;&quot;/&gt;&lt;property id=&quot;20307&quot; value=&quot;275&quot;/&gt;&lt;/object&gt;&lt;object type=&quot;3&quot; unique_id=&quot;10030&quot;&gt;&lt;property id=&quot;20148&quot; value=&quot;5&quot;/&gt;&lt;property id=&quot;20300&quot; value=&quot;Slide 27 - &amp;quot;Social justice and equity issues in Australia and other countries&amp;quot;&quot;/&gt;&lt;property id=&quot;20307&quot; value=&quot;278&quot;/&gt;&lt;/object&gt;&lt;object type=&quot;3&quot; unique_id=&quot;10031&quot;&gt;&lt;property id=&quot;20148&quot; value=&quot;5&quot;/&gt;&lt;property id=&quot;20300&quot; value=&quot;Slide 28 - &amp;quot;The Millennium Development Goals&amp;quot;&quot;/&gt;&lt;property id=&quot;20307&quot; value=&quot;279&quot;/&gt;&lt;/object&gt;&lt;object type=&quot;3&quot; unique_id=&quot;10032&quot;&gt;&lt;property id=&quot;20148&quot; value=&quot;5&quot;/&gt;&lt;property id=&quot;20300&quot; value=&quot;Slide 29 - &amp;quot;Aid Response To The Indian Ocean Tsunami&amp;quot;&quot;/&gt;&lt;property id=&quot;20307&quot; value=&quot;280&quot;/&gt;&lt;/object&gt;&lt;object type=&quot;3&quot; unique_id=&quot;10033&quot;&gt;&lt;property id=&quot;20148&quot; value=&quot;5&quot;/&gt;&lt;property id=&quot;20300&quot; value=&quot;Slide 30 - &amp;quot;Aid response to the Indian Ocean tsunami&amp;quot;&quot;/&gt;&lt;property id=&quot;20307&quot; value=&quot;281&quot;/&gt;&lt;/object&gt;&lt;object type=&quot;3&quot; unique_id=&quot;10034&quot;&gt;&lt;property id=&quot;20148&quot; value=&quot;5&quot;/&gt;&lt;property id=&quot;20300&quot; value=&quot;Slide 31 - &amp;quot;Christchurch Earthquake&amp;quot;&quot;/&gt;&lt;property id=&quot;20307&quot; value=&quot;28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1902</TotalTime>
  <Words>1972</Words>
  <Application>Microsoft Office PowerPoint</Application>
  <PresentationFormat>On-screen Show (4:3)</PresentationFormat>
  <Paragraphs>324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Austin</vt:lpstr>
      <vt:lpstr>Focus Area 5A4 Australia in Its Regional and Global Contexts </vt:lpstr>
      <vt:lpstr>Syllabus Agenda</vt:lpstr>
      <vt:lpstr>AID</vt:lpstr>
      <vt:lpstr>Types of Aid</vt:lpstr>
      <vt:lpstr>Lingo List</vt:lpstr>
      <vt:lpstr>The 7 Categories of International Aid Australia provides</vt:lpstr>
      <vt:lpstr>The role of Government –  Bilateral and Multilateral aid</vt:lpstr>
      <vt:lpstr>The Role Of The Australian Government In Providing Aid</vt:lpstr>
      <vt:lpstr>PowerPoint Presentation</vt:lpstr>
      <vt:lpstr>Funding Australia’s Aid Program</vt:lpstr>
      <vt:lpstr>Recipients of Australian Aid</vt:lpstr>
      <vt:lpstr>(a) How Is Australian Aid Spent?</vt:lpstr>
      <vt:lpstr>Internet Activity</vt:lpstr>
      <vt:lpstr>(a) International Trade Treaties and Agreements</vt:lpstr>
      <vt:lpstr> (a) Treaties That Australia Has Ratified</vt:lpstr>
      <vt:lpstr>Cultural, Economic And Geopolitical Advantages </vt:lpstr>
      <vt:lpstr>Cultural, Economic And Geopolitical Advantages To Donor Country - Australia</vt:lpstr>
      <vt:lpstr>Cultural, Economic And Geopolitical Advantages To Donor Country - Australia</vt:lpstr>
      <vt:lpstr>Cultural, economic and geopolitical disadvantages </vt:lpstr>
      <vt:lpstr>Cultural, economic and geopolitical disadvantages </vt:lpstr>
      <vt:lpstr>Cultural, Economic And Geopolitical Disadvantages For Donor Country - Australia </vt:lpstr>
      <vt:lpstr>The role of NGO’s in aid</vt:lpstr>
      <vt:lpstr>The purpose of NGO’s</vt:lpstr>
      <vt:lpstr>NGO’s operating in Australia</vt:lpstr>
      <vt:lpstr>Internet Activity –  Choose one of the organisations shown in 12.28.   Access the web page of that organisation by visiting the Australian Council for  International Development  http://members.acfid.asn.au/directory.php  </vt:lpstr>
      <vt:lpstr>Care Australia</vt:lpstr>
      <vt:lpstr>Social justice and equity issues in Australia and other countries</vt:lpstr>
      <vt:lpstr>The Millennium Development Goals</vt:lpstr>
      <vt:lpstr>Aid Response To The Indian Ocean Tsunami</vt:lpstr>
      <vt:lpstr>Aid response to the Indian Ocean tsunami</vt:lpstr>
      <vt:lpstr>Christchurch Earthquake</vt:lpstr>
    </vt:vector>
  </TitlesOfParts>
  <Company>Gilroy Catholic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Area 5A4 Australia in Its Regional and Global Contexts</dc:title>
  <dc:creator>James Cappliis</dc:creator>
  <cp:lastModifiedBy>kelly.hammond10</cp:lastModifiedBy>
  <cp:revision>50</cp:revision>
  <dcterms:created xsi:type="dcterms:W3CDTF">2011-03-05T11:45:11Z</dcterms:created>
  <dcterms:modified xsi:type="dcterms:W3CDTF">2014-10-29T22:55:07Z</dcterms:modified>
</cp:coreProperties>
</file>