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C79ADB3-6A07-454E-AAB1-205668B7B461}" type="datetimeFigureOut">
              <a:rPr lang="en-AU" smtClean="0"/>
              <a:t>4/08/2014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4566DA-BE53-4BF8-9C8B-8D16B98ADAB0}"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79ADB3-6A07-454E-AAB1-205668B7B461}" type="datetimeFigureOut">
              <a:rPr lang="en-AU" smtClean="0"/>
              <a:t>4/08/2014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4566DA-BE53-4BF8-9C8B-8D16B98ADAB0}"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79ADB3-6A07-454E-AAB1-205668B7B461}" type="datetimeFigureOut">
              <a:rPr lang="en-AU" smtClean="0"/>
              <a:t>4/08/2014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4566DA-BE53-4BF8-9C8B-8D16B98ADAB0}"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79ADB3-6A07-454E-AAB1-205668B7B461}" type="datetimeFigureOut">
              <a:rPr lang="en-AU" smtClean="0"/>
              <a:t>4/08/2014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4566DA-BE53-4BF8-9C8B-8D16B98ADAB0}"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9ADB3-6A07-454E-AAB1-205668B7B461}" type="datetimeFigureOut">
              <a:rPr lang="en-AU" smtClean="0"/>
              <a:t>4/08/2014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4566DA-BE53-4BF8-9C8B-8D16B98ADAB0}"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5C79ADB3-6A07-454E-AAB1-205668B7B461}" type="datetimeFigureOut">
              <a:rPr lang="en-AU" smtClean="0"/>
              <a:t>4/08/2014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E4566DA-BE53-4BF8-9C8B-8D16B98ADAB0}"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5C79ADB3-6A07-454E-AAB1-205668B7B461}" type="datetimeFigureOut">
              <a:rPr lang="en-AU" smtClean="0"/>
              <a:t>4/08/2014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E4566DA-BE53-4BF8-9C8B-8D16B98ADAB0}"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5C79ADB3-6A07-454E-AAB1-205668B7B461}" type="datetimeFigureOut">
              <a:rPr lang="en-AU" smtClean="0"/>
              <a:t>4/08/2014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E4566DA-BE53-4BF8-9C8B-8D16B98ADAB0}"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9ADB3-6A07-454E-AAB1-205668B7B461}" type="datetimeFigureOut">
              <a:rPr lang="en-AU" smtClean="0"/>
              <a:t>4/08/2014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E4566DA-BE53-4BF8-9C8B-8D16B98ADAB0}"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9ADB3-6A07-454E-AAB1-205668B7B461}" type="datetimeFigureOut">
              <a:rPr lang="en-AU" smtClean="0"/>
              <a:t>4/08/2014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E4566DA-BE53-4BF8-9C8B-8D16B98ADAB0}"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9ADB3-6A07-454E-AAB1-205668B7B461}" type="datetimeFigureOut">
              <a:rPr lang="en-AU" smtClean="0"/>
              <a:t>4/08/2014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E4566DA-BE53-4BF8-9C8B-8D16B98ADAB0}"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9ADB3-6A07-454E-AAB1-205668B7B461}" type="datetimeFigureOut">
              <a:rPr lang="en-AU" smtClean="0"/>
              <a:t>4/08/2014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4566DA-BE53-4BF8-9C8B-8D16B98ADAB0}"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4644008" y="2564904"/>
            <a:ext cx="3960440" cy="3960440"/>
          </a:xfrm>
          <a:prstGeom prst="rect">
            <a:avLst/>
          </a:prstGeom>
          <a:noFill/>
          <a:ln w="9525">
            <a:noFill/>
            <a:miter lim="800000"/>
            <a:headEnd/>
            <a:tailEnd/>
          </a:ln>
        </p:spPr>
      </p:pic>
      <p:sp>
        <p:nvSpPr>
          <p:cNvPr id="2" name="Title 1"/>
          <p:cNvSpPr>
            <a:spLocks noGrp="1"/>
          </p:cNvSpPr>
          <p:nvPr>
            <p:ph type="ctrTitle"/>
          </p:nvPr>
        </p:nvSpPr>
        <p:spPr>
          <a:xfrm>
            <a:off x="-324544" y="692696"/>
            <a:ext cx="7772400" cy="1470025"/>
          </a:xfrm>
        </p:spPr>
        <p:txBody>
          <a:bodyPr>
            <a:normAutofit/>
          </a:bodyPr>
          <a:lstStyle/>
          <a:p>
            <a:r>
              <a:rPr lang="en-AU" sz="7200" b="1" dirty="0" smtClean="0">
                <a:latin typeface="Bell MT" pitchFamily="18" charset="0"/>
              </a:rPr>
              <a:t>Air Quality</a:t>
            </a:r>
            <a:endParaRPr lang="en-AU" sz="7200" b="1" dirty="0">
              <a:latin typeface="Bell MT"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Ozone Hole</a:t>
            </a:r>
            <a:endParaRPr lang="en-AU" dirty="0"/>
          </a:p>
        </p:txBody>
      </p:sp>
      <p:sp>
        <p:nvSpPr>
          <p:cNvPr id="3" name="Content Placeholder 2"/>
          <p:cNvSpPr>
            <a:spLocks noGrp="1"/>
          </p:cNvSpPr>
          <p:nvPr>
            <p:ph idx="1"/>
          </p:nvPr>
        </p:nvSpPr>
        <p:spPr>
          <a:xfrm>
            <a:off x="395536" y="1340768"/>
            <a:ext cx="8291264" cy="5184576"/>
          </a:xfrm>
        </p:spPr>
        <p:txBody>
          <a:bodyPr>
            <a:normAutofit fontScale="85000" lnSpcReduction="10000"/>
          </a:bodyPr>
          <a:lstStyle/>
          <a:p>
            <a:r>
              <a:rPr lang="en-AU" dirty="0" smtClean="0"/>
              <a:t>The ozone layer in the stratosphere (mostly between 15 and 30 kilometres above the earth’s surface) is essential because it screens out about 90% of ultraviolet radiation from the sun. </a:t>
            </a:r>
          </a:p>
          <a:p>
            <a:pPr>
              <a:buNone/>
            </a:pPr>
            <a:endParaRPr lang="en-AU" dirty="0" smtClean="0"/>
          </a:p>
          <a:p>
            <a:r>
              <a:rPr lang="en-AU" dirty="0" smtClean="0"/>
              <a:t>In spring each year above Antarctica, the ozone layer becomes very thin and is referred to as the ozone hole.</a:t>
            </a:r>
          </a:p>
          <a:p>
            <a:pPr>
              <a:buNone/>
            </a:pPr>
            <a:endParaRPr lang="en-AU" dirty="0" smtClean="0"/>
          </a:p>
          <a:p>
            <a:r>
              <a:rPr lang="en-AU" dirty="0" smtClean="0"/>
              <a:t>Ozone depletion is due to chemical emissions from industrial activity. Chlorofluorocarbons (CFC’s) are the main pollutant responsible for destroying the ozone layer.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Acid Rain</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Acid rain is formed when nitrogen oxides and </a:t>
            </a:r>
            <a:r>
              <a:rPr lang="en-AU" dirty="0" err="1" smtClean="0"/>
              <a:t>sulfur</a:t>
            </a:r>
            <a:r>
              <a:rPr lang="en-AU" dirty="0" smtClean="0"/>
              <a:t> dioxide react with moisture to form nitric and </a:t>
            </a:r>
            <a:r>
              <a:rPr lang="en-AU" dirty="0" err="1" smtClean="0"/>
              <a:t>sulfuric</a:t>
            </a:r>
            <a:r>
              <a:rPr lang="en-AU" dirty="0" smtClean="0"/>
              <a:t> acids. </a:t>
            </a:r>
          </a:p>
          <a:p>
            <a:pPr>
              <a:buNone/>
            </a:pPr>
            <a:endParaRPr lang="en-AU" dirty="0" smtClean="0"/>
          </a:p>
          <a:p>
            <a:r>
              <a:rPr lang="en-AU" dirty="0" smtClean="0"/>
              <a:t>This makes rain more acidic than normal (pure rainwater is usually only slightly acidic). </a:t>
            </a:r>
          </a:p>
          <a:p>
            <a:pPr>
              <a:buNone/>
            </a:pPr>
            <a:endParaRPr lang="en-AU" dirty="0" smtClean="0"/>
          </a:p>
          <a:p>
            <a:r>
              <a:rPr lang="en-AU" dirty="0" smtClean="0"/>
              <a:t>Acid rain can harm plants, contribute  to soil acidity, pollute </a:t>
            </a:r>
            <a:r>
              <a:rPr lang="en-AU" dirty="0" err="1" smtClean="0"/>
              <a:t>waterbodies</a:t>
            </a:r>
            <a:r>
              <a:rPr lang="en-AU" dirty="0" smtClean="0"/>
              <a:t>, and damage buildings by eroding stone and concrete. </a:t>
            </a:r>
            <a:endParaRPr lang="en-A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role of plants in air quality</a:t>
            </a:r>
            <a:endParaRPr lang="en-AU" dirty="0"/>
          </a:p>
        </p:txBody>
      </p:sp>
      <p:sp>
        <p:nvSpPr>
          <p:cNvPr id="3" name="Content Placeholder 2"/>
          <p:cNvSpPr>
            <a:spLocks noGrp="1"/>
          </p:cNvSpPr>
          <p:nvPr>
            <p:ph idx="1"/>
          </p:nvPr>
        </p:nvSpPr>
        <p:spPr>
          <a:xfrm>
            <a:off x="457200" y="1600200"/>
            <a:ext cx="8291264" cy="4925144"/>
          </a:xfrm>
        </p:spPr>
        <p:txBody>
          <a:bodyPr>
            <a:normAutofit fontScale="85000" lnSpcReduction="10000"/>
          </a:bodyPr>
          <a:lstStyle/>
          <a:p>
            <a:r>
              <a:rPr lang="en-AU" dirty="0" smtClean="0"/>
              <a:t>Plants play a critical role in maintaining good air quality. Through photosynthesis, plants take up carbon dioxide and transform it into oxygen and water vapour. </a:t>
            </a:r>
          </a:p>
          <a:p>
            <a:endParaRPr lang="en-AU" dirty="0"/>
          </a:p>
          <a:p>
            <a:r>
              <a:rPr lang="en-AU" dirty="0" smtClean="0"/>
              <a:t>Carbon is stored in plant tissues. </a:t>
            </a:r>
          </a:p>
          <a:p>
            <a:pPr>
              <a:buNone/>
            </a:pPr>
            <a:endParaRPr lang="en-AU" dirty="0" smtClean="0"/>
          </a:p>
          <a:p>
            <a:r>
              <a:rPr lang="en-AU" dirty="0" smtClean="0"/>
              <a:t>The role of plants as ‘carbon sinks’ is being used by industry to offset their carbon emissions. For example, some energy companies are paying the State Forests of New South Wales to plant and manage forests on land leased from local farmers. In return, they get tradeable emission credits. </a:t>
            </a:r>
            <a:endParaRPr lang="en-A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Air Pollution</a:t>
            </a:r>
            <a:endParaRPr lang="en-AU" dirty="0"/>
          </a:p>
        </p:txBody>
      </p:sp>
      <p:sp>
        <p:nvSpPr>
          <p:cNvPr id="5" name="Content Placeholder 4"/>
          <p:cNvSpPr>
            <a:spLocks noGrp="1"/>
          </p:cNvSpPr>
          <p:nvPr>
            <p:ph idx="1"/>
          </p:nvPr>
        </p:nvSpPr>
        <p:spPr>
          <a:xfrm>
            <a:off x="395536" y="1340768"/>
            <a:ext cx="8229600" cy="4525963"/>
          </a:xfrm>
        </p:spPr>
        <p:txBody>
          <a:bodyPr/>
          <a:lstStyle/>
          <a:p>
            <a:pPr marL="0" indent="0">
              <a:buNone/>
            </a:pPr>
            <a:r>
              <a:rPr lang="en-AU" dirty="0" smtClean="0"/>
              <a:t>In groups brainstorm one of the following impacts of air pollution:</a:t>
            </a:r>
          </a:p>
          <a:p>
            <a:r>
              <a:rPr lang="en-AU" dirty="0" smtClean="0"/>
              <a:t>Air pollution impacts on health</a:t>
            </a:r>
          </a:p>
          <a:p>
            <a:r>
              <a:rPr lang="en-AU" dirty="0" smtClean="0"/>
              <a:t>Air pollution impacts on ecosystem (plants and animals)</a:t>
            </a:r>
          </a:p>
          <a:p>
            <a:r>
              <a:rPr lang="en-AU" dirty="0" smtClean="0"/>
              <a:t>Air pollution impacts on Property</a:t>
            </a:r>
          </a:p>
          <a:p>
            <a:r>
              <a:rPr lang="en-AU" dirty="0" smtClean="0"/>
              <a:t>Air pollution impacts on Economy</a:t>
            </a:r>
          </a:p>
          <a:p>
            <a:endParaRPr lang="en-AU" dirty="0" smtClean="0"/>
          </a:p>
          <a:p>
            <a:endParaRPr lang="en-AU" dirty="0"/>
          </a:p>
        </p:txBody>
      </p:sp>
      <p:sp>
        <p:nvSpPr>
          <p:cNvPr id="6" name="Oval 5"/>
          <p:cNvSpPr/>
          <p:nvPr/>
        </p:nvSpPr>
        <p:spPr>
          <a:xfrm>
            <a:off x="1259632" y="5445224"/>
            <a:ext cx="1440160" cy="64807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p:cNvSpPr txBox="1"/>
          <p:nvPr/>
        </p:nvSpPr>
        <p:spPr>
          <a:xfrm>
            <a:off x="1439958" y="5584594"/>
            <a:ext cx="1440160" cy="369332"/>
          </a:xfrm>
          <a:prstGeom prst="rect">
            <a:avLst/>
          </a:prstGeom>
          <a:noFill/>
        </p:spPr>
        <p:txBody>
          <a:bodyPr wrap="square" rtlCol="0">
            <a:spAutoFit/>
          </a:bodyPr>
          <a:lstStyle/>
          <a:p>
            <a:r>
              <a:rPr lang="en-AU" dirty="0" smtClean="0"/>
              <a:t>Problem</a:t>
            </a:r>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5476947"/>
            <a:ext cx="146367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300192" y="5630418"/>
            <a:ext cx="1080120" cy="369332"/>
          </a:xfrm>
          <a:prstGeom prst="rect">
            <a:avLst/>
          </a:prstGeom>
          <a:noFill/>
        </p:spPr>
        <p:txBody>
          <a:bodyPr wrap="square" rtlCol="0">
            <a:spAutoFit/>
          </a:bodyPr>
          <a:lstStyle/>
          <a:p>
            <a:r>
              <a:rPr lang="en-AU" dirty="0" smtClean="0"/>
              <a:t>Solution</a:t>
            </a:r>
            <a:endParaRPr lang="en-AU" dirty="0"/>
          </a:p>
        </p:txBody>
      </p:sp>
      <p:sp>
        <p:nvSpPr>
          <p:cNvPr id="9" name="Rectangle 8"/>
          <p:cNvSpPr/>
          <p:nvPr/>
        </p:nvSpPr>
        <p:spPr>
          <a:xfrm>
            <a:off x="3779912" y="5157192"/>
            <a:ext cx="115212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Definition</a:t>
            </a:r>
            <a:endParaRPr lang="en-AU"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6153222"/>
            <a:ext cx="96361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5613685"/>
            <a:ext cx="963613"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3814975" y="5584594"/>
            <a:ext cx="835485" cy="369332"/>
          </a:xfrm>
          <a:prstGeom prst="rect">
            <a:avLst/>
          </a:prstGeom>
          <a:noFill/>
        </p:spPr>
        <p:txBody>
          <a:bodyPr wrap="none" rtlCol="0">
            <a:spAutoFit/>
          </a:bodyPr>
          <a:lstStyle/>
          <a:p>
            <a:r>
              <a:rPr lang="en-AU" dirty="0" smtClean="0">
                <a:solidFill>
                  <a:schemeClr val="bg1"/>
                </a:solidFill>
              </a:rPr>
              <a:t>Causes</a:t>
            </a:r>
            <a:endParaRPr lang="en-AU" dirty="0">
              <a:solidFill>
                <a:schemeClr val="bg1"/>
              </a:solidFill>
            </a:endParaRPr>
          </a:p>
        </p:txBody>
      </p:sp>
      <p:sp>
        <p:nvSpPr>
          <p:cNvPr id="11" name="TextBox 10"/>
          <p:cNvSpPr txBox="1"/>
          <p:nvPr/>
        </p:nvSpPr>
        <p:spPr>
          <a:xfrm>
            <a:off x="3862753" y="6153222"/>
            <a:ext cx="802592" cy="369332"/>
          </a:xfrm>
          <a:prstGeom prst="rect">
            <a:avLst/>
          </a:prstGeom>
          <a:noFill/>
        </p:spPr>
        <p:txBody>
          <a:bodyPr wrap="none" rtlCol="0">
            <a:spAutoFit/>
          </a:bodyPr>
          <a:lstStyle/>
          <a:p>
            <a:r>
              <a:rPr lang="en-AU" dirty="0" smtClean="0">
                <a:solidFill>
                  <a:schemeClr val="bg1"/>
                </a:solidFill>
              </a:rPr>
              <a:t>Effects</a:t>
            </a:r>
            <a:endParaRPr lang="en-AU" dirty="0">
              <a:solidFill>
                <a:schemeClr val="bg1"/>
              </a:solidFill>
            </a:endParaRPr>
          </a:p>
        </p:txBody>
      </p:sp>
      <p:sp>
        <p:nvSpPr>
          <p:cNvPr id="12" name="Left Brace 11"/>
          <p:cNvSpPr/>
          <p:nvPr/>
        </p:nvSpPr>
        <p:spPr>
          <a:xfrm>
            <a:off x="2915816" y="5157192"/>
            <a:ext cx="576064" cy="13071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5220072" y="5176531"/>
            <a:ext cx="498401"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4" name="Straight Arrow Connector 13"/>
          <p:cNvCxnSpPr>
            <a:stCxn id="7" idx="3"/>
          </p:cNvCxnSpPr>
          <p:nvPr/>
        </p:nvCxnSpPr>
        <p:spPr>
          <a:xfrm>
            <a:off x="2880118" y="5769260"/>
            <a:ext cx="53975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029" idx="3"/>
          </p:cNvCxnSpPr>
          <p:nvPr/>
        </p:nvCxnSpPr>
        <p:spPr>
          <a:xfrm flipV="1">
            <a:off x="5220072" y="5835343"/>
            <a:ext cx="72008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536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t>Air is the gas that surrounds the earth and makes it possible for plants and animals to live. </a:t>
            </a:r>
          </a:p>
          <a:p>
            <a:r>
              <a:rPr lang="en-AU" smtClean="0"/>
              <a:t>It is made </a:t>
            </a:r>
            <a:r>
              <a:rPr lang="en-AU" dirty="0" smtClean="0"/>
              <a:t>up of nitrogen and oxygen, with small amounts of carbon dioxide, hydrogen and helium.</a:t>
            </a:r>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en-AU" dirty="0" smtClean="0"/>
              <a:t>Because air is important to our survival, we need to monitor what things are going into the air. </a:t>
            </a:r>
          </a:p>
          <a:p>
            <a:pPr>
              <a:buNone/>
            </a:pPr>
            <a:endParaRPr lang="en-AU" dirty="0" smtClean="0"/>
          </a:p>
          <a:p>
            <a:r>
              <a:rPr lang="en-AU" dirty="0" smtClean="0"/>
              <a:t>Danger to human health can be significant – for example, fine particles kill approximately 400 people a year in Sydney (Source: CSIRO Department of Atmospheric Research). </a:t>
            </a:r>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t>Air quality monitoring is about measuring the amounts of pollutants in the air and comparing the results against a standard, so that we can identify when air pollution is at a dangerous level, then take action.</a:t>
            </a:r>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What is air pollution and where does it come from? </a:t>
            </a:r>
            <a:endParaRPr lang="en-AU"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AU" dirty="0" smtClean="0">
                <a:solidFill>
                  <a:srgbClr val="0070C0"/>
                </a:solidFill>
              </a:rPr>
              <a:t>Air pollution happens when unwanted gases, dust, or fumes get into the air. In Australia the main contaminants of outside air are:  </a:t>
            </a:r>
          </a:p>
          <a:p>
            <a:r>
              <a:rPr lang="en-AU" dirty="0" smtClean="0"/>
              <a:t>carbon monoxide, nitrogen oxides and hydrocarbons from vehicle exhausts;  </a:t>
            </a:r>
          </a:p>
          <a:p>
            <a:r>
              <a:rPr lang="en-AU" dirty="0" smtClean="0"/>
              <a:t>ozone (generated when oxides of nitrogen and hydrocarbon compounds react in the presence of sunlight);  </a:t>
            </a:r>
          </a:p>
          <a:p>
            <a:r>
              <a:rPr lang="en-AU" dirty="0" smtClean="0"/>
              <a:t>sulphur dioxide (from industrial processes);  </a:t>
            </a:r>
          </a:p>
          <a:p>
            <a:r>
              <a:rPr lang="en-AU" dirty="0" smtClean="0"/>
              <a:t>microscopic particles (formed from combustion). </a:t>
            </a:r>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t>Other contaminants include lead (from vehicle exhaust and smelters), and volatile organic compounds (from vehicles, fuel combustion, and solvents). </a:t>
            </a:r>
            <a:endParaRPr lang="en-A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r>
              <a:rPr lang="en-AU" dirty="0" smtClean="0"/>
              <a:t>The car is the biggest single source of air pollution in Australia. </a:t>
            </a:r>
          </a:p>
          <a:p>
            <a:pPr>
              <a:buNone/>
            </a:pPr>
            <a:endParaRPr lang="en-AU" dirty="0" smtClean="0"/>
          </a:p>
          <a:p>
            <a:r>
              <a:rPr lang="en-AU" dirty="0" smtClean="0"/>
              <a:t>Other sources include industry and various smaller sources (backyard incinerators, fires, chemicals etc.). </a:t>
            </a:r>
          </a:p>
          <a:p>
            <a:r>
              <a:rPr lang="en-AU" dirty="0" smtClean="0"/>
              <a:t>The majority of our air pollution problems are caused by our own activities, and the machines and chemicals that we use everyday. </a:t>
            </a:r>
          </a:p>
          <a:p>
            <a:r>
              <a:rPr lang="en-AU" dirty="0" smtClean="0"/>
              <a:t>Some air pollutants come from natural sources such as volcanic eruptions, dust storms, bushfires or plant pollen. </a:t>
            </a:r>
            <a:r>
              <a:rPr lang="en-AU" sz="1700" dirty="0" smtClean="0"/>
              <a:t>(Source: CSIRO Department of Atmospheric Research) </a:t>
            </a:r>
            <a:endParaRPr lang="en-AU" sz="1700" dirty="0"/>
          </a:p>
        </p:txBody>
      </p:sp>
      <p:pic>
        <p:nvPicPr>
          <p:cNvPr id="1027" name="Picture 3" descr="C:\Users\Kelly\AppData\Local\Microsoft\Windows\Temporary Internet Files\Content.IE5\KT47IW9S\MC900440344[1].png"/>
          <p:cNvPicPr>
            <a:picLocks noChangeAspect="1" noChangeArrowheads="1"/>
          </p:cNvPicPr>
          <p:nvPr/>
        </p:nvPicPr>
        <p:blipFill>
          <a:blip r:embed="rId2" cstate="print"/>
          <a:srcRect/>
          <a:stretch>
            <a:fillRect/>
          </a:stretch>
        </p:blipFill>
        <p:spPr bwMode="auto">
          <a:xfrm>
            <a:off x="4355976" y="908720"/>
            <a:ext cx="2542303" cy="145274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348880"/>
            <a:ext cx="8229600" cy="1143000"/>
          </a:xfrm>
        </p:spPr>
        <p:txBody>
          <a:bodyPr>
            <a:normAutofit fontScale="90000"/>
          </a:bodyPr>
          <a:lstStyle/>
          <a:p>
            <a:r>
              <a:rPr lang="en-AU" b="1" dirty="0" smtClean="0">
                <a:latin typeface="Bell MT" pitchFamily="18" charset="0"/>
              </a:rPr>
              <a:t>Environmental impacts of air pollution</a:t>
            </a:r>
            <a:endParaRPr lang="en-AU" b="1" dirty="0">
              <a:latin typeface="Bell MT"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Greenhouse Effect</a:t>
            </a:r>
            <a:endParaRPr lang="en-AU" dirty="0"/>
          </a:p>
        </p:txBody>
      </p:sp>
      <p:sp>
        <p:nvSpPr>
          <p:cNvPr id="3" name="Content Placeholder 2"/>
          <p:cNvSpPr>
            <a:spLocks noGrp="1"/>
          </p:cNvSpPr>
          <p:nvPr>
            <p:ph idx="1"/>
          </p:nvPr>
        </p:nvSpPr>
        <p:spPr>
          <a:xfrm>
            <a:off x="457200" y="1340768"/>
            <a:ext cx="8229600" cy="4785395"/>
          </a:xfrm>
        </p:spPr>
        <p:txBody>
          <a:bodyPr>
            <a:normAutofit fontScale="92500" lnSpcReduction="20000"/>
          </a:bodyPr>
          <a:lstStyle/>
          <a:p>
            <a:r>
              <a:rPr lang="en-AU" dirty="0" smtClean="0"/>
              <a:t>The greenhouse effect is a term used to describe the natural warming process that takes place as the sun’s energy is absorbed by the earth. </a:t>
            </a:r>
          </a:p>
          <a:p>
            <a:pPr>
              <a:buNone/>
            </a:pPr>
            <a:endParaRPr lang="en-AU" dirty="0" smtClean="0"/>
          </a:p>
          <a:p>
            <a:r>
              <a:rPr lang="en-AU" dirty="0" smtClean="0"/>
              <a:t>Greenhouse gases in the atmosphere act as insulation to keep the heat from radiating out into space. Without this, the earth’s average surface temperature would be about 33°C cooler.</a:t>
            </a:r>
          </a:p>
          <a:p>
            <a:pPr>
              <a:buNone/>
            </a:pPr>
            <a:endParaRPr lang="en-AU" dirty="0" smtClean="0"/>
          </a:p>
          <a:p>
            <a:r>
              <a:rPr lang="en-AU" dirty="0" smtClean="0"/>
              <a:t>The main sources of these greenhouse gases are fossil fuel combustion and industrial processes.</a:t>
            </a:r>
            <a:endParaRPr lang="en-A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686</Words>
  <Application>Microsoft Office PowerPoint</Application>
  <PresentationFormat>On-screen Show (4:3)</PresentationFormat>
  <Paragraphs>55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Air Quality</vt:lpstr>
      <vt:lpstr>PowerPoint Presentation</vt:lpstr>
      <vt:lpstr>PowerPoint Presentation</vt:lpstr>
      <vt:lpstr>PowerPoint Presentation</vt:lpstr>
      <vt:lpstr>What is air pollution and where does it come from? </vt:lpstr>
      <vt:lpstr>PowerPoint Presentation</vt:lpstr>
      <vt:lpstr>PowerPoint Presentation</vt:lpstr>
      <vt:lpstr>Environmental impacts of air pollution</vt:lpstr>
      <vt:lpstr>The Greenhouse Effect</vt:lpstr>
      <vt:lpstr>The Ozone Hole</vt:lpstr>
      <vt:lpstr>Acid Rain</vt:lpstr>
      <vt:lpstr>The role of plants in air quality</vt:lpstr>
      <vt:lpstr>Air Pollution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Quality</dc:title>
  <dc:creator>Kelly</dc:creator>
  <cp:lastModifiedBy>kelly.hammond10</cp:lastModifiedBy>
  <cp:revision>6</cp:revision>
  <dcterms:created xsi:type="dcterms:W3CDTF">2012-02-02T10:59:01Z</dcterms:created>
  <dcterms:modified xsi:type="dcterms:W3CDTF">2014-08-04T02:19:29Z</dcterms:modified>
</cp:coreProperties>
</file>