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506BC31-B1BD-412F-943A-42071611D6C7}" type="datetimeFigureOut">
              <a:rPr lang="en-AU" smtClean="0"/>
              <a:pPr/>
              <a:t>10/10/2011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7B989B-09C1-4DB1-A554-9DFF6435A94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AU" dirty="0" smtClean="0"/>
              <a:t>Society and Culture HSC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b="1" dirty="0" smtClean="0"/>
              <a:t>HSC Core: Personal Interest Project </a:t>
            </a:r>
          </a:p>
          <a:p>
            <a:r>
              <a:rPr lang="en-AU" sz="2000" dirty="0" smtClean="0"/>
              <a:t>(30% of course time) </a:t>
            </a:r>
            <a:endParaRPr lang="en-AU" sz="2000" dirty="0" smtClean="0"/>
          </a:p>
          <a:p>
            <a:pPr>
              <a:buNone/>
            </a:pPr>
            <a:endParaRPr lang="en-AU" sz="2000" dirty="0" smtClean="0"/>
          </a:p>
          <a:p>
            <a:r>
              <a:rPr lang="en-AU" sz="2000" b="1" dirty="0" smtClean="0"/>
              <a:t>HSC Core: Social and Cultural Continuity and Change </a:t>
            </a:r>
          </a:p>
          <a:p>
            <a:r>
              <a:rPr lang="en-AU" sz="2000" dirty="0" smtClean="0"/>
              <a:t>(30% of course time) </a:t>
            </a:r>
            <a:endParaRPr lang="en-AU" sz="2000" dirty="0" smtClean="0"/>
          </a:p>
          <a:p>
            <a:pPr>
              <a:buNone/>
            </a:pPr>
            <a:endParaRPr lang="en-AU" sz="2000" dirty="0" smtClean="0"/>
          </a:p>
          <a:p>
            <a:r>
              <a:rPr lang="en-AU" sz="2000" b="1" dirty="0" smtClean="0"/>
              <a:t>HSC Depth Study: Popular Culture </a:t>
            </a:r>
          </a:p>
          <a:p>
            <a:r>
              <a:rPr lang="en-AU" sz="2000" dirty="0" smtClean="0"/>
              <a:t>(20% of course time) </a:t>
            </a:r>
            <a:endParaRPr lang="en-AU" sz="2000" dirty="0" smtClean="0"/>
          </a:p>
          <a:p>
            <a:pPr>
              <a:buNone/>
            </a:pPr>
            <a:endParaRPr lang="en-AU" sz="2000" dirty="0" smtClean="0"/>
          </a:p>
          <a:p>
            <a:r>
              <a:rPr lang="en-AU" sz="2000" b="1" dirty="0" smtClean="0"/>
              <a:t>HSC Depth Study: Equality and Difference </a:t>
            </a:r>
          </a:p>
          <a:p>
            <a:r>
              <a:rPr lang="en-AU" sz="2000" dirty="0" smtClean="0"/>
              <a:t>(20% of course time) </a:t>
            </a:r>
            <a:endParaRPr lang="en-A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Getting started: possible sources of ideas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AU" dirty="0" smtClean="0"/>
              <a:t>	• </a:t>
            </a:r>
            <a:r>
              <a:rPr lang="en-AU" dirty="0"/>
              <a:t>Family/personal world</a:t>
            </a:r>
            <a:br>
              <a:rPr lang="en-AU" dirty="0"/>
            </a:br>
            <a:r>
              <a:rPr lang="en-AU" dirty="0"/>
              <a:t>• An issue the student already feels strongly about</a:t>
            </a:r>
            <a:br>
              <a:rPr lang="en-AU" dirty="0"/>
            </a:br>
            <a:r>
              <a:rPr lang="en-AU" dirty="0"/>
              <a:t>• Social issues arising from S&amp;C or other classes</a:t>
            </a:r>
            <a:br>
              <a:rPr lang="en-AU" dirty="0"/>
            </a:br>
            <a:r>
              <a:rPr lang="en-AU" dirty="0"/>
              <a:t>• Social issues arising from films, novels, TV documentaries, magazines</a:t>
            </a:r>
            <a:br>
              <a:rPr lang="en-AU" dirty="0"/>
            </a:br>
            <a:r>
              <a:rPr lang="en-AU" dirty="0"/>
              <a:t>• Class discussions</a:t>
            </a:r>
            <a:br>
              <a:rPr lang="en-AU" dirty="0"/>
            </a:br>
            <a:r>
              <a:rPr lang="en-AU" dirty="0"/>
              <a:t>• Inspiration from past PIPs and ex-S&amp;C students</a:t>
            </a:r>
            <a:br>
              <a:rPr lang="en-AU" dirty="0"/>
            </a:br>
            <a:r>
              <a:rPr lang="en-AU" dirty="0"/>
              <a:t>• Inspirational people in the student's life</a:t>
            </a:r>
            <a:br>
              <a:rPr lang="en-AU" dirty="0"/>
            </a:br>
            <a:r>
              <a:rPr lang="en-AU" dirty="0"/>
              <a:t>• Interests and hobbies</a:t>
            </a:r>
            <a:br>
              <a:rPr lang="en-AU" dirty="0"/>
            </a:br>
            <a:r>
              <a:rPr lang="en-AU" dirty="0"/>
              <a:t>• Future career ideas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Cross-cultural?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The student must show some knowledge and understanding of viewpoints other than their own</a:t>
            </a:r>
            <a:br>
              <a:rPr lang="en-AU" dirty="0"/>
            </a:br>
            <a:r>
              <a:rPr lang="en-AU" dirty="0"/>
              <a:t>• The topic needs to reflect a perspective different from the immediate culture of the student (over space and/or time)</a:t>
            </a:r>
            <a:br>
              <a:rPr lang="en-AU" dirty="0"/>
            </a:br>
            <a:r>
              <a:rPr lang="en-AU" dirty="0"/>
              <a:t>• For example: generation, socioeconomic group, gender, ethnicity or location</a:t>
            </a:r>
            <a:br>
              <a:rPr lang="en-AU" dirty="0"/>
            </a:br>
            <a:r>
              <a:rPr lang="en-AU" dirty="0"/>
              <a:t>• The cross-cultural perspective needs to be integrated into the central material of the project</a:t>
            </a:r>
            <a:br>
              <a:rPr lang="en-AU" dirty="0"/>
            </a:b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Examples: </a:t>
            </a:r>
            <a:br>
              <a:rPr lang="en-AU" dirty="0" smtClean="0"/>
            </a:br>
            <a:r>
              <a:rPr lang="en-AU" dirty="0" smtClean="0"/>
              <a:t>—Comparing marriage rituals in two different cultures (ethnicity, location)</a:t>
            </a:r>
            <a:br>
              <a:rPr lang="en-AU" dirty="0" smtClean="0"/>
            </a:br>
            <a:r>
              <a:rPr lang="en-AU" dirty="0" smtClean="0"/>
              <a:t>— Researching the similarities and differences in mother daughter relationship between the student, student's mother and student's grandmother (generation)</a:t>
            </a:r>
            <a:br>
              <a:rPr lang="en-AU" dirty="0" smtClean="0"/>
            </a:br>
            <a:r>
              <a:rPr lang="en-AU" dirty="0" smtClean="0"/>
              <a:t>— Examining the different approaches to communication exhibited by males and females (gender)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What are the features of a good PIP?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	• </a:t>
            </a:r>
            <a:r>
              <a:rPr lang="en-AU" dirty="0"/>
              <a:t>Well-conveyed passion for the topic</a:t>
            </a:r>
            <a:br>
              <a:rPr lang="en-AU" dirty="0"/>
            </a:br>
            <a:r>
              <a:rPr lang="en-AU" dirty="0"/>
              <a:t>• Clear focus and direction</a:t>
            </a:r>
            <a:br>
              <a:rPr lang="en-AU" dirty="0"/>
            </a:br>
            <a:r>
              <a:rPr lang="en-AU" dirty="0"/>
              <a:t>• Integrated flow of different aspects (including cross-cultural perspective) and methodologies</a:t>
            </a:r>
            <a:br>
              <a:rPr lang="en-AU" dirty="0"/>
            </a:br>
            <a:r>
              <a:rPr lang="en-AU" dirty="0"/>
              <a:t>• Originality, or a fresh approach to a 'preloved' topic</a:t>
            </a:r>
            <a:br>
              <a:rPr lang="en-AU" dirty="0"/>
            </a:br>
            <a:r>
              <a:rPr lang="en-AU" dirty="0"/>
              <a:t>• Thorough, ethical and appropriate research methodologies applied — primary supported by secondary</a:t>
            </a:r>
            <a:br>
              <a:rPr lang="en-AU" dirty="0"/>
            </a:br>
            <a:r>
              <a:rPr lang="en-AU" dirty="0"/>
              <a:t>• Comfortable incorporation of S&amp;C concepts</a:t>
            </a:r>
            <a:br>
              <a:rPr lang="en-AU" dirty="0"/>
            </a:br>
            <a:r>
              <a:rPr lang="en-AU" dirty="0"/>
              <a:t>• Logical conclusions reached</a:t>
            </a:r>
            <a:br>
              <a:rPr lang="en-AU" dirty="0"/>
            </a:br>
            <a:r>
              <a:rPr lang="en-AU" dirty="0"/>
              <a:t>• Someone reading the PIP feels that the student has undertaken a genuine 'learning journey'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How to Create a Fantastic Personal Interest </a:t>
            </a:r>
            <a:r>
              <a:rPr lang="en-AU" b="1" dirty="0" smtClean="0"/>
              <a:t>Project</a:t>
            </a:r>
            <a:r>
              <a:rPr lang="en-AU" b="1" dirty="0"/>
              <a:t/>
            </a:r>
            <a:br>
              <a:rPr lang="en-AU" b="1" dirty="0"/>
            </a:br>
            <a:endParaRPr lang="en-AU" dirty="0"/>
          </a:p>
        </p:txBody>
      </p:sp>
      <p:pic>
        <p:nvPicPr>
          <p:cNvPr id="4" name="Picture 3" descr="p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645024"/>
            <a:ext cx="2839694" cy="235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 What IS a Personal Interest Project?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Using appropriate methodologies, a student spends three terms researching a focussed topic that is of interest to him/her, can be connected to Society and Culture through the course concepts and which includes a cross-cultural perspective.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What does doing the PIP do for a student?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	• </a:t>
            </a:r>
            <a:r>
              <a:rPr lang="en-AU" dirty="0"/>
              <a:t>Learn invaluable research skills</a:t>
            </a:r>
            <a:br>
              <a:rPr lang="en-AU" dirty="0"/>
            </a:br>
            <a:r>
              <a:rPr lang="en-AU" dirty="0"/>
              <a:t>• On completion, an exhilarating sense of achievement</a:t>
            </a:r>
            <a:br>
              <a:rPr lang="en-AU" dirty="0"/>
            </a:br>
            <a:r>
              <a:rPr lang="en-AU" dirty="0"/>
              <a:t>• becomes a genuine 'expert' on the chosen topic</a:t>
            </a:r>
            <a:br>
              <a:rPr lang="en-AU" dirty="0"/>
            </a:br>
            <a:r>
              <a:rPr lang="en-AU" dirty="0"/>
              <a:t>• Real independent learning occurs — especially important if the student goes on to tertiary study.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en-AU" b="1" dirty="0"/>
              <a:t>What's in a PIP?</a:t>
            </a:r>
            <a:endParaRPr lang="en-AU" dirty="0"/>
          </a:p>
        </p:txBody>
      </p:sp>
      <p:pic>
        <p:nvPicPr>
          <p:cNvPr id="4" name="Content Placeholder 3" descr="society and cul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988840"/>
            <a:ext cx="4418231" cy="44678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 smtClean="0"/>
              <a:t>The introduction (500 words)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/>
              <a:t>A brief description of what the topic is about, why it was chosen, and how it contributes to a better understanding of Society and Culture. It explains and justifies the choice of methodologies and specifies the cross-cultural component.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/>
              <a:t>The Log (500 words)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summary of the student's diary, which shows the sequential development of the project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i="1" dirty="0"/>
              <a:t>Central Material (2,500 — 5.000 words)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Containing description and analysis of the research carried out in investigation of the focus question or hypothesis. May include photos, tables or graphs, but these must be </a:t>
            </a:r>
            <a:r>
              <a:rPr lang="en-AU" dirty="0" err="1"/>
              <a:t>labeled</a:t>
            </a:r>
            <a:r>
              <a:rPr lang="en-AU" dirty="0"/>
              <a:t> and incorporated into the text through discussion. Must contain a cross-cultural perspective.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1" dirty="0"/>
              <a:t>Conclusion (500 words)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has the student learned from doing the PIP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b="1" i="1" dirty="0"/>
              <a:t>Resource List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with annotated references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253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Society and Culture HSC Course</vt:lpstr>
      <vt:lpstr>How to Create a Fantastic Personal Interest Project </vt:lpstr>
      <vt:lpstr> What IS a Personal Interest Project?</vt:lpstr>
      <vt:lpstr>What does doing the PIP do for a student?</vt:lpstr>
      <vt:lpstr>What's in a PIP?</vt:lpstr>
      <vt:lpstr>The introduction (500 words)</vt:lpstr>
      <vt:lpstr>The Log (500 words)</vt:lpstr>
      <vt:lpstr>Central Material (2,500 — 5.000 words)</vt:lpstr>
      <vt:lpstr>Conclusion (500 words)</vt:lpstr>
      <vt:lpstr>Getting started: possible sources of ideas</vt:lpstr>
      <vt:lpstr>Cross-cultural?</vt:lpstr>
      <vt:lpstr>Slide 12</vt:lpstr>
      <vt:lpstr>What are the features of a good PIP?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Fantastic Personal Interest Project</dc:title>
  <dc:creator>Kelly</dc:creator>
  <cp:lastModifiedBy>DET User</cp:lastModifiedBy>
  <cp:revision>3</cp:revision>
  <dcterms:created xsi:type="dcterms:W3CDTF">2011-10-09T10:40:59Z</dcterms:created>
  <dcterms:modified xsi:type="dcterms:W3CDTF">2011-10-10T01:12:02Z</dcterms:modified>
</cp:coreProperties>
</file>