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40" r:id="rId4"/>
  </p:sldMasterIdLst>
  <p:notesMasterIdLst>
    <p:notesMasterId r:id="rId26"/>
  </p:notesMasterIdLst>
  <p:handoutMasterIdLst>
    <p:handoutMasterId r:id="rId27"/>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8603FDC-E32A-4AB5-989C-0864C3EAD2B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autoAdjust="0"/>
    <p:restoredTop sz="94660"/>
  </p:normalViewPr>
  <p:slideViewPr>
    <p:cSldViewPr snapToGrid="0">
      <p:cViewPr varScale="1">
        <p:scale>
          <a:sx n="107" d="100"/>
          <a:sy n="107" d="100"/>
        </p:scale>
        <p:origin x="176" y="160"/>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71268B-8AC2-4239-8FAF-7C144C210720}" type="datetimeFigureOut">
              <a:rPr lang="en-US"/>
              <a:t>3/3/16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2BA2C8-71FC-43D0-BD87-0547616971FA}" type="slidenum">
              <a:rPr/>
              <a:t>‹#›</a:t>
            </a:fld>
            <a:endParaRPr/>
          </a:p>
        </p:txBody>
      </p:sp>
    </p:spTree>
    <p:extLst>
      <p:ext uri="{BB962C8B-B14F-4D97-AF65-F5344CB8AC3E}">
        <p14:creationId xmlns:p14="http://schemas.microsoft.com/office/powerpoint/2010/main" val="372921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D8362-6D63-40AC-BAA9-90C3AE6D5875}" type="datetimeFigureOut">
              <a:rPr lang="en-US"/>
              <a:t>3/3/16</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39446-6953-447E-A4E3-E7CFBF870046}" type="slidenum">
              <a:rPr/>
              <a:t>‹#›</a:t>
            </a:fld>
            <a:endParaRPr/>
          </a:p>
        </p:txBody>
      </p:sp>
    </p:spTree>
    <p:extLst>
      <p:ext uri="{BB962C8B-B14F-4D97-AF65-F5344CB8AC3E}">
        <p14:creationId xmlns:p14="http://schemas.microsoft.com/office/powerpoint/2010/main" val="142392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water3"/>
          <p:cNvSpPr/>
          <p:nvPr/>
        </p:nvSpPr>
        <p:spPr>
          <a:xfrm>
            <a:off x="2552" y="5243129"/>
            <a:ext cx="12188952"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sky"/>
          <p:cNvSpPr/>
          <p:nvPr/>
        </p:nvSpPr>
        <p:spPr>
          <a:xfrm>
            <a:off x="2552" y="0"/>
            <a:ext cx="1218895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water2"/>
          <p:cNvPicPr>
            <a:picLocks noChangeAspect="1"/>
          </p:cNvPicPr>
          <p:nvPr/>
        </p:nvPicPr>
        <p:blipFill rotWithShape="1">
          <a:blip r:embed="rId2" cstate="print">
            <a:extLst>
              <a:ext uri="{28A0092B-C50C-407E-A947-70E740481C1C}">
                <a14:useLocalDpi xmlns:a14="http://schemas.microsoft.com/office/drawing/2010/main" val="0"/>
              </a:ext>
            </a:extLst>
          </a:blip>
          <a:srcRect l="2674" r="9901"/>
          <a:stretch/>
        </p:blipFill>
        <p:spPr>
          <a:xfrm>
            <a:off x="-1425" y="5497897"/>
            <a:ext cx="12188952" cy="463209"/>
          </a:xfrm>
          <a:prstGeom prst="rect">
            <a:avLst/>
          </a:prstGeom>
          <a:noFill/>
          <a:ln>
            <a:noFill/>
          </a:ln>
        </p:spPr>
      </p:pic>
      <p:pic>
        <p:nvPicPr>
          <p:cNvPr id="7" name="water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a:xfrm flipH="1">
            <a:off x="-1425" y="5221111"/>
            <a:ext cx="12188952" cy="268288"/>
          </a:xfrm>
          <a:prstGeom prst="rect">
            <a:avLst/>
          </a:prstGeom>
          <a:noFill/>
          <a:ln>
            <a:noFill/>
          </a:ln>
        </p:spPr>
      </p:pic>
      <p:sp>
        <p:nvSpPr>
          <p:cNvPr id="8" name="Rectangle 7"/>
          <p:cNvSpPr/>
          <p:nvPr/>
        </p:nvSpPr>
        <p:spPr>
          <a:xfrm>
            <a:off x="-1425" y="5961106"/>
            <a:ext cx="12188952"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305872" y="1309047"/>
            <a:ext cx="9602789" cy="26670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305872" y="4038600"/>
            <a:ext cx="9601200" cy="990600"/>
          </a:xfrm>
        </p:spPr>
        <p:txBody>
          <a:bodyPr>
            <a:normAutofit/>
          </a:bodyPr>
          <a:lstStyle>
            <a:lvl1pPr marL="0" indent="0" algn="ctr">
              <a:spcBef>
                <a:spcPts val="0"/>
              </a:spcBef>
              <a:buNone/>
              <a:defRPr sz="1800" cap="all" baseline="0">
                <a:solidFill>
                  <a:schemeClr val="accent2"/>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294236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F4E5243-F52A-4D37-9694-EB26C6C31910}" type="datetime1">
              <a:rPr lang="en-US"/>
              <a:t>3/3/16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53625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4403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A77B6E1-634A-48DC-9E8B-D894023267EF}" type="datetime1">
              <a:rPr lang="en-US"/>
              <a:t>3/3/16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35865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B2D3E9E-A95C-48F2-B4BF-A71542E0BE9A}" type="datetime1">
              <a:rPr lang="en-US"/>
              <a:t>3/3/16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40508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2" name="Title 1"/>
          <p:cNvSpPr>
            <a:spLocks noGrp="1"/>
          </p:cNvSpPr>
          <p:nvPr>
            <p:ph type="title"/>
          </p:nvPr>
        </p:nvSpPr>
        <p:spPr>
          <a:xfrm>
            <a:off x="1293813" y="1309047"/>
            <a:ext cx="9601252" cy="2667000"/>
          </a:xfrm>
        </p:spPr>
        <p:txBody>
          <a:bodyPr anchor="b">
            <a:normAutofit/>
          </a:bodyPr>
          <a:lstStyle>
            <a:lvl1pPr algn="ctr">
              <a:defRPr sz="6000" b="0"/>
            </a:lvl1pPr>
          </a:lstStyle>
          <a:p>
            <a:r>
              <a:rPr lang="en-US" smtClean="0"/>
              <a:t>Click to edit Master title style</a:t>
            </a:r>
            <a:endParaRPr/>
          </a:p>
        </p:txBody>
      </p:sp>
      <p:sp>
        <p:nvSpPr>
          <p:cNvPr id="3" name="Text Placeholder 2"/>
          <p:cNvSpPr>
            <a:spLocks noGrp="1"/>
          </p:cNvSpPr>
          <p:nvPr>
            <p:ph type="body" idx="1"/>
          </p:nvPr>
        </p:nvSpPr>
        <p:spPr>
          <a:xfrm>
            <a:off x="1293813" y="4038600"/>
            <a:ext cx="96012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0F84E2-2D7A-43CF-AC90-352A289A783A}" type="datetime1">
              <a:rPr lang="en-US"/>
              <a:t>3/3/16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04355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12952B5-7A2F-4CC8-B7CE-9234E21C2837}" type="datetime1">
              <a:rPr lang="en-US"/>
              <a:t>3/3/16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4937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CE1DA07A-9201-4B4B-BAF2-015AFA30F520}" type="datetime1">
              <a:rPr lang="en-US"/>
              <a:t>3/3/16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4FAB73BC-B049-4115-A692-8D63A059BFB8}" type="slidenum">
              <a:rPr/>
              <a:t>‹#›</a:t>
            </a:fld>
            <a:endParaRPr/>
          </a:p>
        </p:txBody>
      </p:sp>
      <p:sp>
        <p:nvSpPr>
          <p:cNvPr id="10" name="Title 9"/>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107237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D7E00A-486F-4252-8B1D-E32645521F49}" type="datetime1">
              <a:rPr lang="en-US"/>
              <a:t>3/3/16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4FAB73BC-B049-4115-A692-8D63A059BFB8}" type="slidenum">
              <a:rPr/>
              <a:t>‹#›</a:t>
            </a:fld>
            <a:endParaRPr/>
          </a:p>
        </p:txBody>
      </p:sp>
      <p:sp>
        <p:nvSpPr>
          <p:cNvPr id="6" name="Title 5"/>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36818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2" name="Date Placeholder 1"/>
          <p:cNvSpPr>
            <a:spLocks noGrp="1"/>
          </p:cNvSpPr>
          <p:nvPr>
            <p:ph type="dt" sz="half" idx="10"/>
          </p:nvPr>
        </p:nvSpPr>
        <p:spPr/>
        <p:txBody>
          <a:bodyPr/>
          <a:lstStyle/>
          <a:p>
            <a:fld id="{8DDF5F92-E675-4B36-9A60-69A962A68675}" type="datetime1">
              <a:rPr lang="en-US"/>
              <a:t>3/3/16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922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200" b="0"/>
            </a:lvl1pPr>
          </a:lstStyle>
          <a:p>
            <a:r>
              <a:rPr lang="en-US" smtClean="0"/>
              <a:t>Click to edit Master title style</a:t>
            </a:r>
            <a:endParaRPr/>
          </a:p>
        </p:txBody>
      </p:sp>
      <p:sp>
        <p:nvSpPr>
          <p:cNvPr id="3" name="Content Placeholder 2"/>
          <p:cNvSpPr>
            <a:spLocks noGrp="1"/>
          </p:cNvSpPr>
          <p:nvPr>
            <p:ph idx="1"/>
          </p:nvPr>
        </p:nvSpPr>
        <p:spPr>
          <a:xfrm>
            <a:off x="760413" y="685800"/>
            <a:ext cx="68580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6E2C9B-5FA2-460D-9BE7-B0812FC2A6FF}" type="datetime1">
              <a:rPr lang="en-US"/>
              <a:t>3/3/16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48389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760413" y="685800"/>
            <a:ext cx="68580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74940-A916-4C8B-9648-02A2D3898F9E}" type="datetime1">
              <a:rPr lang="en-US"/>
              <a:t>3/3/16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166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8" name="water3"/>
          <p:cNvSpPr/>
          <p:nvPr/>
        </p:nvSpPr>
        <p:spPr>
          <a:xfrm>
            <a:off x="2552" y="6064101"/>
            <a:ext cx="12188952"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water2"/>
          <p:cNvPicPr>
            <a:picLocks noChangeAspect="1"/>
          </p:cNvPicPr>
          <p:nvPr/>
        </p:nvPicPr>
        <p:blipFill rotWithShape="1">
          <a:blip r:embed="rId13" cstate="print">
            <a:extLst>
              <a:ext uri="{28A0092B-C50C-407E-A947-70E740481C1C}">
                <a14:useLocalDpi xmlns:a14="http://schemas.microsoft.com/office/drawing/2010/main" val="0"/>
              </a:ext>
            </a:extLst>
          </a:blip>
          <a:srcRect l="2674" r="9901"/>
          <a:stretch/>
        </p:blipFill>
        <p:spPr>
          <a:xfrm>
            <a:off x="-1425" y="6256181"/>
            <a:ext cx="12188952" cy="463209"/>
          </a:xfrm>
          <a:prstGeom prst="rect">
            <a:avLst/>
          </a:prstGeom>
          <a:noFill/>
          <a:ln>
            <a:noFill/>
          </a:ln>
        </p:spPr>
      </p:pic>
      <p:pic>
        <p:nvPicPr>
          <p:cNvPr id="10" name="water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a:xfrm flipH="1">
            <a:off x="-1425" y="5979395"/>
            <a:ext cx="12188952" cy="268288"/>
          </a:xfrm>
          <a:prstGeom prst="rect">
            <a:avLst/>
          </a:prstGeom>
          <a:noFill/>
          <a:ln>
            <a:noFill/>
          </a:ln>
        </p:spPr>
      </p:pic>
      <p:sp>
        <p:nvSpPr>
          <p:cNvPr id="2" name="Title Placeholder 1"/>
          <p:cNvSpPr>
            <a:spLocks noGrp="1"/>
          </p:cNvSpPr>
          <p:nvPr>
            <p:ph type="title"/>
          </p:nvPr>
        </p:nvSpPr>
        <p:spPr>
          <a:xfrm>
            <a:off x="1341120" y="265176"/>
            <a:ext cx="9509759"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572768"/>
            <a:ext cx="9509760" cy="414223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l">
              <a:defRPr sz="800" cap="all" baseline="0">
                <a:solidFill>
                  <a:schemeClr val="tx1"/>
                </a:solidFill>
              </a:defRPr>
            </a:lvl1pPr>
          </a:lstStyle>
          <a:p>
            <a:fld id="{5586B75A-687E-405C-8A0B-8D00578BA2C3}" type="datetime1">
              <a:rPr lang="en-US"/>
              <a:pPr/>
              <a:t>3/3/16</a:t>
            </a:fld>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800" cap="all" baseline="0">
                <a:solidFill>
                  <a:schemeClr val="tx1"/>
                </a:solidFill>
              </a:defRPr>
            </a:lvl1pPr>
          </a:lstStyle>
          <a:p>
            <a:fld id="{4FAB73BC-B049-4115-A692-8D63A059BFB8}" type="slidenum">
              <a:rPr/>
              <a:pPr/>
              <a:t>‹#›</a:t>
            </a:fld>
            <a:endParaRPr/>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75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75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75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8pPr>
      <a:lvl9pPr marL="24688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Impact of human activity on coasts </a:t>
            </a:r>
          </a:p>
        </p:txBody>
      </p:sp>
      <p:sp>
        <p:nvSpPr>
          <p:cNvPr id="3" name="Subtitle 2"/>
          <p:cNvSpPr>
            <a:spLocks noGrp="1"/>
          </p:cNvSpPr>
          <p:nvPr>
            <p:ph type="subTitle" idx="1"/>
          </p:nvPr>
        </p:nvSpPr>
        <p:spPr/>
        <p:txBody>
          <a:bodyPr/>
          <a:lstStyle/>
          <a:p>
            <a:r>
              <a:rPr lang="en-US" dirty="0" smtClean="0"/>
              <a:t>Subtitle</a:t>
            </a:r>
            <a:endParaRPr lang="en-US" dirty="0"/>
          </a:p>
        </p:txBody>
      </p:sp>
    </p:spTree>
    <p:extLst>
      <p:ext uri="{BB962C8B-B14F-4D97-AF65-F5344CB8AC3E}">
        <p14:creationId xmlns:p14="http://schemas.microsoft.com/office/powerpoint/2010/main" val="150390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475013"/>
            <a:ext cx="9509760" cy="5239987"/>
          </a:xfrm>
        </p:spPr>
        <p:txBody>
          <a:bodyPr>
            <a:normAutofit/>
          </a:bodyPr>
          <a:lstStyle/>
          <a:p>
            <a:r>
              <a:rPr lang="en-US" dirty="0">
                <a:solidFill>
                  <a:srgbClr val="FF0000"/>
                </a:solidFill>
              </a:rPr>
              <a:t>It is important to have near pristine estuaries because they are necessary for the conservation of marine species, terrestrial communities and ecosystems. </a:t>
            </a:r>
            <a:endParaRPr lang="en-US" dirty="0" smtClean="0">
              <a:solidFill>
                <a:srgbClr val="FF0000"/>
              </a:solidFill>
            </a:endParaRPr>
          </a:p>
          <a:p>
            <a:endParaRPr lang="en-US" dirty="0">
              <a:solidFill>
                <a:srgbClr val="FF0000"/>
              </a:solidFill>
            </a:endParaRPr>
          </a:p>
          <a:p>
            <a:r>
              <a:rPr lang="en-US" dirty="0" smtClean="0">
                <a:solidFill>
                  <a:srgbClr val="FF0000"/>
                </a:solidFill>
              </a:rPr>
              <a:t>They </a:t>
            </a:r>
            <a:r>
              <a:rPr lang="en-US" dirty="0">
                <a:solidFill>
                  <a:srgbClr val="FF0000"/>
                </a:solidFill>
              </a:rPr>
              <a:t>provide a well-preserved habitat for plants and animals and a breeding site for many migratory animals. </a:t>
            </a:r>
            <a:endParaRPr lang="en-US" dirty="0" smtClean="0">
              <a:solidFill>
                <a:srgbClr val="FF0000"/>
              </a:solidFill>
            </a:endParaRPr>
          </a:p>
          <a:p>
            <a:endParaRPr lang="en-US" dirty="0"/>
          </a:p>
          <a:p>
            <a:r>
              <a:rPr lang="en-US" dirty="0" smtClean="0"/>
              <a:t>These </a:t>
            </a:r>
            <a:r>
              <a:rPr lang="en-US" dirty="0"/>
              <a:t>environments often support fishing and recreational activities. </a:t>
            </a:r>
            <a:endParaRPr lang="en-US" dirty="0" smtClean="0"/>
          </a:p>
          <a:p>
            <a:endParaRPr lang="en-US" dirty="0"/>
          </a:p>
          <a:p>
            <a:r>
              <a:rPr lang="en-US" dirty="0" smtClean="0"/>
              <a:t>Near-pristine </a:t>
            </a:r>
            <a:r>
              <a:rPr lang="en-US" dirty="0"/>
              <a:t>estuaries provide a standard from which all other estuaries can be graded. </a:t>
            </a:r>
            <a:endParaRPr lang="en-US" dirty="0" smtClean="0"/>
          </a:p>
          <a:p>
            <a:endParaRPr lang="en-US" dirty="0"/>
          </a:p>
          <a:p>
            <a:r>
              <a:rPr lang="en-US" dirty="0" smtClean="0"/>
              <a:t>Fifty </a:t>
            </a:r>
            <a:r>
              <a:rPr lang="en-US" dirty="0"/>
              <a:t>per cent of Australian estuaries have been identified as being near pristine. </a:t>
            </a:r>
          </a:p>
          <a:p>
            <a:endParaRPr lang="en-US" dirty="0"/>
          </a:p>
        </p:txBody>
      </p:sp>
    </p:spTree>
    <p:extLst>
      <p:ext uri="{BB962C8B-B14F-4D97-AF65-F5344CB8AC3E}">
        <p14:creationId xmlns:p14="http://schemas.microsoft.com/office/powerpoint/2010/main" val="86160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6909" y="783771"/>
            <a:ext cx="9603971" cy="4931229"/>
          </a:xfrm>
        </p:spPr>
        <p:txBody>
          <a:bodyPr/>
          <a:lstStyle/>
          <a:p>
            <a:r>
              <a:rPr lang="en-US" sz="2400" dirty="0"/>
              <a:t>A survey by Geoscience Australia found that most of Australia’s near pristine estuaries are located in tropical northern Australia and temperate western Tasmania, away from population </a:t>
            </a:r>
            <a:r>
              <a:rPr lang="en-US" sz="2400" dirty="0" err="1"/>
              <a:t>centres</a:t>
            </a:r>
            <a:r>
              <a:rPr lang="en-US" sz="2400" dirty="0"/>
              <a:t>. </a:t>
            </a:r>
            <a:endParaRPr lang="en-US" sz="2400" dirty="0" smtClean="0"/>
          </a:p>
          <a:p>
            <a:endParaRPr lang="en-US" sz="2400" dirty="0"/>
          </a:p>
          <a:p>
            <a:r>
              <a:rPr lang="en-US" sz="2400" dirty="0" smtClean="0"/>
              <a:t>However</a:t>
            </a:r>
            <a:r>
              <a:rPr lang="en-US" sz="2400" dirty="0"/>
              <a:t>, they are found also in developed areas of Australia within, or near to, National and State parks. </a:t>
            </a:r>
          </a:p>
          <a:p>
            <a:endParaRPr lang="en-US" dirty="0"/>
          </a:p>
        </p:txBody>
      </p:sp>
    </p:spTree>
    <p:extLst>
      <p:ext uri="{BB962C8B-B14F-4D97-AF65-F5344CB8AC3E}">
        <p14:creationId xmlns:p14="http://schemas.microsoft.com/office/powerpoint/2010/main" val="166065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Heavily modified estuaries </a:t>
            </a:r>
            <a:endParaRPr lang="en-US" dirty="0"/>
          </a:p>
        </p:txBody>
      </p:sp>
      <p:sp>
        <p:nvSpPr>
          <p:cNvPr id="3" name="Content Placeholder 2"/>
          <p:cNvSpPr>
            <a:spLocks noGrp="1"/>
          </p:cNvSpPr>
          <p:nvPr>
            <p:ph idx="1"/>
          </p:nvPr>
        </p:nvSpPr>
        <p:spPr/>
        <p:txBody>
          <a:bodyPr/>
          <a:lstStyle/>
          <a:p>
            <a:r>
              <a:rPr lang="en-US" dirty="0"/>
              <a:t>To be defined as a heavily modified estuary, the system must be physically altered by human activity resulting in a substantial change in character. </a:t>
            </a:r>
            <a:endParaRPr lang="en-US" dirty="0" smtClean="0"/>
          </a:p>
          <a:p>
            <a:endParaRPr lang="en-US" dirty="0"/>
          </a:p>
          <a:p>
            <a:r>
              <a:rPr lang="en-US" dirty="0" smtClean="0"/>
              <a:t>The </a:t>
            </a:r>
            <a:r>
              <a:rPr lang="en-US" dirty="0"/>
              <a:t>modifications are not temporary nor intermittent. </a:t>
            </a:r>
            <a:endParaRPr lang="en-US" dirty="0" smtClean="0"/>
          </a:p>
          <a:p>
            <a:endParaRPr lang="en-US" dirty="0"/>
          </a:p>
          <a:p>
            <a:r>
              <a:rPr lang="en-US" dirty="0" smtClean="0"/>
              <a:t>Modifications </a:t>
            </a:r>
            <a:r>
              <a:rPr lang="en-US" dirty="0"/>
              <a:t>include changing the flow of the river, building of dikes, introduction of foreign plants and animals, and lowered water quality by the addition of wastes. </a:t>
            </a:r>
          </a:p>
          <a:p>
            <a:endParaRPr lang="en-US" dirty="0"/>
          </a:p>
        </p:txBody>
      </p:sp>
    </p:spTree>
    <p:extLst>
      <p:ext uri="{BB962C8B-B14F-4D97-AF65-F5344CB8AC3E}">
        <p14:creationId xmlns:p14="http://schemas.microsoft.com/office/powerpoint/2010/main" val="1587499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 change’ population movements </a:t>
            </a:r>
          </a:p>
        </p:txBody>
      </p:sp>
      <p:sp>
        <p:nvSpPr>
          <p:cNvPr id="3" name="Content Placeholder 2"/>
          <p:cNvSpPr>
            <a:spLocks noGrp="1"/>
          </p:cNvSpPr>
          <p:nvPr>
            <p:ph idx="1"/>
          </p:nvPr>
        </p:nvSpPr>
        <p:spPr/>
        <p:txBody>
          <a:bodyPr/>
          <a:lstStyle/>
          <a:p>
            <a:r>
              <a:rPr lang="en-US" dirty="0"/>
              <a:t>For many years beaches and dunes were considered worthless land unsuitable for agriculture or grazing because of the low fertility of the sandy soil and extensive low-lying areas prone to flooding. </a:t>
            </a:r>
            <a:endParaRPr lang="en-US" dirty="0" smtClean="0"/>
          </a:p>
          <a:p>
            <a:endParaRPr lang="en-US"/>
          </a:p>
          <a:p>
            <a:r>
              <a:rPr lang="en-US" smtClean="0"/>
              <a:t>Small </a:t>
            </a:r>
            <a:r>
              <a:rPr lang="en-US"/>
              <a:t>coastal communities usually developed around estuary-based ports, which were used for shipping and transport until the 1950s. </a:t>
            </a:r>
          </a:p>
          <a:p>
            <a:endParaRPr lang="en-US" dirty="0"/>
          </a:p>
        </p:txBody>
      </p:sp>
    </p:spTree>
    <p:extLst>
      <p:ext uri="{BB962C8B-B14F-4D97-AF65-F5344CB8AC3E}">
        <p14:creationId xmlns:p14="http://schemas.microsoft.com/office/powerpoint/2010/main" val="28820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0655" y="368135"/>
            <a:ext cx="9770225" cy="5346865"/>
          </a:xfrm>
        </p:spPr>
        <p:txBody>
          <a:bodyPr>
            <a:normAutofit/>
          </a:bodyPr>
          <a:lstStyle/>
          <a:p>
            <a:r>
              <a:rPr lang="en-US" dirty="0"/>
              <a:t>Road improvements and increased vehicle ownership resulted in more people travelling to and along the coast for recreation, usually camping or staying in caravan parks. </a:t>
            </a:r>
            <a:endParaRPr lang="en-US" dirty="0" smtClean="0"/>
          </a:p>
          <a:p>
            <a:endParaRPr lang="en-US" dirty="0"/>
          </a:p>
          <a:p>
            <a:r>
              <a:rPr lang="en-US" dirty="0" smtClean="0">
                <a:solidFill>
                  <a:srgbClr val="FF0000"/>
                </a:solidFill>
              </a:rPr>
              <a:t>Since </a:t>
            </a:r>
            <a:r>
              <a:rPr lang="en-US" dirty="0">
                <a:solidFill>
                  <a:srgbClr val="FF0000"/>
                </a:solidFill>
              </a:rPr>
              <a:t>the 1960s there has been a sea change shift as many people began retiring on the coast and the former coastal ports became holiday destinations. </a:t>
            </a:r>
            <a:endParaRPr lang="en-US" dirty="0" smtClean="0">
              <a:solidFill>
                <a:srgbClr val="FF0000"/>
              </a:solidFill>
            </a:endParaRPr>
          </a:p>
          <a:p>
            <a:endParaRPr lang="en-US" dirty="0">
              <a:solidFill>
                <a:srgbClr val="FF0000"/>
              </a:solidFill>
            </a:endParaRPr>
          </a:p>
          <a:p>
            <a:r>
              <a:rPr lang="en-US" dirty="0" smtClean="0">
                <a:solidFill>
                  <a:srgbClr val="FF0000"/>
                </a:solidFill>
              </a:rPr>
              <a:t>In </a:t>
            </a:r>
            <a:r>
              <a:rPr lang="en-US" dirty="0">
                <a:solidFill>
                  <a:srgbClr val="FF0000"/>
                </a:solidFill>
              </a:rPr>
              <a:t>addition, a buoyant economy, which has driven the rapid growth of industries and services, has led to a rapid expansion of most coastal cities and regional towns. </a:t>
            </a:r>
            <a:endParaRPr lang="en-US" dirty="0" smtClean="0">
              <a:solidFill>
                <a:srgbClr val="FF0000"/>
              </a:solidFill>
            </a:endParaRPr>
          </a:p>
          <a:p>
            <a:endParaRPr lang="en-US" dirty="0">
              <a:solidFill>
                <a:srgbClr val="FF0000"/>
              </a:solidFill>
            </a:endParaRPr>
          </a:p>
          <a:p>
            <a:r>
              <a:rPr lang="en-US" dirty="0" smtClean="0">
                <a:solidFill>
                  <a:srgbClr val="FF0000"/>
                </a:solidFill>
              </a:rPr>
              <a:t>The </a:t>
            </a:r>
            <a:r>
              <a:rPr lang="en-US" dirty="0">
                <a:solidFill>
                  <a:srgbClr val="FF0000"/>
                </a:solidFill>
              </a:rPr>
              <a:t>resulting population growth is placing huge pressure on communities, coastal resources and environmental health. </a:t>
            </a:r>
          </a:p>
          <a:p>
            <a:endParaRPr lang="en-US" dirty="0"/>
          </a:p>
        </p:txBody>
      </p:sp>
    </p:spTree>
    <p:extLst>
      <p:ext uri="{BB962C8B-B14F-4D97-AF65-F5344CB8AC3E}">
        <p14:creationId xmlns:p14="http://schemas.microsoft.com/office/powerpoint/2010/main" val="34215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427512"/>
            <a:ext cx="9509760" cy="5287488"/>
          </a:xfrm>
        </p:spPr>
        <p:txBody>
          <a:bodyPr/>
          <a:lstStyle/>
          <a:p>
            <a:r>
              <a:rPr lang="en-US" dirty="0"/>
              <a:t>A major concern about this population shift is the lateral spread of communities along the coastal zone, which is known as ribbon development. </a:t>
            </a:r>
            <a:endParaRPr lang="en-US" dirty="0" smtClean="0"/>
          </a:p>
          <a:p>
            <a:endParaRPr lang="en-US" dirty="0"/>
          </a:p>
          <a:p>
            <a:r>
              <a:rPr lang="en-US" dirty="0" smtClean="0"/>
              <a:t>This </a:t>
            </a:r>
            <a:r>
              <a:rPr lang="en-US" dirty="0"/>
              <a:t>form of development can lead to cities or towns becoming over-extended, making them difficult to manage and service, and can lead to degradation of the coastal environment. </a:t>
            </a:r>
          </a:p>
          <a:p>
            <a:r>
              <a:rPr lang="en-US" dirty="0"/>
              <a:t>Building on fore-dunes and headlands is risky because the beach or dunes can erode and headlands can collapse, which could inevitably ruin the coast’s visual </a:t>
            </a:r>
            <a:r>
              <a:rPr lang="en-US" dirty="0" smtClean="0"/>
              <a:t>appeal. </a:t>
            </a:r>
          </a:p>
          <a:p>
            <a:endParaRPr lang="en-US" dirty="0"/>
          </a:p>
          <a:p>
            <a:r>
              <a:rPr lang="en-US" dirty="0" smtClean="0"/>
              <a:t>To </a:t>
            </a:r>
            <a:r>
              <a:rPr lang="en-US" dirty="0"/>
              <a:t>avoid this situation, new developments need to be built behind the fore-dune and away from cliffs, with an additional buffer zone in case of future inundation and erosion. </a:t>
            </a:r>
          </a:p>
          <a:p>
            <a:endParaRPr lang="en-US" dirty="0"/>
          </a:p>
        </p:txBody>
      </p:sp>
    </p:spTree>
    <p:extLst>
      <p:ext uri="{BB962C8B-B14F-4D97-AF65-F5344CB8AC3E}">
        <p14:creationId xmlns:p14="http://schemas.microsoft.com/office/powerpoint/2010/main" val="57027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0441" y="546266"/>
            <a:ext cx="10311116" cy="4943104"/>
          </a:xfrm>
        </p:spPr>
      </p:pic>
    </p:spTree>
    <p:extLst>
      <p:ext uri="{BB962C8B-B14F-4D97-AF65-F5344CB8AC3E}">
        <p14:creationId xmlns:p14="http://schemas.microsoft.com/office/powerpoint/2010/main" val="125052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6123" y="254607"/>
            <a:ext cx="9509760" cy="4142232"/>
          </a:xfrm>
        </p:spPr>
        <p:txBody>
          <a:bodyPr/>
          <a:lstStyle/>
          <a:p>
            <a:r>
              <a:rPr lang="en-US" dirty="0"/>
              <a:t>Increased discharge of contaminated </a:t>
            </a:r>
            <a:r>
              <a:rPr lang="en-US" dirty="0" err="1"/>
              <a:t>stormwater</a:t>
            </a:r>
            <a:r>
              <a:rPr lang="en-US" dirty="0"/>
              <a:t>, sewerage and sediment into the sea has accompanied land clearing and new development along the coastal fringe. </a:t>
            </a:r>
            <a:endParaRPr lang="en-US" dirty="0" smtClean="0"/>
          </a:p>
          <a:p>
            <a:endParaRPr lang="en-US" dirty="0"/>
          </a:p>
          <a:p>
            <a:r>
              <a:rPr lang="en-US" dirty="0" smtClean="0"/>
              <a:t>This </a:t>
            </a:r>
            <a:r>
              <a:rPr lang="en-US" dirty="0"/>
              <a:t>problem can be mitigated by stronger management of building sites, control of </a:t>
            </a:r>
            <a:r>
              <a:rPr lang="en-US" dirty="0" err="1"/>
              <a:t>stormwater</a:t>
            </a:r>
            <a:r>
              <a:rPr lang="en-US" dirty="0"/>
              <a:t> by sedimentation tanks and storage, and recycling or treatment of all sewerage before it is released on the </a:t>
            </a:r>
            <a:r>
              <a:rPr lang="en-US" dirty="0" smtClean="0"/>
              <a:t>coast. </a:t>
            </a:r>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9505" y="2723304"/>
            <a:ext cx="5573321" cy="4241574"/>
          </a:xfrm>
          <a:prstGeom prst="rect">
            <a:avLst/>
          </a:prstGeom>
        </p:spPr>
      </p:pic>
    </p:spTree>
    <p:extLst>
      <p:ext uri="{BB962C8B-B14F-4D97-AF65-F5344CB8AC3E}">
        <p14:creationId xmlns:p14="http://schemas.microsoft.com/office/powerpoint/2010/main" val="35639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46265"/>
            <a:ext cx="9509760" cy="5168735"/>
          </a:xfrm>
        </p:spPr>
        <p:txBody>
          <a:bodyPr>
            <a:normAutofit/>
          </a:bodyPr>
          <a:lstStyle/>
          <a:p>
            <a:r>
              <a:rPr lang="en-US" sz="2400" dirty="0">
                <a:solidFill>
                  <a:srgbClr val="FF0000"/>
                </a:solidFill>
              </a:rPr>
              <a:t>The introduction of exotic flora and fauna is a major concern. </a:t>
            </a:r>
            <a:endParaRPr lang="en-US" sz="2400" dirty="0" smtClean="0">
              <a:solidFill>
                <a:srgbClr val="FF0000"/>
              </a:solidFill>
            </a:endParaRPr>
          </a:p>
          <a:p>
            <a:endParaRPr lang="en-US" sz="2400" dirty="0">
              <a:solidFill>
                <a:srgbClr val="FF0000"/>
              </a:solidFill>
            </a:endParaRPr>
          </a:p>
          <a:p>
            <a:r>
              <a:rPr lang="en-US" sz="2400" dirty="0" smtClean="0"/>
              <a:t>In </a:t>
            </a:r>
            <a:r>
              <a:rPr lang="en-US" sz="2400" dirty="0"/>
              <a:t>eastern Australia, the South African </a:t>
            </a:r>
            <a:r>
              <a:rPr lang="en-US" sz="2400" dirty="0" err="1"/>
              <a:t>Bitou</a:t>
            </a:r>
            <a:r>
              <a:rPr lang="en-US" sz="2400" dirty="0"/>
              <a:t> bush has invaded fore-dunes, while beach weeds such as sea spurge and sea wheat grass have invaded fore-dunes across southern Australia. </a:t>
            </a:r>
            <a:endParaRPr lang="en-US" sz="2400" dirty="0" smtClean="0"/>
          </a:p>
          <a:p>
            <a:endParaRPr lang="en-US" sz="2400" dirty="0"/>
          </a:p>
          <a:p>
            <a:r>
              <a:rPr lang="en-US" sz="2400" dirty="0" smtClean="0"/>
              <a:t>These </a:t>
            </a:r>
            <a:r>
              <a:rPr lang="en-US" sz="2400" dirty="0"/>
              <a:t>weeds replace native species and have an impact on fauna. </a:t>
            </a:r>
          </a:p>
          <a:p>
            <a:endParaRPr lang="en-US" sz="2400" dirty="0"/>
          </a:p>
        </p:txBody>
      </p:sp>
    </p:spTree>
    <p:extLst>
      <p:ext uri="{BB962C8B-B14F-4D97-AF65-F5344CB8AC3E}">
        <p14:creationId xmlns:p14="http://schemas.microsoft.com/office/powerpoint/2010/main" val="183357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118753"/>
            <a:ext cx="9509760" cy="5596247"/>
          </a:xfrm>
        </p:spPr>
        <p:txBody>
          <a:bodyPr>
            <a:normAutofit/>
          </a:bodyPr>
          <a:lstStyle/>
          <a:p>
            <a:r>
              <a:rPr lang="en-US" dirty="0">
                <a:solidFill>
                  <a:srgbClr val="FF0000"/>
                </a:solidFill>
              </a:rPr>
              <a:t>One of the most noticeable impacts at the shoreline has been the construction of structures designed to manage the coast, sometimes with un-intended negative consequences. </a:t>
            </a:r>
            <a:endParaRPr lang="en-US" dirty="0" smtClean="0">
              <a:solidFill>
                <a:srgbClr val="FF0000"/>
              </a:solidFill>
            </a:endParaRPr>
          </a:p>
          <a:p>
            <a:endParaRPr lang="en-US" dirty="0"/>
          </a:p>
          <a:p>
            <a:r>
              <a:rPr lang="en-US" dirty="0" smtClean="0"/>
              <a:t>For </a:t>
            </a:r>
            <a:r>
              <a:rPr lang="en-US" dirty="0"/>
              <a:t>example, in New South Wales 22 training walls of rock were built during the 1970s at the mouth of rivers and some estuaries to improve navigation. </a:t>
            </a:r>
            <a:endParaRPr lang="en-US" dirty="0" smtClean="0"/>
          </a:p>
          <a:p>
            <a:endParaRPr lang="en-US" dirty="0"/>
          </a:p>
          <a:p>
            <a:r>
              <a:rPr lang="en-US" dirty="0" smtClean="0"/>
              <a:t>Some </a:t>
            </a:r>
            <a:r>
              <a:rPr lang="en-US" dirty="0"/>
              <a:t>training walls, such as those at the Tweed River and Brunswick River, severely disrupted longshore sand transport. </a:t>
            </a:r>
            <a:endParaRPr lang="en-US" dirty="0" smtClean="0"/>
          </a:p>
          <a:p>
            <a:endParaRPr lang="en-US" dirty="0"/>
          </a:p>
          <a:p>
            <a:r>
              <a:rPr lang="en-US" dirty="0" smtClean="0"/>
              <a:t>This </a:t>
            </a:r>
            <a:r>
              <a:rPr lang="en-US" dirty="0"/>
              <a:t>led to erosion down drift from the training walls on Queensland’s Gold Coast beaches north of the Tweed River and the complete erosion of the Sheltering Palms community at Brunswick. </a:t>
            </a:r>
          </a:p>
          <a:p>
            <a:endParaRPr lang="en-US" dirty="0"/>
          </a:p>
        </p:txBody>
      </p:sp>
    </p:spTree>
    <p:extLst>
      <p:ext uri="{BB962C8B-B14F-4D97-AF65-F5344CB8AC3E}">
        <p14:creationId xmlns:p14="http://schemas.microsoft.com/office/powerpoint/2010/main" val="1240190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475013"/>
            <a:ext cx="9509760" cy="5239987"/>
          </a:xfrm>
        </p:spPr>
        <p:txBody>
          <a:bodyPr/>
          <a:lstStyle/>
          <a:p>
            <a:r>
              <a:rPr lang="en-US" sz="2400" dirty="0"/>
              <a:t>Australia was settled by Europeans in 1788. </a:t>
            </a:r>
            <a:endParaRPr lang="en-US" sz="2400" dirty="0" smtClean="0"/>
          </a:p>
          <a:p>
            <a:endParaRPr lang="en-US" sz="2400" dirty="0"/>
          </a:p>
          <a:p>
            <a:r>
              <a:rPr lang="en-US" sz="2400" dirty="0" smtClean="0"/>
              <a:t>Since </a:t>
            </a:r>
            <a:r>
              <a:rPr lang="en-US" sz="2400" dirty="0"/>
              <a:t>that time the population has remained concentrated around the coast. </a:t>
            </a:r>
            <a:endParaRPr lang="en-US" sz="2400" dirty="0" smtClean="0"/>
          </a:p>
          <a:p>
            <a:endParaRPr lang="en-US" sz="2400" dirty="0"/>
          </a:p>
          <a:p>
            <a:r>
              <a:rPr lang="en-US" sz="2400" dirty="0" smtClean="0"/>
              <a:t>This </a:t>
            </a:r>
            <a:r>
              <a:rPr lang="en-US" sz="2400" dirty="0"/>
              <a:t>is partly because the coastal zone was the site of all early settlements. </a:t>
            </a:r>
            <a:endParaRPr lang="en-US" sz="2400" dirty="0" smtClean="0"/>
          </a:p>
          <a:p>
            <a:endParaRPr lang="en-US" sz="2400" dirty="0"/>
          </a:p>
          <a:p>
            <a:r>
              <a:rPr lang="en-US" sz="2400" dirty="0" smtClean="0">
                <a:solidFill>
                  <a:srgbClr val="FF0000"/>
                </a:solidFill>
              </a:rPr>
              <a:t>Australia’s </a:t>
            </a:r>
            <a:r>
              <a:rPr lang="en-US" sz="2400" dirty="0">
                <a:solidFill>
                  <a:srgbClr val="FF0000"/>
                </a:solidFill>
              </a:rPr>
              <a:t>coastline has been an excellent site for developers as choice real estate is located within a close proximity to spectacular coastal views. </a:t>
            </a:r>
          </a:p>
          <a:p>
            <a:endParaRPr lang="en-US" dirty="0"/>
          </a:p>
        </p:txBody>
      </p:sp>
    </p:spTree>
    <p:extLst>
      <p:ext uri="{BB962C8B-B14F-4D97-AF65-F5344CB8AC3E}">
        <p14:creationId xmlns:p14="http://schemas.microsoft.com/office/powerpoint/2010/main" val="182208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380" y="118753"/>
            <a:ext cx="4393870" cy="6472052"/>
          </a:xfrm>
        </p:spPr>
        <p:txBody>
          <a:bodyPr>
            <a:normAutofit/>
          </a:bodyPr>
          <a:lstStyle/>
          <a:p>
            <a:r>
              <a:rPr lang="en-US" sz="2400" dirty="0"/>
              <a:t>Some coastal areas have undergone development for their natural resources. </a:t>
            </a:r>
            <a:r>
              <a:rPr lang="en-US" sz="2400" b="1" dirty="0"/>
              <a:t>Sand mining</a:t>
            </a:r>
            <a:r>
              <a:rPr lang="en-US" sz="2400" dirty="0"/>
              <a:t>, for example, occurs along sandy coastlines to recover aggregate and minerals. </a:t>
            </a:r>
            <a:endParaRPr lang="en-US" sz="2400" dirty="0" smtClean="0"/>
          </a:p>
          <a:p>
            <a:endParaRPr lang="en-US" sz="2400" dirty="0"/>
          </a:p>
          <a:p>
            <a:r>
              <a:rPr lang="en-US" sz="2400" b="1" dirty="0"/>
              <a:t>Aggregate mining </a:t>
            </a:r>
            <a:r>
              <a:rPr lang="en-US" sz="2400" dirty="0"/>
              <a:t>of sand for the construction industry removes the sand and leaves a hole, as at </a:t>
            </a:r>
            <a:r>
              <a:rPr lang="en-US" sz="2400" dirty="0" err="1"/>
              <a:t>Kurnell</a:t>
            </a:r>
            <a:r>
              <a:rPr lang="en-US" sz="2400" dirty="0"/>
              <a:t> in Sydney and </a:t>
            </a:r>
            <a:r>
              <a:rPr lang="en-US" sz="2400" dirty="0" err="1"/>
              <a:t>Beachmere</a:t>
            </a:r>
            <a:r>
              <a:rPr lang="en-US" sz="2400" dirty="0"/>
              <a:t> in northern Moreton Bay. Mining usually occurs in the backing dunes rather than the beach.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6258" y="1009402"/>
            <a:ext cx="7545742" cy="5402573"/>
          </a:xfrm>
          <a:prstGeom prst="rect">
            <a:avLst/>
          </a:prstGeom>
        </p:spPr>
      </p:pic>
    </p:spTree>
    <p:extLst>
      <p:ext uri="{BB962C8B-B14F-4D97-AF65-F5344CB8AC3E}">
        <p14:creationId xmlns:p14="http://schemas.microsoft.com/office/powerpoint/2010/main" val="172437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Worksheet: Resort </a:t>
            </a:r>
            <a:r>
              <a:rPr lang="en-US" smtClean="0"/>
              <a:t>impacts</a:t>
            </a:r>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9088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dirty="0"/>
              <a:t>Many early settlements in Australia were located on estuaries, which provided ready access to safe anchorage and freshwater. </a:t>
            </a:r>
            <a:endParaRPr lang="en-US" sz="2800" dirty="0" smtClean="0"/>
          </a:p>
          <a:p>
            <a:endParaRPr lang="en-US" sz="2800" dirty="0"/>
          </a:p>
          <a:p>
            <a:r>
              <a:rPr lang="en-US" sz="2800" dirty="0" smtClean="0"/>
              <a:t>These </a:t>
            </a:r>
            <a:r>
              <a:rPr lang="en-US" sz="2800" dirty="0"/>
              <a:t>settlements subsequently became the sites of most major cities and towns and the estuaries were developed as ports for industry and transport. </a:t>
            </a:r>
          </a:p>
          <a:p>
            <a:endParaRPr lang="en-US" dirty="0"/>
          </a:p>
        </p:txBody>
      </p:sp>
    </p:spTree>
    <p:extLst>
      <p:ext uri="{BB962C8B-B14F-4D97-AF65-F5344CB8AC3E}">
        <p14:creationId xmlns:p14="http://schemas.microsoft.com/office/powerpoint/2010/main" val="59623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105" y="1523960"/>
            <a:ext cx="2755867" cy="1088136"/>
          </a:xfrm>
        </p:spPr>
        <p:txBody>
          <a:bodyPr>
            <a:normAutofit fontScale="90000"/>
          </a:bodyPr>
          <a:lstStyle/>
          <a:p>
            <a:r>
              <a:rPr lang="en-US" dirty="0" smtClean="0"/>
              <a:t>Write </a:t>
            </a:r>
            <a:r>
              <a:rPr lang="en-US" smtClean="0"/>
              <a:t>this definition down!!!</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52603" y="415995"/>
            <a:ext cx="7670488" cy="5726517"/>
          </a:xfrm>
        </p:spPr>
      </p:pic>
    </p:spTree>
    <p:extLst>
      <p:ext uri="{BB962C8B-B14F-4D97-AF65-F5344CB8AC3E}">
        <p14:creationId xmlns:p14="http://schemas.microsoft.com/office/powerpoint/2010/main" val="79953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93766"/>
            <a:ext cx="9509760" cy="5121234"/>
          </a:xfrm>
        </p:spPr>
        <p:txBody>
          <a:bodyPr>
            <a:noAutofit/>
          </a:bodyPr>
          <a:lstStyle/>
          <a:p>
            <a:r>
              <a:rPr lang="en-US" sz="2800" dirty="0"/>
              <a:t>Eventually, the </a:t>
            </a:r>
            <a:r>
              <a:rPr lang="en-US" sz="2800" dirty="0">
                <a:solidFill>
                  <a:srgbClr val="FF0000"/>
                </a:solidFill>
              </a:rPr>
              <a:t>housing and the population’s various recreational activities resulted in: </a:t>
            </a:r>
            <a:endParaRPr lang="en-US" sz="2800" dirty="0" smtClean="0">
              <a:solidFill>
                <a:srgbClr val="FF0000"/>
              </a:solidFill>
            </a:endParaRPr>
          </a:p>
          <a:p>
            <a:endParaRPr lang="en-US" sz="2800" dirty="0">
              <a:solidFill>
                <a:srgbClr val="FF0000"/>
              </a:solidFill>
            </a:endParaRPr>
          </a:p>
          <a:p>
            <a:pPr>
              <a:buFont typeface="Wingdings" charset="2"/>
              <a:buChar char="v"/>
            </a:pPr>
            <a:r>
              <a:rPr lang="en-US" sz="2800" dirty="0" smtClean="0">
                <a:solidFill>
                  <a:srgbClr val="FF0000"/>
                </a:solidFill>
              </a:rPr>
              <a:t>land </a:t>
            </a:r>
            <a:r>
              <a:rPr lang="en-US" sz="2800" dirty="0">
                <a:solidFill>
                  <a:srgbClr val="FF0000"/>
                </a:solidFill>
              </a:rPr>
              <a:t>clearing </a:t>
            </a:r>
          </a:p>
          <a:p>
            <a:pPr>
              <a:buFont typeface="Wingdings" charset="2"/>
              <a:buChar char="v"/>
            </a:pPr>
            <a:r>
              <a:rPr lang="en-US" sz="2800" dirty="0">
                <a:solidFill>
                  <a:srgbClr val="FF0000"/>
                </a:solidFill>
              </a:rPr>
              <a:t>estuary reclamation </a:t>
            </a:r>
            <a:endParaRPr lang="en-US" sz="2800" dirty="0" smtClean="0">
              <a:solidFill>
                <a:srgbClr val="FF0000"/>
              </a:solidFill>
            </a:endParaRPr>
          </a:p>
          <a:p>
            <a:pPr>
              <a:buFont typeface="Wingdings" charset="2"/>
              <a:buChar char="v"/>
            </a:pPr>
            <a:r>
              <a:rPr lang="en-US" sz="2800" dirty="0" smtClean="0">
                <a:solidFill>
                  <a:srgbClr val="FF0000"/>
                </a:solidFill>
              </a:rPr>
              <a:t>accelerated </a:t>
            </a:r>
            <a:r>
              <a:rPr lang="en-US" sz="2800" dirty="0">
                <a:solidFill>
                  <a:srgbClr val="FF0000"/>
                </a:solidFill>
              </a:rPr>
              <a:t>sediment run-off </a:t>
            </a:r>
          </a:p>
          <a:p>
            <a:pPr>
              <a:buFont typeface="Wingdings" charset="2"/>
              <a:buChar char="v"/>
            </a:pPr>
            <a:r>
              <a:rPr lang="en-US" sz="2800" dirty="0">
                <a:solidFill>
                  <a:srgbClr val="FF0000"/>
                </a:solidFill>
              </a:rPr>
              <a:t>pollution </a:t>
            </a:r>
          </a:p>
          <a:p>
            <a:pPr>
              <a:buFont typeface="Wingdings" charset="2"/>
              <a:buChar char="v"/>
            </a:pPr>
            <a:r>
              <a:rPr lang="en-US" sz="2800" dirty="0">
                <a:solidFill>
                  <a:srgbClr val="FF0000"/>
                </a:solidFill>
              </a:rPr>
              <a:t>the introduction of exotic plant and animal species, including marine pests. </a:t>
            </a:r>
          </a:p>
          <a:p>
            <a:pPr>
              <a:buFont typeface="Wingdings" charset="2"/>
              <a:buChar char="v"/>
            </a:pPr>
            <a:endParaRPr lang="en-US" sz="2800" dirty="0"/>
          </a:p>
        </p:txBody>
      </p:sp>
    </p:spTree>
    <p:extLst>
      <p:ext uri="{BB962C8B-B14F-4D97-AF65-F5344CB8AC3E}">
        <p14:creationId xmlns:p14="http://schemas.microsoft.com/office/powerpoint/2010/main" val="54172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a:t>Of Australia’s more than 900 larger estuaries, 17 per cent are classified as modified and 11 per cent as severely modified (as of 2001). </a:t>
            </a:r>
            <a:endParaRPr lang="en-US" sz="2400" dirty="0" smtClean="0"/>
          </a:p>
          <a:p>
            <a:endParaRPr lang="en-US" sz="2400" dirty="0"/>
          </a:p>
          <a:p>
            <a:r>
              <a:rPr lang="en-US" sz="2400" dirty="0" smtClean="0"/>
              <a:t>In </a:t>
            </a:r>
            <a:r>
              <a:rPr lang="en-US" sz="2400" dirty="0"/>
              <a:t>addition, away from urban areas, the rich estuarine and delta floodplains have become the site of intense agriculture, particularly in Tasmania, Queensland, the north coast of New South Wales and southwest Western Australia. </a:t>
            </a:r>
          </a:p>
          <a:p>
            <a:endParaRPr lang="en-US" dirty="0"/>
          </a:p>
        </p:txBody>
      </p:sp>
    </p:spTree>
    <p:extLst>
      <p:ext uri="{BB962C8B-B14F-4D97-AF65-F5344CB8AC3E}">
        <p14:creationId xmlns:p14="http://schemas.microsoft.com/office/powerpoint/2010/main" val="96468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1391" y="0"/>
            <a:ext cx="7929216" cy="6858000"/>
          </a:xfrm>
        </p:spPr>
      </p:pic>
    </p:spTree>
    <p:extLst>
      <p:ext uri="{BB962C8B-B14F-4D97-AF65-F5344CB8AC3E}">
        <p14:creationId xmlns:p14="http://schemas.microsoft.com/office/powerpoint/2010/main" val="102459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Human modified estuaries </a:t>
            </a:r>
          </a:p>
        </p:txBody>
      </p:sp>
      <p:sp>
        <p:nvSpPr>
          <p:cNvPr id="3" name="Content Placeholder 2"/>
          <p:cNvSpPr>
            <a:spLocks noGrp="1"/>
          </p:cNvSpPr>
          <p:nvPr>
            <p:ph idx="1"/>
          </p:nvPr>
        </p:nvSpPr>
        <p:spPr>
          <a:xfrm>
            <a:off x="1341120" y="2083407"/>
            <a:ext cx="9509760" cy="4142232"/>
          </a:xfrm>
        </p:spPr>
        <p:txBody>
          <a:bodyPr>
            <a:normAutofit/>
          </a:bodyPr>
          <a:lstStyle/>
          <a:p>
            <a:r>
              <a:rPr lang="en-US" sz="2400" dirty="0"/>
              <a:t>Estuaries around Australia have been studied and classified according to their environmental conditions, taking into account the degree to which they have been modified or the impact of changes since European settlement. </a:t>
            </a:r>
            <a:endParaRPr lang="en-US" sz="2400" dirty="0" smtClean="0"/>
          </a:p>
          <a:p>
            <a:endParaRPr lang="en-US" sz="2400" dirty="0"/>
          </a:p>
          <a:p>
            <a:r>
              <a:rPr lang="en-US" sz="2400" dirty="0" smtClean="0"/>
              <a:t>They </a:t>
            </a:r>
            <a:r>
              <a:rPr lang="en-US" sz="2400" dirty="0"/>
              <a:t>can be loosely classified as either near pristine or heavily modified estuaries. </a:t>
            </a:r>
          </a:p>
          <a:p>
            <a:endParaRPr lang="en-US" sz="2400" dirty="0"/>
          </a:p>
        </p:txBody>
      </p:sp>
    </p:spTree>
    <p:extLst>
      <p:ext uri="{BB962C8B-B14F-4D97-AF65-F5344CB8AC3E}">
        <p14:creationId xmlns:p14="http://schemas.microsoft.com/office/powerpoint/2010/main" val="210117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Near pristine estuaries </a:t>
            </a:r>
            <a:endParaRPr lang="en-US" dirty="0"/>
          </a:p>
        </p:txBody>
      </p:sp>
      <p:sp>
        <p:nvSpPr>
          <p:cNvPr id="3" name="Content Placeholder 2"/>
          <p:cNvSpPr>
            <a:spLocks noGrp="1"/>
          </p:cNvSpPr>
          <p:nvPr>
            <p:ph idx="1"/>
          </p:nvPr>
        </p:nvSpPr>
        <p:spPr/>
        <p:txBody>
          <a:bodyPr>
            <a:normAutofit lnSpcReduction="10000"/>
          </a:bodyPr>
          <a:lstStyle/>
          <a:p>
            <a:r>
              <a:rPr lang="en-US" dirty="0"/>
              <a:t>An estuary is classified as being near pristine if it has the following characteristics: </a:t>
            </a:r>
          </a:p>
          <a:p>
            <a:pPr>
              <a:buFont typeface="Wingdings" charset="2"/>
              <a:buChar char="Ø"/>
            </a:pPr>
            <a:r>
              <a:rPr lang="en-US" dirty="0"/>
              <a:t>a high proportion of natural vegetation cover in its catchment </a:t>
            </a:r>
          </a:p>
          <a:p>
            <a:pPr>
              <a:buFont typeface="Wingdings" charset="2"/>
              <a:buChar char="Ø"/>
            </a:pPr>
            <a:r>
              <a:rPr lang="en-US" dirty="0"/>
              <a:t>minimal changes to stream flow in the catchment </a:t>
            </a:r>
          </a:p>
          <a:p>
            <a:pPr>
              <a:buFont typeface="Wingdings" charset="2"/>
              <a:buChar char="Ø"/>
            </a:pPr>
            <a:r>
              <a:rPr lang="en-US" dirty="0"/>
              <a:t>no intervention to the tidal system </a:t>
            </a:r>
          </a:p>
          <a:p>
            <a:pPr>
              <a:buFont typeface="Wingdings" charset="2"/>
              <a:buChar char="Ø"/>
            </a:pPr>
            <a:r>
              <a:rPr lang="en-US" dirty="0"/>
              <a:t>minimal disturbance from catchment land use </a:t>
            </a:r>
          </a:p>
          <a:p>
            <a:pPr>
              <a:buFont typeface="Wingdings" charset="2"/>
              <a:buChar char="Ø"/>
            </a:pPr>
            <a:r>
              <a:rPr lang="en-US" dirty="0"/>
              <a:t>minimal changes to floodplain and estuary ecology </a:t>
            </a:r>
          </a:p>
          <a:p>
            <a:pPr>
              <a:buFont typeface="Wingdings" charset="2"/>
              <a:buChar char="Ø"/>
            </a:pPr>
            <a:r>
              <a:rPr lang="en-US" dirty="0"/>
              <a:t>low impact from human use of the estuary </a:t>
            </a:r>
          </a:p>
          <a:p>
            <a:pPr>
              <a:buFont typeface="Wingdings" charset="2"/>
              <a:buChar char="Ø"/>
            </a:pPr>
            <a:r>
              <a:rPr lang="en-US" dirty="0"/>
              <a:t>minimal impact from pests and weeds. </a:t>
            </a:r>
          </a:p>
          <a:p>
            <a:endParaRPr lang="en-US" dirty="0"/>
          </a:p>
        </p:txBody>
      </p:sp>
    </p:spTree>
    <p:extLst>
      <p:ext uri="{BB962C8B-B14F-4D97-AF65-F5344CB8AC3E}">
        <p14:creationId xmlns:p14="http://schemas.microsoft.com/office/powerpoint/2010/main" val="150074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cean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1564232</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Wade into this watercolor painting of ocean waters and sandy beach. The  scenery evokes memories of that favorite seaside vacation. This template offers a variety of slide layouts including title slides, bulleted lists, a sample chart, a SmartArt graphic, and blank slide, all in a widescreen (16X9) format.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TP102895251</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835488</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FA8337FE-F429-4C10-9F33-7283861219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7E3C02-E47E-4702-8BC9-1082997D9CBA}">
  <ds:schemaRefs>
    <ds:schemaRef ds:uri="http://schemas.microsoft.com/sharepoint/v3/contenttype/forms"/>
  </ds:schemaRefs>
</ds:datastoreItem>
</file>

<file path=customXml/itemProps3.xml><?xml version="1.0" encoding="utf-8"?>
<ds:datastoreItem xmlns:ds="http://schemas.openxmlformats.org/officeDocument/2006/customXml" ds:itemID="{67B3CB6E-7984-4C80-BA98-F40474E1014D}">
  <ds:schemaRefs>
    <ds:schemaRef ds:uri="http://schemas.microsoft.com/office/2006/metadata/properties"/>
    <ds:schemaRef ds:uri="http://schemas.microsoft.com/office/infopath/2007/PartnerControls"/>
    <ds:schemaRef ds:uri="4873beb7-5857-4685-be1f-d57550cc96cc"/>
  </ds:schemaRefs>
</ds:datastoreItem>
</file>

<file path=docProps/app.xml><?xml version="1.0" encoding="utf-8"?>
<Properties xmlns="http://schemas.openxmlformats.org/officeDocument/2006/extended-properties" xmlns:vt="http://schemas.openxmlformats.org/officeDocument/2006/docPropsVTypes">
  <Template>Ocean painting presentation (widescreen)</Template>
  <TotalTime>0</TotalTime>
  <Words>1106</Words>
  <Application>Microsoft Macintosh PowerPoint</Application>
  <PresentationFormat>Widescreen</PresentationFormat>
  <Paragraphs>90</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Georgia</vt:lpstr>
      <vt:lpstr>Wingdings</vt:lpstr>
      <vt:lpstr>Arial</vt:lpstr>
      <vt:lpstr>Ocean 16x9</vt:lpstr>
      <vt:lpstr>Impact of human activity on coasts </vt:lpstr>
      <vt:lpstr>PowerPoint Presentation</vt:lpstr>
      <vt:lpstr>PowerPoint Presentation</vt:lpstr>
      <vt:lpstr>Write this definition down!!!</vt:lpstr>
      <vt:lpstr>PowerPoint Presentation</vt:lpstr>
      <vt:lpstr>PowerPoint Presentation</vt:lpstr>
      <vt:lpstr>PowerPoint Presentation</vt:lpstr>
      <vt:lpstr>Human modified estuaries </vt:lpstr>
      <vt:lpstr>Near pristine estuaries </vt:lpstr>
      <vt:lpstr>PowerPoint Presentation</vt:lpstr>
      <vt:lpstr>PowerPoint Presentation</vt:lpstr>
      <vt:lpstr>Heavily modified estuaries </vt:lpstr>
      <vt:lpstr>‘Sea change’ population movements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Worksheet: Resort impacts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Hammond, Kelly</dc:creator>
  <cp:lastModifiedBy/>
  <cp:revision>1</cp:revision>
  <dcterms:created xsi:type="dcterms:W3CDTF">2016-03-02T22:50:57Z</dcterms:created>
  <dcterms:modified xsi:type="dcterms:W3CDTF">2016-03-03T03:39:03Z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