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9FEF29-3E65-49E5-8DB6-D8597330FA2C}" type="datetimeFigureOut">
              <a:rPr lang="en-AU" smtClean="0"/>
              <a:t>22/03/2011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41815E-7206-4E9F-9368-F285AAB95076}" type="slidenum">
              <a:rPr lang="en-AU" smtClean="0"/>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FFE68-9F98-411C-A2F6-932068C70F6A}" type="datetimeFigureOut">
              <a:rPr lang="en-AU" smtClean="0"/>
              <a:pPr/>
              <a:t>22/03/2011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10F0A38-0BFF-4408-8332-9C6379973ECE}"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FFE68-9F98-411C-A2F6-932068C70F6A}" type="datetimeFigureOut">
              <a:rPr lang="en-AU" smtClean="0"/>
              <a:pPr/>
              <a:t>22/03/2011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F0A38-0BFF-4408-8332-9C6379973ECE}"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ustlii.edu.au/au/legis/cth/consol_act/bsa1992214/sch2.htm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cma.gov.au/webwr/aba/tv/content/requirements/australian/aust_content_standard_2005.pdf"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cma.gov.au/WEB/STANDARD/pc=PC_91796"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470025"/>
          </a:xfrm>
        </p:spPr>
        <p:txBody>
          <a:bodyPr/>
          <a:lstStyle/>
          <a:p>
            <a:r>
              <a:rPr lang="en-AU" b="1" dirty="0" smtClean="0"/>
              <a:t>TV content regulation</a:t>
            </a:r>
            <a:br>
              <a:rPr lang="en-AU" b="1" dirty="0" smtClean="0"/>
            </a:br>
            <a:endParaRPr lang="en-AU" dirty="0"/>
          </a:p>
        </p:txBody>
      </p:sp>
      <p:pic>
        <p:nvPicPr>
          <p:cNvPr id="4" name="Picture 3"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3" name="Subtitle 2"/>
          <p:cNvSpPr>
            <a:spLocks noGrp="1"/>
          </p:cNvSpPr>
          <p:nvPr>
            <p:ph type="subTitle" idx="1"/>
          </p:nvPr>
        </p:nvSpPr>
        <p:spPr>
          <a:xfrm>
            <a:off x="827584" y="1556792"/>
            <a:ext cx="7488832" cy="4752528"/>
          </a:xfrm>
        </p:spPr>
        <p:txBody>
          <a:bodyPr>
            <a:normAutofit fontScale="55000" lnSpcReduction="20000"/>
          </a:bodyPr>
          <a:lstStyle/>
          <a:p>
            <a:pPr algn="l">
              <a:buFont typeface="Arial" pitchFamily="34" charset="0"/>
              <a:buChar char="•"/>
            </a:pPr>
            <a:r>
              <a:rPr lang="en-AU" sz="5100" dirty="0" smtClean="0">
                <a:solidFill>
                  <a:schemeClr val="tx1"/>
                </a:solidFill>
              </a:rPr>
              <a:t>The primary responsibility for ensuring that TV programs reflect community standards rests with TV stations themselves under a system of industry-developed codes of practice.</a:t>
            </a:r>
          </a:p>
          <a:p>
            <a:pPr algn="l">
              <a:buFont typeface="Arial" pitchFamily="34" charset="0"/>
              <a:buChar char="•"/>
            </a:pPr>
            <a:r>
              <a:rPr lang="en-AU" sz="5100" dirty="0" smtClean="0">
                <a:solidFill>
                  <a:schemeClr val="tx1"/>
                </a:solidFill>
                <a:hlinkClick r:id="rId3"/>
              </a:rPr>
              <a:t>Licence conditions</a:t>
            </a:r>
            <a:r>
              <a:rPr lang="en-AU" sz="5100" dirty="0" smtClean="0">
                <a:solidFill>
                  <a:schemeClr val="tx1"/>
                </a:solidFill>
              </a:rPr>
              <a:t> under the </a:t>
            </a:r>
            <a:r>
              <a:rPr lang="en-AU" sz="5100" i="1" dirty="0" smtClean="0">
                <a:solidFill>
                  <a:schemeClr val="tx1"/>
                </a:solidFill>
              </a:rPr>
              <a:t>Broadcasting Services Act 1992</a:t>
            </a:r>
            <a:r>
              <a:rPr lang="en-AU" sz="5100" dirty="0" smtClean="0">
                <a:solidFill>
                  <a:schemeClr val="tx1"/>
                </a:solidFill>
              </a:rPr>
              <a:t> regulate matters such as tobacco and therapeutic goods advertisements, sponsorship announcements on community TV and the broadcast of political matter.</a:t>
            </a:r>
          </a:p>
          <a:p>
            <a:pPr algn="l">
              <a:buFont typeface="Arial" pitchFamily="34" charset="0"/>
              <a:buChar char="•"/>
            </a:pPr>
            <a:r>
              <a:rPr lang="en-AU" sz="5100" dirty="0" smtClean="0">
                <a:solidFill>
                  <a:schemeClr val="tx1"/>
                </a:solidFill>
              </a:rPr>
              <a:t>A licence condition for subscription television broadcasters (the ‘anti-siphoning’ scheme) regulates the acquisition of rights to televise sporting events.</a:t>
            </a:r>
          </a:p>
          <a:p>
            <a:endParaRPr lang="en-A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2" name="Rectangle 1"/>
          <p:cNvSpPr/>
          <p:nvPr/>
        </p:nvSpPr>
        <p:spPr>
          <a:xfrm>
            <a:off x="539552" y="908720"/>
            <a:ext cx="7920880" cy="5262979"/>
          </a:xfrm>
          <a:prstGeom prst="rect">
            <a:avLst/>
          </a:prstGeom>
        </p:spPr>
        <p:txBody>
          <a:bodyPr wrap="square">
            <a:spAutoFit/>
          </a:bodyPr>
          <a:lstStyle/>
          <a:p>
            <a:pPr>
              <a:buFont typeface="Arial" pitchFamily="34" charset="0"/>
              <a:buChar char="•"/>
            </a:pPr>
            <a:r>
              <a:rPr lang="en-AU" sz="2800" dirty="0" smtClean="0"/>
              <a:t>SBS is responsible for multilingual content. They also provide a radio service. </a:t>
            </a:r>
          </a:p>
          <a:p>
            <a:pPr>
              <a:buFont typeface="Arial" pitchFamily="34" charset="0"/>
              <a:buChar char="•"/>
            </a:pPr>
            <a:r>
              <a:rPr lang="en-AU" sz="2800" dirty="0" smtClean="0"/>
              <a:t>Its annual budget in 1992 was $56 million. This has risen due to its sponsorship deals. </a:t>
            </a:r>
          </a:p>
          <a:p>
            <a:pPr>
              <a:buFont typeface="Arial" pitchFamily="34" charset="0"/>
              <a:buChar char="•"/>
            </a:pPr>
            <a:r>
              <a:rPr lang="en-AU" sz="2800" dirty="0" smtClean="0"/>
              <a:t>A lot of its programs are imported media content. This is cheaper for SBS who are not able to produce a lot of local content because of budget restrictions. </a:t>
            </a:r>
          </a:p>
          <a:p>
            <a:pPr>
              <a:buFont typeface="Arial" pitchFamily="34" charset="0"/>
              <a:buChar char="•"/>
            </a:pPr>
            <a:r>
              <a:rPr lang="en-AU" sz="2800" dirty="0" smtClean="0"/>
              <a:t>They restrict advertising to no more than five minutes an hour in comparison to fifteen minutes an hour for commercial stations. Also, the advertising on SBS is restricted to the slots before and after programs.</a:t>
            </a:r>
            <a:endParaRPr lang="en-AU"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2" name="Rectangle 1"/>
          <p:cNvSpPr/>
          <p:nvPr/>
        </p:nvSpPr>
        <p:spPr>
          <a:xfrm>
            <a:off x="611560" y="692696"/>
            <a:ext cx="7992888" cy="5509200"/>
          </a:xfrm>
          <a:prstGeom prst="rect">
            <a:avLst/>
          </a:prstGeom>
        </p:spPr>
        <p:txBody>
          <a:bodyPr wrap="square">
            <a:spAutoFit/>
          </a:bodyPr>
          <a:lstStyle/>
          <a:p>
            <a:pPr>
              <a:buFont typeface="Arial" pitchFamily="34" charset="0"/>
              <a:buChar char="•"/>
            </a:pPr>
            <a:r>
              <a:rPr lang="en-AU" sz="3200" dirty="0" smtClean="0"/>
              <a:t>In 1995 pay television was introduced in Australia. </a:t>
            </a:r>
          </a:p>
          <a:p>
            <a:pPr>
              <a:buFont typeface="Arial" pitchFamily="34" charset="0"/>
              <a:buChar char="•"/>
            </a:pPr>
            <a:r>
              <a:rPr lang="en-AU" sz="3200" dirty="0" smtClean="0"/>
              <a:t>The two corporations who provide pay TV are Optus Television and </a:t>
            </a:r>
            <a:r>
              <a:rPr lang="en-AU" sz="3200" dirty="0" err="1" smtClean="0"/>
              <a:t>Foxtel</a:t>
            </a:r>
            <a:r>
              <a:rPr lang="en-AU" sz="3200" dirty="0" smtClean="0"/>
              <a:t>. </a:t>
            </a:r>
          </a:p>
          <a:p>
            <a:pPr>
              <a:buFont typeface="Arial" pitchFamily="34" charset="0"/>
              <a:buChar char="•"/>
            </a:pPr>
            <a:r>
              <a:rPr lang="en-AU" sz="3200" dirty="0" smtClean="0"/>
              <a:t>By 2004, 23% of houses had an account with one of the two providers. </a:t>
            </a:r>
          </a:p>
          <a:p>
            <a:pPr>
              <a:buFont typeface="Arial" pitchFamily="34" charset="0"/>
              <a:buChar char="•"/>
            </a:pPr>
            <a:r>
              <a:rPr lang="en-AU" sz="3200" dirty="0" smtClean="0"/>
              <a:t>In 2005 people who had access to pay TV spent 58% of their viewing time tuned into Pay TV . </a:t>
            </a:r>
          </a:p>
          <a:p>
            <a:pPr>
              <a:buFont typeface="Arial" pitchFamily="34" charset="0"/>
              <a:buChar char="•"/>
            </a:pPr>
            <a:r>
              <a:rPr lang="en-AU" sz="3200" dirty="0" smtClean="0"/>
              <a:t>News Corporation owns 25% of </a:t>
            </a:r>
            <a:r>
              <a:rPr lang="en-AU" sz="3200" dirty="0" err="1" smtClean="0"/>
              <a:t>Foxtel</a:t>
            </a:r>
            <a:r>
              <a:rPr lang="en-AU" sz="3200" dirty="0" smtClean="0"/>
              <a:t> and PBL also owns 25%. </a:t>
            </a:r>
            <a:endParaRPr lang="en-AU"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8280920" cy="6924973"/>
          </a:xfrm>
          <a:prstGeom prst="rect">
            <a:avLst/>
          </a:prstGeom>
          <a:noFill/>
        </p:spPr>
        <p:txBody>
          <a:bodyPr wrap="square" rtlCol="0">
            <a:spAutoFit/>
          </a:bodyPr>
          <a:lstStyle/>
          <a:p>
            <a:r>
              <a:rPr lang="en-AU" sz="2400" b="1" dirty="0" smtClean="0"/>
              <a:t>Questions:</a:t>
            </a:r>
          </a:p>
          <a:p>
            <a:endParaRPr lang="en-AU" sz="2400" b="1" dirty="0" smtClean="0"/>
          </a:p>
          <a:p>
            <a:pPr marL="342900" indent="-342900">
              <a:buAutoNum type="arabicPeriod"/>
            </a:pPr>
            <a:r>
              <a:rPr lang="en-AU" dirty="0" smtClean="0"/>
              <a:t>What do you think are the advantages and disadvantages of the regulations controlling Australian commercial television?</a:t>
            </a:r>
          </a:p>
          <a:p>
            <a:pPr marL="342900" indent="-342900">
              <a:buAutoNum type="arabicPeriod"/>
            </a:pPr>
            <a:r>
              <a:rPr lang="en-AU" dirty="0" smtClean="0"/>
              <a:t>Do you believe that there should be controls on what we see, or not? Explain your answer.</a:t>
            </a:r>
          </a:p>
          <a:p>
            <a:pPr marL="342900" indent="-342900">
              <a:buAutoNum type="arabicPeriod"/>
            </a:pPr>
            <a:r>
              <a:rPr lang="en-AU" dirty="0" smtClean="0"/>
              <a:t>Do you think there are too many programs aimed at minority groups on television, for example,  Aboriginal peoples on ABC-TV?</a:t>
            </a:r>
          </a:p>
          <a:p>
            <a:pPr marL="342900" indent="-342900">
              <a:buAutoNum type="arabicPeriod"/>
            </a:pPr>
            <a:r>
              <a:rPr lang="en-AU" dirty="0" smtClean="0"/>
              <a:t>What is a code of practice? How does this seek to regulate television content?</a:t>
            </a:r>
          </a:p>
          <a:p>
            <a:pPr marL="342900" indent="-342900">
              <a:buAutoNum type="arabicPeriod"/>
            </a:pPr>
            <a:r>
              <a:rPr lang="en-AU" dirty="0" smtClean="0"/>
              <a:t>Should television standards be subject to stricter regulations than film and literature? Why?</a:t>
            </a:r>
          </a:p>
          <a:p>
            <a:pPr marL="342900" indent="-342900">
              <a:buAutoNum type="arabicPeriod"/>
            </a:pPr>
            <a:r>
              <a:rPr lang="en-AU" dirty="0" smtClean="0"/>
              <a:t>How has technology affected the power of producers and consumers in the control of television?</a:t>
            </a:r>
          </a:p>
          <a:p>
            <a:pPr marL="342900" indent="-342900">
              <a:buAutoNum type="arabicPeriod"/>
            </a:pPr>
            <a:r>
              <a:rPr lang="en-AU" dirty="0" smtClean="0"/>
              <a:t>Unofficial censorship:</a:t>
            </a:r>
          </a:p>
          <a:p>
            <a:pPr marL="1257300" lvl="2" indent="-342900">
              <a:buFont typeface="Arial" pitchFamily="34" charset="0"/>
              <a:buChar char="•"/>
            </a:pPr>
            <a:r>
              <a:rPr lang="en-AU" dirty="0" smtClean="0"/>
              <a:t>How do peers moderate what you watch?</a:t>
            </a:r>
          </a:p>
          <a:p>
            <a:pPr marL="1257300" lvl="2" indent="-342900">
              <a:buFont typeface="Arial" pitchFamily="34" charset="0"/>
              <a:buChar char="•"/>
            </a:pPr>
            <a:r>
              <a:rPr lang="en-AU" dirty="0" smtClean="0"/>
              <a:t>What other persons would be involved in unofficial censorship?</a:t>
            </a:r>
          </a:p>
          <a:p>
            <a:pPr marL="1257300" lvl="2" indent="-342900">
              <a:buFont typeface="Arial" pitchFamily="34" charset="0"/>
              <a:buChar char="•"/>
            </a:pPr>
            <a:r>
              <a:rPr lang="en-AU" dirty="0" smtClean="0"/>
              <a:t>To what extent do these people hold power over others?</a:t>
            </a:r>
          </a:p>
          <a:p>
            <a:pPr marL="1257300" lvl="2" indent="-342900">
              <a:buFont typeface="Arial" pitchFamily="34" charset="0"/>
              <a:buChar char="•"/>
            </a:pPr>
            <a:r>
              <a:rPr lang="en-AU" dirty="0" smtClean="0"/>
              <a:t>Outline the processes in unofficial </a:t>
            </a:r>
            <a:r>
              <a:rPr lang="en-AU" dirty="0" smtClean="0"/>
              <a:t>censorship</a:t>
            </a:r>
          </a:p>
          <a:p>
            <a:pPr marL="342900" indent="-342900">
              <a:buAutoNum type="arabicPeriod"/>
            </a:pPr>
            <a:r>
              <a:rPr lang="en-AU" u="sng" dirty="0" smtClean="0"/>
              <a:t>Homework</a:t>
            </a:r>
            <a:r>
              <a:rPr lang="en-AU" dirty="0" smtClean="0"/>
              <a:t> -  Investigate censorship in another country. How do their standards compare to those in Australia e.g. India does not allow kissing on television under their public obscenities act?</a:t>
            </a:r>
          </a:p>
          <a:p>
            <a:pPr marL="342900" indent="-342900">
              <a:buAutoNum type="arabicPeriod"/>
            </a:pPr>
            <a:endParaRPr lang="en-AU" dirty="0" smtClean="0"/>
          </a:p>
          <a:p>
            <a:pPr marL="1257300" lvl="2" indent="-342900"/>
            <a:endParaRPr lang="en-AU" dirty="0" smtClean="0"/>
          </a:p>
          <a:p>
            <a:pPr marL="342900" indent="-342900">
              <a:buAutoNum type="arabicPeriod"/>
            </a:pP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3" name="Content Placeholder 2"/>
          <p:cNvSpPr>
            <a:spLocks noGrp="1"/>
          </p:cNvSpPr>
          <p:nvPr>
            <p:ph idx="4294967295"/>
          </p:nvPr>
        </p:nvSpPr>
        <p:spPr>
          <a:xfrm>
            <a:off x="467544" y="620688"/>
            <a:ext cx="8301608" cy="5688632"/>
          </a:xfrm>
        </p:spPr>
        <p:txBody>
          <a:bodyPr>
            <a:normAutofit fontScale="62500" lnSpcReduction="20000"/>
          </a:bodyPr>
          <a:lstStyle/>
          <a:p>
            <a:r>
              <a:rPr lang="en-AU" sz="4500" dirty="0" smtClean="0"/>
              <a:t>Australian content (including Australian content in advertising) on commercial television is regulated by compulsory standards determined by the ACMA. Subscription television (</a:t>
            </a:r>
            <a:r>
              <a:rPr lang="en-AU" sz="4500" dirty="0" err="1" smtClean="0"/>
              <a:t>ie</a:t>
            </a:r>
            <a:r>
              <a:rPr lang="en-AU" sz="4500" dirty="0" smtClean="0"/>
              <a:t> Pay TV) drama channels are also regulated by a compulsory standard requiring expenditure on minimum amounts of Australian drama programs.</a:t>
            </a:r>
          </a:p>
          <a:p>
            <a:r>
              <a:rPr lang="en-AU" sz="4500" dirty="0" smtClean="0"/>
              <a:t>Children’s program content is also regulated by compulsory program standards.</a:t>
            </a:r>
          </a:p>
          <a:p>
            <a:r>
              <a:rPr lang="en-AU" sz="4500" dirty="0" smtClean="0"/>
              <a:t>An additional licence condition on some regional commercial television licensees requires those licensees to broadcast minimum amounts of local content within their local broadcast areas.</a:t>
            </a:r>
          </a:p>
          <a:p>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3" name="Content Placeholder 2"/>
          <p:cNvSpPr>
            <a:spLocks noGrp="1"/>
          </p:cNvSpPr>
          <p:nvPr>
            <p:ph idx="4294967295"/>
          </p:nvPr>
        </p:nvSpPr>
        <p:spPr>
          <a:xfrm>
            <a:off x="611560" y="1628800"/>
            <a:ext cx="8229600" cy="4525963"/>
          </a:xfrm>
        </p:spPr>
        <p:txBody>
          <a:bodyPr/>
          <a:lstStyle/>
          <a:p>
            <a:r>
              <a:rPr lang="en-AU" dirty="0" smtClean="0"/>
              <a:t>Standards for subscription and open narrowcasting television services (the ‘anti-terrorism standards’) prohibit the broadcast of programs that directly encourage people to join or finance terrorist organisations.</a:t>
            </a:r>
          </a:p>
          <a:p>
            <a:pPr>
              <a:buNone/>
            </a:pP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Australian content for commercial free-to-air television</a:t>
            </a:r>
            <a:br>
              <a:rPr lang="en-AU" b="1" dirty="0" smtClean="0"/>
            </a:br>
            <a:endParaRPr lang="en-AU" dirty="0"/>
          </a:p>
        </p:txBody>
      </p:sp>
      <p:pic>
        <p:nvPicPr>
          <p:cNvPr id="4" name="Picture 3"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3" name="Content Placeholder 2"/>
          <p:cNvSpPr>
            <a:spLocks noGrp="1"/>
          </p:cNvSpPr>
          <p:nvPr>
            <p:ph idx="1"/>
          </p:nvPr>
        </p:nvSpPr>
        <p:spPr/>
        <p:txBody>
          <a:bodyPr>
            <a:normAutofit fontScale="92500" lnSpcReduction="20000"/>
          </a:bodyPr>
          <a:lstStyle/>
          <a:p>
            <a:r>
              <a:rPr lang="en-AU" dirty="0" smtClean="0"/>
              <a:t>Australian content on commercial television is regulated by mandatory standards: </a:t>
            </a:r>
            <a:r>
              <a:rPr lang="en-AU" i="1" dirty="0" smtClean="0"/>
              <a:t>Australian Content Standard</a:t>
            </a:r>
            <a:r>
              <a:rPr lang="en-AU" dirty="0" smtClean="0"/>
              <a:t> (ACS) and </a:t>
            </a:r>
            <a:r>
              <a:rPr lang="en-AU" i="1" dirty="0" smtClean="0"/>
              <a:t>Television Program Standard 23 – Australian Content in Advertising</a:t>
            </a:r>
            <a:r>
              <a:rPr lang="en-AU" dirty="0" smtClean="0"/>
              <a:t>.</a:t>
            </a:r>
          </a:p>
          <a:p>
            <a:r>
              <a:rPr lang="en-AU" dirty="0" smtClean="0"/>
              <a:t>The ACS requires all commercial free-to-air television licensees to broadcast an annual minimum transmission quota of 55 per cent Australian programming between 6am and midnight. In addition there are specific minimum annual sub-quotas for Australian (adult) drama, documentary and children’s programs.</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Australian content standard</a:t>
            </a:r>
            <a:br>
              <a:rPr lang="en-AU" b="1" dirty="0" smtClean="0"/>
            </a:br>
            <a:endParaRPr lang="en-AU" dirty="0"/>
          </a:p>
        </p:txBody>
      </p:sp>
      <p:pic>
        <p:nvPicPr>
          <p:cNvPr id="4" name="Picture 3"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3" name="Content Placeholder 2"/>
          <p:cNvSpPr>
            <a:spLocks noGrp="1"/>
          </p:cNvSpPr>
          <p:nvPr>
            <p:ph idx="1"/>
          </p:nvPr>
        </p:nvSpPr>
        <p:spPr/>
        <p:txBody>
          <a:bodyPr>
            <a:normAutofit lnSpcReduction="10000"/>
          </a:bodyPr>
          <a:lstStyle/>
          <a:p>
            <a:r>
              <a:rPr lang="en-AU" dirty="0" smtClean="0"/>
              <a:t>The current </a:t>
            </a:r>
            <a:r>
              <a:rPr lang="en-AU" dirty="0" smtClean="0">
                <a:hlinkClick r:id="rId3" tooltip="aba/tv/content/requirements/Australian/AUST_CONTENT_STANDARD_2005.PDF"/>
              </a:rPr>
              <a:t>Australian Content Standard 2005</a:t>
            </a:r>
            <a:r>
              <a:rPr lang="en-AU" dirty="0" smtClean="0"/>
              <a:t> came into effect on 30 December 2005. The ACS requires all commercial free-to-air television licensees to broadcast an annual minimum transmission quota of 55 per cent Australian programming between 6am and midnight. In addition there are specific minimum annual sub-quotas for Australian (adult) drama, documentary and children’s programs.</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Australian content in advertising standard</a:t>
            </a:r>
            <a:endParaRPr lang="en-AU" dirty="0"/>
          </a:p>
        </p:txBody>
      </p:sp>
      <p:pic>
        <p:nvPicPr>
          <p:cNvPr id="4" name="Picture 3"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3" name="Content Placeholder 2"/>
          <p:cNvSpPr>
            <a:spLocks noGrp="1"/>
          </p:cNvSpPr>
          <p:nvPr>
            <p:ph idx="1"/>
          </p:nvPr>
        </p:nvSpPr>
        <p:spPr/>
        <p:txBody>
          <a:bodyPr/>
          <a:lstStyle/>
          <a:p>
            <a:r>
              <a:rPr lang="en-AU" dirty="0" smtClean="0"/>
              <a:t>The standard for </a:t>
            </a:r>
            <a:r>
              <a:rPr lang="en-AU" dirty="0" smtClean="0">
                <a:hlinkClick r:id="rId3"/>
              </a:rPr>
              <a:t>Australian Content in Advertising</a:t>
            </a:r>
            <a:r>
              <a:rPr lang="en-AU" dirty="0" smtClean="0"/>
              <a:t> requires at least 80 per cent of advertising time broadcast each year by commercial free-to-air television licensees, between the hours of 6am and midnight, to be used for Australian produced advertisements.</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Australian network ownership</a:t>
            </a:r>
            <a:endParaRPr lang="en-AU" dirty="0"/>
          </a:p>
        </p:txBody>
      </p:sp>
      <p:pic>
        <p:nvPicPr>
          <p:cNvPr id="4" name="Picture 3"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3" name="Content Placeholder 2"/>
          <p:cNvSpPr>
            <a:spLocks noGrp="1"/>
          </p:cNvSpPr>
          <p:nvPr>
            <p:ph idx="1"/>
          </p:nvPr>
        </p:nvSpPr>
        <p:spPr/>
        <p:txBody>
          <a:bodyPr>
            <a:normAutofit/>
          </a:bodyPr>
          <a:lstStyle/>
          <a:p>
            <a:r>
              <a:rPr lang="en-AU" dirty="0" smtClean="0"/>
              <a:t>Television is considered the most influential mass media. 99% of Australian houses have a television . Surveys reveal that watching television consisted of 36% of leisure time for most Australians and that the average person watched 20 hours per week. The three commercial television networks are Network Ten, the Nine Network and Seven Network. </a:t>
            </a:r>
          </a:p>
          <a:p>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3" name="Content Placeholder 2"/>
          <p:cNvSpPr>
            <a:spLocks noGrp="1"/>
          </p:cNvSpPr>
          <p:nvPr>
            <p:ph idx="4294967295"/>
          </p:nvPr>
        </p:nvSpPr>
        <p:spPr>
          <a:xfrm>
            <a:off x="467544" y="548680"/>
            <a:ext cx="8229600" cy="4525963"/>
          </a:xfrm>
        </p:spPr>
        <p:txBody>
          <a:bodyPr>
            <a:noAutofit/>
          </a:bodyPr>
          <a:lstStyle/>
          <a:p>
            <a:r>
              <a:rPr lang="en-AU" sz="2800" dirty="0" smtClean="0"/>
              <a:t>Seven Network Ltd reaches 72% of the population. Their largest shareholder is Kerry Stokes. Their relationship with News Ltd was investigated by Australian Broadcasting Authority in 1996.  </a:t>
            </a:r>
          </a:p>
          <a:p>
            <a:r>
              <a:rPr lang="en-AU" sz="2800" dirty="0" smtClean="0"/>
              <a:t>Nine Network is owned by Publishing and Broadcast Limited (PBL). James Packer is its chairman. They own one regional and three metropolitan stations which reach an audience of 51.5% of the population. </a:t>
            </a:r>
          </a:p>
          <a:p>
            <a:r>
              <a:rPr lang="en-AU" sz="2800" dirty="0" smtClean="0"/>
              <a:t>Network Ten Group Ltd reach 65% of the population. They cater to the youth demographic. CanWest Global Communications is their largest shareholder. They have been investigated for not complying with foreign ownership laws..</a:t>
            </a:r>
            <a:endParaRPr lang="en-AU"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v.jpg"/>
          <p:cNvPicPr>
            <a:picLocks noChangeAspect="1"/>
          </p:cNvPicPr>
          <p:nvPr/>
        </p:nvPicPr>
        <p:blipFill>
          <a:blip r:embed="rId2" cstate="print"/>
          <a:stretch>
            <a:fillRect/>
          </a:stretch>
        </p:blipFill>
        <p:spPr>
          <a:xfrm>
            <a:off x="6084168" y="3933056"/>
            <a:ext cx="2625080" cy="2625080"/>
          </a:xfrm>
          <a:prstGeom prst="rect">
            <a:avLst/>
          </a:prstGeom>
          <a:effectLst>
            <a:softEdge rad="317500"/>
          </a:effectLst>
        </p:spPr>
      </p:pic>
      <p:sp>
        <p:nvSpPr>
          <p:cNvPr id="2" name="Rectangle 1"/>
          <p:cNvSpPr/>
          <p:nvPr/>
        </p:nvSpPr>
        <p:spPr>
          <a:xfrm>
            <a:off x="611560" y="692696"/>
            <a:ext cx="8136904" cy="5262979"/>
          </a:xfrm>
          <a:prstGeom prst="rect">
            <a:avLst/>
          </a:prstGeom>
        </p:spPr>
        <p:txBody>
          <a:bodyPr wrap="square">
            <a:spAutoFit/>
          </a:bodyPr>
          <a:lstStyle/>
          <a:p>
            <a:pPr>
              <a:buFont typeface="Arial" pitchFamily="34" charset="0"/>
              <a:buChar char="•"/>
            </a:pPr>
            <a:r>
              <a:rPr lang="en-AU" sz="2800" dirty="0" smtClean="0"/>
              <a:t>The Australian Broadcasting Corporation (ABC) and the Special Broadcasting Service (SBS) are public funded national broadcasters.</a:t>
            </a:r>
          </a:p>
          <a:p>
            <a:pPr>
              <a:buFont typeface="Arial" pitchFamily="34" charset="0"/>
              <a:buChar char="•"/>
            </a:pPr>
            <a:r>
              <a:rPr lang="en-AU" sz="2800" dirty="0" smtClean="0"/>
              <a:t>Both the ABC and SBS can be accessed in all cities and regional locations. </a:t>
            </a:r>
          </a:p>
          <a:p>
            <a:pPr>
              <a:buFont typeface="Arial" pitchFamily="34" charset="0"/>
              <a:buChar char="•"/>
            </a:pPr>
            <a:r>
              <a:rPr lang="en-AU" sz="2800" dirty="0" smtClean="0"/>
              <a:t>The ABC is a successful national service. 90% of the population use its television service at some time during their week. They also provide a radio service. They are regarded as leading the way and setting the standards for investigative journalism and overseas reporting. This recognition is acknowledged through national and international awards</a:t>
            </a:r>
            <a:endParaRPr lang="en-AU" sz="28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V content regulation&amp;#x0D;&amp;#x0A;&amp;quot;&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 - &amp;quot;Australian content for commercial free-to-air television&amp;#x0D;&amp;#x0A;&amp;quot;&quot;/&gt;&lt;property id=&quot;20307&quot; value=&quot;259&quot;/&gt;&lt;/object&gt;&lt;object type=&quot;3&quot; unique_id=&quot;10008&quot;&gt;&lt;property id=&quot;20148&quot; value=&quot;5&quot;/&gt;&lt;property id=&quot;20300&quot; value=&quot;Slide 5 - &amp;quot;Australian content standard&amp;#x0D;&amp;#x0A;&amp;quot;&quot;/&gt;&lt;property id=&quot;20307&quot; value=&quot;260&quot;/&gt;&lt;/object&gt;&lt;object type=&quot;3&quot; unique_id=&quot;10009&quot;&gt;&lt;property id=&quot;20148&quot; value=&quot;5&quot;/&gt;&lt;property id=&quot;20300&quot; value=&quot;Slide 6 - &amp;quot;Australian content in advertising standard&amp;quot;&quot;/&gt;&lt;property id=&quot;20307&quot; value=&quot;261&quot;/&gt;&lt;/object&gt;&lt;object type=&quot;3&quot; unique_id=&quot;10010&quot;&gt;&lt;property id=&quot;20148&quot; value=&quot;5&quot;/&gt;&lt;property id=&quot;20300&quot; value=&quot;Slide 7 - &amp;quot;Australian network ownership&amp;quot;&quot;/&gt;&lt;property id=&quot;20307&quot; value=&quot;262&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quot;/&gt;&lt;property id=&quot;20307&quot; value=&quot;265&quot;/&gt;&lt;/object&gt;&lt;object type=&quot;3&quot; unique_id=&quot;10014&quot;&gt;&lt;property id=&quot;20148&quot; value=&quot;5&quot;/&gt;&lt;property id=&quot;20300&quot; value=&quot;Slide 11&quot;/&gt;&lt;property id=&quot;20307&quot; value=&quot;266&quot;/&gt;&lt;/object&gt;&lt;object type=&quot;3&quot; unique_id=&quot;10015&quot;&gt;&lt;property id=&quot;20148&quot; value=&quot;5&quot;/&gt;&lt;property id=&quot;20300&quot; value=&quot;Slide 12&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1003</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TV content regulation </vt:lpstr>
      <vt:lpstr>Slide 2</vt:lpstr>
      <vt:lpstr>Slide 3</vt:lpstr>
      <vt:lpstr>Australian content for commercial free-to-air television </vt:lpstr>
      <vt:lpstr>Australian content standard </vt:lpstr>
      <vt:lpstr>Australian content in advertising standard</vt:lpstr>
      <vt:lpstr>Australian network ownership</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 content regulation</dc:title>
  <dc:creator>Kelly</dc:creator>
  <cp:lastModifiedBy>DET User</cp:lastModifiedBy>
  <cp:revision>6</cp:revision>
  <dcterms:created xsi:type="dcterms:W3CDTF">2011-03-21T08:45:39Z</dcterms:created>
  <dcterms:modified xsi:type="dcterms:W3CDTF">2011-03-21T22:00:17Z</dcterms:modified>
</cp:coreProperties>
</file>