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E6B7AB97-76B4-4AE6-91D7-63F9B9C30E98}" type="datetimeFigureOut">
              <a:rPr lang="en-AU" smtClean="0"/>
              <a:pPr/>
              <a:t>9/03/2015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9D15EE-1661-4B94-99BA-425470F93AA0}" type="slidenum">
              <a:rPr lang="en-AU" smtClean="0"/>
              <a:pPr/>
              <a:t>‹#›</a:t>
            </a:fld>
            <a:endParaRPr lang="en-AU"/>
          </a:p>
        </p:txBody>
      </p:sp>
    </p:spTree>
    <p:extLst>
      <p:ext uri="{BB962C8B-B14F-4D97-AF65-F5344CB8AC3E}">
        <p14:creationId xmlns="" xmlns:p14="http://schemas.microsoft.com/office/powerpoint/2010/main" val="2326090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6B7AB97-76B4-4AE6-91D7-63F9B9C30E98}" type="datetimeFigureOut">
              <a:rPr lang="en-AU" smtClean="0"/>
              <a:pPr/>
              <a:t>9/03/2015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9D15EE-1661-4B94-99BA-425470F93AA0}" type="slidenum">
              <a:rPr lang="en-AU" smtClean="0"/>
              <a:pPr/>
              <a:t>‹#›</a:t>
            </a:fld>
            <a:endParaRPr lang="en-AU"/>
          </a:p>
        </p:txBody>
      </p:sp>
    </p:spTree>
    <p:extLst>
      <p:ext uri="{BB962C8B-B14F-4D97-AF65-F5344CB8AC3E}">
        <p14:creationId xmlns="" xmlns:p14="http://schemas.microsoft.com/office/powerpoint/2010/main" val="1441486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6B7AB97-76B4-4AE6-91D7-63F9B9C30E98}" type="datetimeFigureOut">
              <a:rPr lang="en-AU" smtClean="0"/>
              <a:pPr/>
              <a:t>9/03/2015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9D15EE-1661-4B94-99BA-425470F93AA0}" type="slidenum">
              <a:rPr lang="en-AU" smtClean="0"/>
              <a:pPr/>
              <a:t>‹#›</a:t>
            </a:fld>
            <a:endParaRPr lang="en-AU"/>
          </a:p>
        </p:txBody>
      </p:sp>
    </p:spTree>
    <p:extLst>
      <p:ext uri="{BB962C8B-B14F-4D97-AF65-F5344CB8AC3E}">
        <p14:creationId xmlns="" xmlns:p14="http://schemas.microsoft.com/office/powerpoint/2010/main" val="1781099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6B7AB97-76B4-4AE6-91D7-63F9B9C30E98}" type="datetimeFigureOut">
              <a:rPr lang="en-AU" smtClean="0"/>
              <a:pPr/>
              <a:t>9/03/2015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9D15EE-1661-4B94-99BA-425470F93AA0}" type="slidenum">
              <a:rPr lang="en-AU" smtClean="0"/>
              <a:pPr/>
              <a:t>‹#›</a:t>
            </a:fld>
            <a:endParaRPr lang="en-AU"/>
          </a:p>
        </p:txBody>
      </p:sp>
    </p:spTree>
    <p:extLst>
      <p:ext uri="{BB962C8B-B14F-4D97-AF65-F5344CB8AC3E}">
        <p14:creationId xmlns="" xmlns:p14="http://schemas.microsoft.com/office/powerpoint/2010/main" val="3661382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B7AB97-76B4-4AE6-91D7-63F9B9C30E98}" type="datetimeFigureOut">
              <a:rPr lang="en-AU" smtClean="0"/>
              <a:pPr/>
              <a:t>9/03/2015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19D15EE-1661-4B94-99BA-425470F93AA0}" type="slidenum">
              <a:rPr lang="en-AU" smtClean="0"/>
              <a:pPr/>
              <a:t>‹#›</a:t>
            </a:fld>
            <a:endParaRPr lang="en-AU"/>
          </a:p>
        </p:txBody>
      </p:sp>
    </p:spTree>
    <p:extLst>
      <p:ext uri="{BB962C8B-B14F-4D97-AF65-F5344CB8AC3E}">
        <p14:creationId xmlns="" xmlns:p14="http://schemas.microsoft.com/office/powerpoint/2010/main" val="5972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E6B7AB97-76B4-4AE6-91D7-63F9B9C30E98}" type="datetimeFigureOut">
              <a:rPr lang="en-AU" smtClean="0"/>
              <a:pPr/>
              <a:t>9/03/2015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19D15EE-1661-4B94-99BA-425470F93AA0}" type="slidenum">
              <a:rPr lang="en-AU" smtClean="0"/>
              <a:pPr/>
              <a:t>‹#›</a:t>
            </a:fld>
            <a:endParaRPr lang="en-AU"/>
          </a:p>
        </p:txBody>
      </p:sp>
    </p:spTree>
    <p:extLst>
      <p:ext uri="{BB962C8B-B14F-4D97-AF65-F5344CB8AC3E}">
        <p14:creationId xmlns="" xmlns:p14="http://schemas.microsoft.com/office/powerpoint/2010/main" val="208066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E6B7AB97-76B4-4AE6-91D7-63F9B9C30E98}" type="datetimeFigureOut">
              <a:rPr lang="en-AU" smtClean="0"/>
              <a:pPr/>
              <a:t>9/03/2015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19D15EE-1661-4B94-99BA-425470F93AA0}" type="slidenum">
              <a:rPr lang="en-AU" smtClean="0"/>
              <a:pPr/>
              <a:t>‹#›</a:t>
            </a:fld>
            <a:endParaRPr lang="en-AU"/>
          </a:p>
        </p:txBody>
      </p:sp>
    </p:spTree>
    <p:extLst>
      <p:ext uri="{BB962C8B-B14F-4D97-AF65-F5344CB8AC3E}">
        <p14:creationId xmlns="" xmlns:p14="http://schemas.microsoft.com/office/powerpoint/2010/main" val="195027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E6B7AB97-76B4-4AE6-91D7-63F9B9C30E98}" type="datetimeFigureOut">
              <a:rPr lang="en-AU" smtClean="0"/>
              <a:pPr/>
              <a:t>9/03/2015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19D15EE-1661-4B94-99BA-425470F93AA0}" type="slidenum">
              <a:rPr lang="en-AU" smtClean="0"/>
              <a:pPr/>
              <a:t>‹#›</a:t>
            </a:fld>
            <a:endParaRPr lang="en-AU"/>
          </a:p>
        </p:txBody>
      </p:sp>
    </p:spTree>
    <p:extLst>
      <p:ext uri="{BB962C8B-B14F-4D97-AF65-F5344CB8AC3E}">
        <p14:creationId xmlns="" xmlns:p14="http://schemas.microsoft.com/office/powerpoint/2010/main" val="70020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7AB97-76B4-4AE6-91D7-63F9B9C30E98}" type="datetimeFigureOut">
              <a:rPr lang="en-AU" smtClean="0"/>
              <a:pPr/>
              <a:t>9/03/2015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19D15EE-1661-4B94-99BA-425470F93AA0}" type="slidenum">
              <a:rPr lang="en-AU" smtClean="0"/>
              <a:pPr/>
              <a:t>‹#›</a:t>
            </a:fld>
            <a:endParaRPr lang="en-AU"/>
          </a:p>
        </p:txBody>
      </p:sp>
    </p:spTree>
    <p:extLst>
      <p:ext uri="{BB962C8B-B14F-4D97-AF65-F5344CB8AC3E}">
        <p14:creationId xmlns="" xmlns:p14="http://schemas.microsoft.com/office/powerpoint/2010/main" val="1358552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B7AB97-76B4-4AE6-91D7-63F9B9C30E98}" type="datetimeFigureOut">
              <a:rPr lang="en-AU" smtClean="0"/>
              <a:pPr/>
              <a:t>9/03/2015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19D15EE-1661-4B94-99BA-425470F93AA0}" type="slidenum">
              <a:rPr lang="en-AU" smtClean="0"/>
              <a:pPr/>
              <a:t>‹#›</a:t>
            </a:fld>
            <a:endParaRPr lang="en-AU"/>
          </a:p>
        </p:txBody>
      </p:sp>
    </p:spTree>
    <p:extLst>
      <p:ext uri="{BB962C8B-B14F-4D97-AF65-F5344CB8AC3E}">
        <p14:creationId xmlns="" xmlns:p14="http://schemas.microsoft.com/office/powerpoint/2010/main" val="2835449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B7AB97-76B4-4AE6-91D7-63F9B9C30E98}" type="datetimeFigureOut">
              <a:rPr lang="en-AU" smtClean="0"/>
              <a:pPr/>
              <a:t>9/03/2015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19D15EE-1661-4B94-99BA-425470F93AA0}" type="slidenum">
              <a:rPr lang="en-AU" smtClean="0"/>
              <a:pPr/>
              <a:t>‹#›</a:t>
            </a:fld>
            <a:endParaRPr lang="en-AU"/>
          </a:p>
        </p:txBody>
      </p:sp>
    </p:spTree>
    <p:extLst>
      <p:ext uri="{BB962C8B-B14F-4D97-AF65-F5344CB8AC3E}">
        <p14:creationId xmlns="" xmlns:p14="http://schemas.microsoft.com/office/powerpoint/2010/main" val="2968334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60000"/>
                <a:lumOff val="40000"/>
              </a:schemeClr>
            </a:gs>
            <a:gs pos="97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7AB97-76B4-4AE6-91D7-63F9B9C30E98}" type="datetimeFigureOut">
              <a:rPr lang="en-AU" smtClean="0"/>
              <a:pPr/>
              <a:t>9/03/2015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9D15EE-1661-4B94-99BA-425470F93AA0}" type="slidenum">
              <a:rPr lang="en-AU" smtClean="0"/>
              <a:pPr/>
              <a:t>‹#›</a:t>
            </a:fld>
            <a:endParaRPr lang="en-AU"/>
          </a:p>
        </p:txBody>
      </p:sp>
    </p:spTree>
    <p:extLst>
      <p:ext uri="{BB962C8B-B14F-4D97-AF65-F5344CB8AC3E}">
        <p14:creationId xmlns="" xmlns:p14="http://schemas.microsoft.com/office/powerpoint/2010/main" val="8428560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abc.net.au/catalyst/stories/2514066.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445" y="1484784"/>
            <a:ext cx="7772400" cy="1470025"/>
          </a:xfrm>
        </p:spPr>
        <p:txBody>
          <a:bodyPr/>
          <a:lstStyle/>
          <a:p>
            <a:r>
              <a:rPr lang="en-AU" dirty="0" smtClean="0"/>
              <a:t>Waste Management</a:t>
            </a:r>
            <a:endParaRPr lang="en-AU" dirty="0"/>
          </a:p>
        </p:txBody>
      </p:sp>
      <p:sp>
        <p:nvSpPr>
          <p:cNvPr id="3" name="Subtitle 2"/>
          <p:cNvSpPr>
            <a:spLocks noGrp="1"/>
          </p:cNvSpPr>
          <p:nvPr>
            <p:ph type="subTitle" idx="1"/>
          </p:nvPr>
        </p:nvSpPr>
        <p:spPr/>
        <p:txBody>
          <a:bodyPr/>
          <a:lstStyle/>
          <a:p>
            <a:endParaRPr lang="en-AU"/>
          </a:p>
        </p:txBody>
      </p:sp>
      <p:pic>
        <p:nvPicPr>
          <p:cNvPr id="1026"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18068"/>
          <a:stretch/>
        </p:blipFill>
        <p:spPr bwMode="auto">
          <a:xfrm>
            <a:off x="2483768" y="3553994"/>
            <a:ext cx="4265754" cy="26895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343616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r>
              <a:rPr lang="en-AU" dirty="0" smtClean="0"/>
              <a:t>Australia does not boast a good track record when it comes to greenhouse gas emissions, which is mainly due to the fact that coal, oil and natural gas are our three major sources of energy. </a:t>
            </a:r>
          </a:p>
          <a:p>
            <a:endParaRPr lang="en-AU" dirty="0" smtClean="0"/>
          </a:p>
          <a:p>
            <a:r>
              <a:rPr lang="en-AU" dirty="0" smtClean="0"/>
              <a:t>All of these naturally occurring non-renewable resources are contributors to the greenhouse effect and global warming. </a:t>
            </a:r>
          </a:p>
          <a:p>
            <a:endParaRPr lang="en-AU" dirty="0"/>
          </a:p>
        </p:txBody>
      </p:sp>
    </p:spTree>
    <p:extLst>
      <p:ext uri="{BB962C8B-B14F-4D97-AF65-F5344CB8AC3E}">
        <p14:creationId xmlns="" xmlns:p14="http://schemas.microsoft.com/office/powerpoint/2010/main" val="2030641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C00000"/>
                </a:solidFill>
              </a:rPr>
              <a:t>Hazardous waste</a:t>
            </a:r>
            <a:endParaRPr lang="en-AU" dirty="0">
              <a:solidFill>
                <a:srgbClr val="C00000"/>
              </a:solidFill>
            </a:endParaRPr>
          </a:p>
        </p:txBody>
      </p:sp>
      <p:sp>
        <p:nvSpPr>
          <p:cNvPr id="3" name="Content Placeholder 2"/>
          <p:cNvSpPr>
            <a:spLocks noGrp="1"/>
          </p:cNvSpPr>
          <p:nvPr>
            <p:ph idx="1"/>
          </p:nvPr>
        </p:nvSpPr>
        <p:spPr/>
        <p:txBody>
          <a:bodyPr>
            <a:normAutofit/>
          </a:bodyPr>
          <a:lstStyle/>
          <a:p>
            <a:r>
              <a:rPr lang="en-AU" dirty="0" smtClean="0">
                <a:solidFill>
                  <a:srgbClr val="C00000"/>
                </a:solidFill>
              </a:rPr>
              <a:t>Sometimes referred to as 'toxic waste', hazardous waste is that which requires special handling when being disposed of because of the threat it poses to humans and the environment. </a:t>
            </a:r>
          </a:p>
          <a:p>
            <a:endParaRPr lang="en-AU" dirty="0"/>
          </a:p>
          <a:p>
            <a:r>
              <a:rPr lang="en-AU" dirty="0" smtClean="0"/>
              <a:t>Nuclear waste is an example of hazardous waste. </a:t>
            </a:r>
          </a:p>
          <a:p>
            <a:pPr marL="0" indent="0">
              <a:buNone/>
            </a:pPr>
            <a:endParaRPr lang="en-AU" dirty="0"/>
          </a:p>
        </p:txBody>
      </p:sp>
    </p:spTree>
    <p:extLst>
      <p:ext uri="{BB962C8B-B14F-4D97-AF65-F5344CB8AC3E}">
        <p14:creationId xmlns="" xmlns:p14="http://schemas.microsoft.com/office/powerpoint/2010/main" val="2877625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r>
              <a:rPr lang="en-AU" dirty="0" smtClean="0"/>
              <a:t>Much of the controversy surrounding the use of nuclear energy has arisen because there is still no known effective way of disposing of the radioactive waste generated. </a:t>
            </a:r>
          </a:p>
          <a:p>
            <a:endParaRPr lang="en-AU" dirty="0"/>
          </a:p>
          <a:p>
            <a:r>
              <a:rPr lang="en-AU" dirty="0" smtClean="0"/>
              <a:t>Mismanagement of this type of waste can be detrimental to living organisms. </a:t>
            </a:r>
          </a:p>
          <a:p>
            <a:endParaRPr lang="en-AU" dirty="0"/>
          </a:p>
        </p:txBody>
      </p:sp>
    </p:spTree>
    <p:extLst>
      <p:ext uri="{BB962C8B-B14F-4D97-AF65-F5344CB8AC3E}">
        <p14:creationId xmlns="" xmlns:p14="http://schemas.microsoft.com/office/powerpoint/2010/main" val="4079140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Thinking about waste</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solidFill>
                  <a:srgbClr val="C00000"/>
                </a:solidFill>
              </a:rPr>
              <a:t>A factor contributing to Australia's waste problem is the way in which we conceptualise (think about) rubbish and our established patterns of production and consumption, which are presently unsustainable. </a:t>
            </a:r>
          </a:p>
          <a:p>
            <a:endParaRPr lang="en-AU" dirty="0"/>
          </a:p>
          <a:p>
            <a:r>
              <a:rPr lang="en-AU" dirty="0" smtClean="0"/>
              <a:t>A dominant mentality has emerged that waste does not really affect us, as long as it can be hidden away in a landfill or washed down the drain. </a:t>
            </a:r>
            <a:endParaRPr lang="en-AU" dirty="0"/>
          </a:p>
        </p:txBody>
      </p:sp>
    </p:spTree>
    <p:extLst>
      <p:ext uri="{BB962C8B-B14F-4D97-AF65-F5344CB8AC3E}">
        <p14:creationId xmlns="" xmlns:p14="http://schemas.microsoft.com/office/powerpoint/2010/main" val="1918023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r>
              <a:rPr lang="en-AU" dirty="0" smtClean="0"/>
              <a:t>Adopting a more considered (or more conscious) attitude towards the waste we produce and what is done with it is essential. </a:t>
            </a:r>
          </a:p>
          <a:p>
            <a:endParaRPr lang="en-AU" dirty="0"/>
          </a:p>
          <a:p>
            <a:r>
              <a:rPr lang="en-AU" dirty="0" smtClean="0"/>
              <a:t>Not only will a change in waste disposal methods improve our environment aesthetically, it will also help to restore biodiversity and improve the quality of our land, air and water. </a:t>
            </a:r>
          </a:p>
          <a:p>
            <a:endParaRPr lang="en-AU" dirty="0"/>
          </a:p>
        </p:txBody>
      </p:sp>
    </p:spTree>
    <p:extLst>
      <p:ext uri="{BB962C8B-B14F-4D97-AF65-F5344CB8AC3E}">
        <p14:creationId xmlns="" xmlns:p14="http://schemas.microsoft.com/office/powerpoint/2010/main" val="3207480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rgbClr val="C00000"/>
                </a:solidFill>
              </a:rPr>
              <a:t>Sustainable waste management initiatives</a:t>
            </a:r>
            <a:endParaRPr lang="en-AU" dirty="0">
              <a:solidFill>
                <a:srgbClr val="C00000"/>
              </a:solidFill>
            </a:endParaRPr>
          </a:p>
        </p:txBody>
      </p:sp>
      <p:sp>
        <p:nvSpPr>
          <p:cNvPr id="3" name="Content Placeholder 2"/>
          <p:cNvSpPr>
            <a:spLocks noGrp="1"/>
          </p:cNvSpPr>
          <p:nvPr>
            <p:ph idx="1"/>
          </p:nvPr>
        </p:nvSpPr>
        <p:spPr/>
        <p:txBody>
          <a:bodyPr>
            <a:normAutofit lnSpcReduction="10000"/>
          </a:bodyPr>
          <a:lstStyle/>
          <a:p>
            <a:r>
              <a:rPr lang="en-AU" dirty="0" smtClean="0"/>
              <a:t>Questions surrounding the issue of waste disposal have traditionally received a great deal of attention. </a:t>
            </a:r>
          </a:p>
          <a:p>
            <a:endParaRPr lang="en-AU" dirty="0"/>
          </a:p>
          <a:p>
            <a:r>
              <a:rPr lang="en-AU" dirty="0" smtClean="0">
                <a:solidFill>
                  <a:srgbClr val="C00000"/>
                </a:solidFill>
              </a:rPr>
              <a:t>It is becoming more apparent, however, that the focus needs to be on the more sustainable goals of waste minimisation and waste recovery - reducing, reusing and recycling our waste. </a:t>
            </a:r>
            <a:endParaRPr lang="en-AU" dirty="0">
              <a:solidFill>
                <a:srgbClr val="C00000"/>
              </a:solidFill>
            </a:endParaRPr>
          </a:p>
        </p:txBody>
      </p:sp>
    </p:spTree>
    <p:extLst>
      <p:ext uri="{BB962C8B-B14F-4D97-AF65-F5344CB8AC3E}">
        <p14:creationId xmlns="" xmlns:p14="http://schemas.microsoft.com/office/powerpoint/2010/main" val="1925173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r>
              <a:rPr lang="en-AU" dirty="0" smtClean="0"/>
              <a:t>These goals are much more in line with the principles of ecological sustainability and have the potential to significantly reduce human impact on the environment.</a:t>
            </a:r>
          </a:p>
          <a:p>
            <a:pPr marL="0" indent="0">
              <a:buNone/>
            </a:pPr>
            <a:endParaRPr lang="en-AU" dirty="0" smtClean="0"/>
          </a:p>
          <a:p>
            <a:r>
              <a:rPr lang="en-AU" dirty="0" smtClean="0"/>
              <a:t>Most people are familiar with the concept of recycling when it comes to household items such as paper, plastic bottles and food scraps. </a:t>
            </a:r>
          </a:p>
          <a:p>
            <a:endParaRPr lang="en-AU" dirty="0"/>
          </a:p>
          <a:p>
            <a:r>
              <a:rPr lang="en-AU" dirty="0" smtClean="0"/>
              <a:t>Another example of recycling on a larger scale, which is starting to receive more attention in Australia, is the concept of recycling wastewater. </a:t>
            </a:r>
            <a:endParaRPr lang="en-AU" dirty="0"/>
          </a:p>
        </p:txBody>
      </p:sp>
    </p:spTree>
    <p:extLst>
      <p:ext uri="{BB962C8B-B14F-4D97-AF65-F5344CB8AC3E}">
        <p14:creationId xmlns="" xmlns:p14="http://schemas.microsoft.com/office/powerpoint/2010/main" val="1560641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85000" lnSpcReduction="10000"/>
          </a:bodyPr>
          <a:lstStyle/>
          <a:p>
            <a:r>
              <a:rPr lang="en-AU" dirty="0" smtClean="0">
                <a:solidFill>
                  <a:srgbClr val="C00000"/>
                </a:solidFill>
              </a:rPr>
              <a:t>In July 2006, residents of Toowoomba in Queensland cast their vote on a new proposal which would have seen 25 per cent of the town's water sourced from recycled sewage.</a:t>
            </a:r>
          </a:p>
          <a:p>
            <a:endParaRPr lang="en-AU" dirty="0">
              <a:solidFill>
                <a:srgbClr val="C00000"/>
              </a:solidFill>
            </a:endParaRPr>
          </a:p>
          <a:p>
            <a:r>
              <a:rPr lang="en-AU" dirty="0" smtClean="0">
                <a:solidFill>
                  <a:srgbClr val="C00000"/>
                </a:solidFill>
              </a:rPr>
              <a:t> Although in this case a little over 60 per cent of the electorate voted 'no' </a:t>
            </a:r>
            <a:r>
              <a:rPr lang="en-AU" dirty="0" smtClean="0"/>
              <a:t>to the environmentally-friendly plan, proposals such as this (already operating in other countries) are starting to receive more consideration, particularly in areas of Australia where the provision of potable drinking water has become a major problem. </a:t>
            </a:r>
            <a:endParaRPr lang="en-AU" dirty="0" smtClean="0"/>
          </a:p>
          <a:p>
            <a:r>
              <a:rPr lang="en-AU" smtClean="0">
                <a:hlinkClick r:id="rId2"/>
              </a:rPr>
              <a:t>http</a:t>
            </a:r>
            <a:r>
              <a:rPr lang="en-AU" smtClean="0">
                <a:hlinkClick r:id="rId2"/>
              </a:rPr>
              <a:t>://</a:t>
            </a:r>
            <a:r>
              <a:rPr lang="en-AU" smtClean="0">
                <a:hlinkClick r:id="rId2"/>
              </a:rPr>
              <a:t>www.abc.net.au/catalyst/stories/2514066.htm</a:t>
            </a:r>
            <a:endParaRPr lang="en-AU" smtClean="0"/>
          </a:p>
          <a:p>
            <a:endParaRPr lang="en-AU" dirty="0" smtClean="0"/>
          </a:p>
          <a:p>
            <a:endParaRPr lang="en-AU" dirty="0"/>
          </a:p>
        </p:txBody>
      </p:sp>
    </p:spTree>
    <p:extLst>
      <p:ext uri="{BB962C8B-B14F-4D97-AF65-F5344CB8AC3E}">
        <p14:creationId xmlns="" xmlns:p14="http://schemas.microsoft.com/office/powerpoint/2010/main" val="1785448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Key waste disposal issues</a:t>
            </a:r>
            <a:endParaRPr lang="en-AU" dirty="0"/>
          </a:p>
        </p:txBody>
      </p:sp>
      <p:sp>
        <p:nvSpPr>
          <p:cNvPr id="3" name="Content Placeholder 2"/>
          <p:cNvSpPr>
            <a:spLocks noGrp="1"/>
          </p:cNvSpPr>
          <p:nvPr>
            <p:ph idx="1"/>
          </p:nvPr>
        </p:nvSpPr>
        <p:spPr/>
        <p:txBody>
          <a:bodyPr>
            <a:normAutofit/>
          </a:bodyPr>
          <a:lstStyle/>
          <a:p>
            <a:r>
              <a:rPr lang="en-AU" dirty="0" smtClean="0">
                <a:solidFill>
                  <a:srgbClr val="C00000"/>
                </a:solidFill>
              </a:rPr>
              <a:t>As levels of waste in a community increase the amenity (or liveability) of that community declines. </a:t>
            </a:r>
          </a:p>
          <a:p>
            <a:r>
              <a:rPr lang="en-AU" dirty="0" smtClean="0"/>
              <a:t>Waste therefore needs to be disposed of in ways which minimise its negative impacts. </a:t>
            </a:r>
          </a:p>
          <a:p>
            <a:r>
              <a:rPr lang="en-AU" dirty="0" smtClean="0"/>
              <a:t>Much of the waste humans produce is not bio-degradable (or decomposable). </a:t>
            </a:r>
            <a:endParaRPr lang="en-AU" dirty="0"/>
          </a:p>
        </p:txBody>
      </p:sp>
    </p:spTree>
    <p:extLst>
      <p:ext uri="{BB962C8B-B14F-4D97-AF65-F5344CB8AC3E}">
        <p14:creationId xmlns="" xmlns:p14="http://schemas.microsoft.com/office/powerpoint/2010/main" val="2049024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92500" lnSpcReduction="10000"/>
          </a:bodyPr>
          <a:lstStyle/>
          <a:p>
            <a:r>
              <a:rPr lang="en-AU" dirty="0" smtClean="0"/>
              <a:t>Even with increased public awareness of waste issues and a greater level of general recycling, Australia's level of per capita waste production is not declining. </a:t>
            </a:r>
          </a:p>
          <a:p>
            <a:endParaRPr lang="en-AU" dirty="0"/>
          </a:p>
          <a:p>
            <a:r>
              <a:rPr lang="en-AU" dirty="0" smtClean="0"/>
              <a:t>Household waste generation in Perth, for example, grew by approximately 30 per cent between 1998 and 2002. </a:t>
            </a:r>
          </a:p>
          <a:p>
            <a:endParaRPr lang="en-AU" dirty="0"/>
          </a:p>
          <a:p>
            <a:r>
              <a:rPr lang="en-AU" dirty="0" smtClean="0"/>
              <a:t>Australia's major waste disposal issues are outlined below.</a:t>
            </a:r>
          </a:p>
          <a:p>
            <a:endParaRPr lang="en-AU" dirty="0"/>
          </a:p>
        </p:txBody>
      </p:sp>
    </p:spTree>
    <p:extLst>
      <p:ext uri="{BB962C8B-B14F-4D97-AF65-F5344CB8AC3E}">
        <p14:creationId xmlns="" xmlns:p14="http://schemas.microsoft.com/office/powerpoint/2010/main" val="121677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solidFill>
                  <a:srgbClr val="C00000"/>
                </a:solidFill>
              </a:rPr>
              <a:t>Solid waste and limited landfills</a:t>
            </a:r>
            <a:endParaRPr lang="en-AU"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r>
              <a:rPr lang="en-AU" dirty="0" smtClean="0">
                <a:solidFill>
                  <a:srgbClr val="C00000"/>
                </a:solidFill>
              </a:rPr>
              <a:t>Disposing of solid waste, such as household garbage and industrial by-products, has traditionally involved dumping it in a landfill (commonly referred to as a 'tip'). </a:t>
            </a:r>
          </a:p>
          <a:p>
            <a:endParaRPr lang="en-AU" dirty="0"/>
          </a:p>
          <a:p>
            <a:r>
              <a:rPr lang="en-AU" dirty="0" smtClean="0"/>
              <a:t>The use of landfills as a waste disposal method does, however, present a number of environmental management problems. </a:t>
            </a:r>
          </a:p>
          <a:p>
            <a:endParaRPr lang="en-AU" dirty="0"/>
          </a:p>
          <a:p>
            <a:r>
              <a:rPr lang="en-AU" dirty="0" smtClean="0">
                <a:solidFill>
                  <a:srgbClr val="C00000"/>
                </a:solidFill>
              </a:rPr>
              <a:t>Finding new and appropriate landfill sites is becoming much more difficult and the concept of a landfill itself is not sustainable, as it will not last forever. </a:t>
            </a:r>
            <a:endParaRPr lang="en-AU" dirty="0">
              <a:solidFill>
                <a:srgbClr val="C00000"/>
              </a:solidFill>
            </a:endParaRPr>
          </a:p>
        </p:txBody>
      </p:sp>
    </p:spTree>
    <p:extLst>
      <p:ext uri="{BB962C8B-B14F-4D97-AF65-F5344CB8AC3E}">
        <p14:creationId xmlns="" xmlns:p14="http://schemas.microsoft.com/office/powerpoint/2010/main" val="409729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rgbClr val="C00000"/>
                </a:solidFill>
              </a:rPr>
              <a:t>Liquid waste and polluted waterways</a:t>
            </a:r>
            <a:endParaRPr lang="en-AU" dirty="0">
              <a:solidFill>
                <a:srgbClr val="C00000"/>
              </a:solidFill>
            </a:endParaRPr>
          </a:p>
        </p:txBody>
      </p:sp>
      <p:sp>
        <p:nvSpPr>
          <p:cNvPr id="3" name="Content Placeholder 2"/>
          <p:cNvSpPr>
            <a:spLocks noGrp="1"/>
          </p:cNvSpPr>
          <p:nvPr>
            <p:ph idx="1"/>
          </p:nvPr>
        </p:nvSpPr>
        <p:spPr/>
        <p:txBody>
          <a:bodyPr>
            <a:normAutofit/>
          </a:bodyPr>
          <a:lstStyle/>
          <a:p>
            <a:r>
              <a:rPr lang="en-AU" dirty="0" smtClean="0">
                <a:solidFill>
                  <a:srgbClr val="C00000"/>
                </a:solidFill>
              </a:rPr>
              <a:t>Sewage effluent (run-off) and other household waste that is produced, for example, by dishwashing and car washing detergents, are all categorised as liquid waste.</a:t>
            </a:r>
          </a:p>
          <a:p>
            <a:endParaRPr lang="en-AU" dirty="0">
              <a:solidFill>
                <a:srgbClr val="C00000"/>
              </a:solidFill>
            </a:endParaRPr>
          </a:p>
          <a:p>
            <a:r>
              <a:rPr lang="en-AU" dirty="0" smtClean="0">
                <a:solidFill>
                  <a:srgbClr val="C00000"/>
                </a:solidFill>
              </a:rPr>
              <a:t> Liquid waste is also produced by industrial processes and can include toxic chemicals. </a:t>
            </a:r>
            <a:endParaRPr lang="en-AU" dirty="0">
              <a:solidFill>
                <a:srgbClr val="C00000"/>
              </a:solidFill>
            </a:endParaRPr>
          </a:p>
        </p:txBody>
      </p:sp>
    </p:spTree>
    <p:extLst>
      <p:ext uri="{BB962C8B-B14F-4D97-AF65-F5344CB8AC3E}">
        <p14:creationId xmlns="" xmlns:p14="http://schemas.microsoft.com/office/powerpoint/2010/main" val="3670824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688632"/>
          </a:xfrm>
        </p:spPr>
        <p:txBody>
          <a:bodyPr>
            <a:normAutofit lnSpcReduction="10000"/>
          </a:bodyPr>
          <a:lstStyle/>
          <a:p>
            <a:r>
              <a:rPr lang="en-AU" dirty="0" smtClean="0">
                <a:solidFill>
                  <a:srgbClr val="C00000"/>
                </a:solidFill>
              </a:rPr>
              <a:t>Most liquid wastewater is disposed of in coastal regions and only about one per cent is recycled. </a:t>
            </a:r>
          </a:p>
          <a:p>
            <a:endParaRPr lang="en-AU" dirty="0"/>
          </a:p>
          <a:p>
            <a:r>
              <a:rPr lang="en-AU" dirty="0" smtClean="0"/>
              <a:t>Proposals to introduce domestic wastewater recycling systems to service urban areas are currently receiving much more attention in Australia, as the problems of liquid waste disposal and availability of drinking water supplies are simultaneously presenting concerns for residents in many parts of the country. </a:t>
            </a:r>
          </a:p>
          <a:p>
            <a:endParaRPr lang="en-AU" dirty="0"/>
          </a:p>
        </p:txBody>
      </p:sp>
    </p:spTree>
    <p:extLst>
      <p:ext uri="{BB962C8B-B14F-4D97-AF65-F5344CB8AC3E}">
        <p14:creationId xmlns="" xmlns:p14="http://schemas.microsoft.com/office/powerpoint/2010/main" val="2739251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en-AU" dirty="0" smtClean="0"/>
              <a:t>Solid waste is also another contributing factor to polluted waterways. </a:t>
            </a:r>
          </a:p>
          <a:p>
            <a:endParaRPr lang="en-AU" dirty="0"/>
          </a:p>
          <a:p>
            <a:r>
              <a:rPr lang="en-AU" dirty="0" smtClean="0"/>
              <a:t>Around six billion tonnes of waste is discarded into oceans around the world each year. </a:t>
            </a:r>
          </a:p>
          <a:p>
            <a:endParaRPr lang="en-AU" dirty="0"/>
          </a:p>
          <a:p>
            <a:r>
              <a:rPr lang="en-AU" dirty="0" smtClean="0">
                <a:solidFill>
                  <a:srgbClr val="C00000"/>
                </a:solidFill>
              </a:rPr>
              <a:t>The majority of this rubbish is some form of plastic matter. </a:t>
            </a:r>
            <a:endParaRPr lang="en-AU" dirty="0">
              <a:solidFill>
                <a:srgbClr val="C00000"/>
              </a:solidFill>
            </a:endParaRPr>
          </a:p>
        </p:txBody>
      </p:sp>
    </p:spTree>
    <p:extLst>
      <p:ext uri="{BB962C8B-B14F-4D97-AF65-F5344CB8AC3E}">
        <p14:creationId xmlns="" xmlns:p14="http://schemas.microsoft.com/office/powerpoint/2010/main" val="1411307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a:bodyPr>
          <a:lstStyle/>
          <a:p>
            <a:r>
              <a:rPr lang="en-AU" dirty="0" smtClean="0"/>
              <a:t>Common examples are shopping bags, drink bottles, fishing equipment and polystyrene materials (such as tea and coffee cups). </a:t>
            </a:r>
          </a:p>
          <a:p>
            <a:endParaRPr lang="en-AU" dirty="0"/>
          </a:p>
          <a:p>
            <a:r>
              <a:rPr lang="en-AU" dirty="0" smtClean="0"/>
              <a:t>The amount of plastic waste found in our oceans poses a major threat to marine wildlife. </a:t>
            </a:r>
          </a:p>
          <a:p>
            <a:endParaRPr lang="en-AU" dirty="0"/>
          </a:p>
          <a:p>
            <a:r>
              <a:rPr lang="en-AU" dirty="0" smtClean="0"/>
              <a:t>Many species can suffocate and die if they consume plastic or become entangled in other forms of debris dumped at sea, such as abandoned fishing nets.</a:t>
            </a:r>
          </a:p>
          <a:p>
            <a:endParaRPr lang="en-AU" dirty="0"/>
          </a:p>
        </p:txBody>
      </p:sp>
    </p:spTree>
    <p:extLst>
      <p:ext uri="{BB962C8B-B14F-4D97-AF65-F5344CB8AC3E}">
        <p14:creationId xmlns="" xmlns:p14="http://schemas.microsoft.com/office/powerpoint/2010/main" val="2671042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solidFill>
                  <a:srgbClr val="C00000"/>
                </a:solidFill>
              </a:rPr>
              <a:t>Gaseous waste and air pollution</a:t>
            </a:r>
            <a:endParaRPr lang="en-AU" dirty="0">
              <a:solidFill>
                <a:srgbClr val="C00000"/>
              </a:solidFill>
            </a:endParaRPr>
          </a:p>
        </p:txBody>
      </p:sp>
      <p:sp>
        <p:nvSpPr>
          <p:cNvPr id="3" name="Content Placeholder 2"/>
          <p:cNvSpPr>
            <a:spLocks noGrp="1"/>
          </p:cNvSpPr>
          <p:nvPr>
            <p:ph idx="1"/>
          </p:nvPr>
        </p:nvSpPr>
        <p:spPr/>
        <p:txBody>
          <a:bodyPr>
            <a:normAutofit/>
          </a:bodyPr>
          <a:lstStyle/>
          <a:p>
            <a:r>
              <a:rPr lang="en-AU" dirty="0" smtClean="0">
                <a:solidFill>
                  <a:srgbClr val="C00000"/>
                </a:solidFill>
              </a:rPr>
              <a:t>Our increasing levels of energy consumption have also resulted in higher levels of atmospheric waste, mainly in the form of harmful greenhouse gases. </a:t>
            </a:r>
          </a:p>
          <a:p>
            <a:endParaRPr lang="en-AU" dirty="0"/>
          </a:p>
          <a:p>
            <a:r>
              <a:rPr lang="en-AU" dirty="0" smtClean="0"/>
              <a:t>Although this type of waste may not be as visible as solid or liquid waste, air pollutants pose no less threat to humans.</a:t>
            </a:r>
          </a:p>
          <a:p>
            <a:endParaRPr lang="en-AU" dirty="0"/>
          </a:p>
          <a:p>
            <a:pPr marL="0" indent="0">
              <a:buNone/>
            </a:pPr>
            <a:endParaRPr lang="en-AU" dirty="0"/>
          </a:p>
        </p:txBody>
      </p:sp>
    </p:spTree>
    <p:extLst>
      <p:ext uri="{BB962C8B-B14F-4D97-AF65-F5344CB8AC3E}">
        <p14:creationId xmlns="" xmlns:p14="http://schemas.microsoft.com/office/powerpoint/2010/main" val="28227487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Waste Management&amp;quot;&quot;/&gt;&lt;property id=&quot;20307&quot; value=&quot;256&quot;/&gt;&lt;/object&gt;&lt;object type=&quot;3&quot; unique_id=&quot;10005&quot;&gt;&lt;property id=&quot;20148&quot; value=&quot;5&quot;/&gt;&lt;property id=&quot;20300&quot; value=&quot;Slide 2 - &amp;quot;Key waste disposal issues&amp;quot;&quot;/&gt;&lt;property id=&quot;20307&quot; value=&quot;257&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4 - &amp;quot;Solid waste and limited landfills&amp;quot;&quot;/&gt;&lt;property id=&quot;20307&quot; value=&quot;259&quot;/&gt;&lt;/object&gt;&lt;object type=&quot;3&quot; unique_id=&quot;10008&quot;&gt;&lt;property id=&quot;20148&quot; value=&quot;5&quot;/&gt;&lt;property id=&quot;20300&quot; value=&quot;Slide 5 - &amp;quot;Liquid waste and polluted waterways&amp;quot;&quot;/&gt;&lt;property id=&quot;20307&quot; value=&quot;260&quot;/&gt;&lt;/object&gt;&lt;object type=&quot;3&quot; unique_id=&quot;10009&quot;&gt;&lt;property id=&quot;20148&quot; value=&quot;5&quot;/&gt;&lt;property id=&quot;20300&quot; value=&quot;Slide 6&quot;/&gt;&lt;property id=&quot;20307&quot; value=&quot;261&quot;/&gt;&lt;/object&gt;&lt;object type=&quot;3&quot; unique_id=&quot;10010&quot;&gt;&lt;property id=&quot;20148&quot; value=&quot;5&quot;/&gt;&lt;property id=&quot;20300&quot; value=&quot;Slide 7&quot;/&gt;&lt;property id=&quot;20307&quot; value=&quot;262&quot;/&gt;&lt;/object&gt;&lt;object type=&quot;3&quot; unique_id=&quot;10011&quot;&gt;&lt;property id=&quot;20148&quot; value=&quot;5&quot;/&gt;&lt;property id=&quot;20300&quot; value=&quot;Slide 8&quot;/&gt;&lt;property id=&quot;20307&quot; value=&quot;263&quot;/&gt;&lt;/object&gt;&lt;object type=&quot;3&quot; unique_id=&quot;10012&quot;&gt;&lt;property id=&quot;20148&quot; value=&quot;5&quot;/&gt;&lt;property id=&quot;20300&quot; value=&quot;Slide 9 - &amp;quot;Gaseous waste and air pollution&amp;quot;&quot;/&gt;&lt;property id=&quot;20307&quot; value=&quot;264&quot;/&gt;&lt;/object&gt;&lt;object type=&quot;3&quot; unique_id=&quot;10013&quot;&gt;&lt;property id=&quot;20148&quot; value=&quot;5&quot;/&gt;&lt;property id=&quot;20300&quot; value=&quot;Slide 10&quot;/&gt;&lt;property id=&quot;20307&quot; value=&quot;265&quot;/&gt;&lt;/object&gt;&lt;object type=&quot;3&quot; unique_id=&quot;10014&quot;&gt;&lt;property id=&quot;20148&quot; value=&quot;5&quot;/&gt;&lt;property id=&quot;20300&quot; value=&quot;Slide 11 - &amp;quot;Hazardous waste&amp;quot;&quot;/&gt;&lt;property id=&quot;20307&quot; value=&quot;266&quot;/&gt;&lt;/object&gt;&lt;object type=&quot;3&quot; unique_id=&quot;10015&quot;&gt;&lt;property id=&quot;20148&quot; value=&quot;5&quot;/&gt;&lt;property id=&quot;20300&quot; value=&quot;Slide 12&quot;/&gt;&lt;property id=&quot;20307&quot; value=&quot;267&quot;/&gt;&lt;/object&gt;&lt;object type=&quot;3&quot; unique_id=&quot;10016&quot;&gt;&lt;property id=&quot;20148&quot; value=&quot;5&quot;/&gt;&lt;property id=&quot;20300&quot; value=&quot;Slide 13 - &amp;quot;Thinking about waste&amp;quot;&quot;/&gt;&lt;property id=&quot;20307&quot; value=&quot;268&quot;/&gt;&lt;/object&gt;&lt;object type=&quot;3&quot; unique_id=&quot;10017&quot;&gt;&lt;property id=&quot;20148&quot; value=&quot;5&quot;/&gt;&lt;property id=&quot;20300&quot; value=&quot;Slide 14&quot;/&gt;&lt;property id=&quot;20307&quot; value=&quot;269&quot;/&gt;&lt;/object&gt;&lt;object type=&quot;3&quot; unique_id=&quot;10018&quot;&gt;&lt;property id=&quot;20148&quot; value=&quot;5&quot;/&gt;&lt;property id=&quot;20300&quot; value=&quot;Slide 15 - &amp;quot;Sustainable waste management initiatives&amp;quot;&quot;/&gt;&lt;property id=&quot;20307&quot; value=&quot;270&quot;/&gt;&lt;/object&gt;&lt;object type=&quot;3&quot; unique_id=&quot;10019&quot;&gt;&lt;property id=&quot;20148&quot; value=&quot;5&quot;/&gt;&lt;property id=&quot;20300&quot; value=&quot;Slide 16&quot;/&gt;&lt;property id=&quot;20307&quot; value=&quot;271&quot;/&gt;&lt;/object&gt;&lt;object type=&quot;3&quot; unique_id=&quot;10020&quot;&gt;&lt;property id=&quot;20148&quot; value=&quot;5&quot;/&gt;&lt;property id=&quot;20300&quot; value=&quot;Slide 17&quot;/&gt;&lt;property id=&quot;20307&quot; value=&quot;272&quot;/&gt;&lt;/object&gt;&lt;/object&gt;&lt;/object&gt;&lt;/database&gt;"/>
  <p:tag name="SECTOMILLISECCONVERTED" val="1"/>
</p:tagLst>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TotalTime>
  <Words>953</Words>
  <Application>Microsoft Office PowerPoint</Application>
  <PresentationFormat>On-screen Show (4:3)</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Waste Management</vt:lpstr>
      <vt:lpstr>Key waste disposal issues</vt:lpstr>
      <vt:lpstr>Slide 3</vt:lpstr>
      <vt:lpstr>Solid waste and limited landfills</vt:lpstr>
      <vt:lpstr>Liquid waste and polluted waterways</vt:lpstr>
      <vt:lpstr>Slide 6</vt:lpstr>
      <vt:lpstr>Slide 7</vt:lpstr>
      <vt:lpstr>Slide 8</vt:lpstr>
      <vt:lpstr>Gaseous waste and air pollution</vt:lpstr>
      <vt:lpstr>Slide 10</vt:lpstr>
      <vt:lpstr>Hazardous waste</vt:lpstr>
      <vt:lpstr>Slide 12</vt:lpstr>
      <vt:lpstr>Thinking about waste</vt:lpstr>
      <vt:lpstr>Slide 14</vt:lpstr>
      <vt:lpstr>Sustainable waste management initiatives</vt:lpstr>
      <vt:lpstr>Slide 16</vt:lpstr>
      <vt:lpstr>Slide 17</vt:lpstr>
    </vt:vector>
  </TitlesOfParts>
  <Company>NSW, Department of Education and Training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Waste Management</dc:title>
  <dc:creator>genevieve.shore</dc:creator>
  <cp:lastModifiedBy>Kelly</cp:lastModifiedBy>
  <cp:revision>6</cp:revision>
  <dcterms:created xsi:type="dcterms:W3CDTF">2013-07-31T00:59:50Z</dcterms:created>
  <dcterms:modified xsi:type="dcterms:W3CDTF">2015-03-09T11:00:02Z</dcterms:modified>
</cp:coreProperties>
</file>